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257" r:id="rId2"/>
    <p:sldId id="258" r:id="rId3"/>
    <p:sldId id="261" r:id="rId4"/>
    <p:sldId id="262" r:id="rId5"/>
    <p:sldId id="263" r:id="rId6"/>
    <p:sldId id="264" r:id="rId7"/>
    <p:sldId id="265" r:id="rId8"/>
    <p:sldId id="269" r:id="rId9"/>
    <p:sldId id="266" r:id="rId10"/>
    <p:sldId id="267" r:id="rId11"/>
    <p:sldId id="268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98F2E-7FA1-4F37-8063-683C84E28989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23F47-6240-4C02-BA14-6A5D4DAAD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78B27C-3FE2-4F8C-A4EB-79BDE0610398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539876-7BD6-4AA7-9108-6FD7D3B1A4BC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7313612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013" y="3960813"/>
            <a:ext cx="7313612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8229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Prof. Len Brooks, Rotman School of Management, University of Toronto, 2003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F5CC42D-412E-4112-B57A-09E0A3A385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B629777-90C1-4D80-94ED-A12271D0A4B1}" type="datetimeFigureOut">
              <a:rPr lang="en-US" smtClean="0"/>
              <a:pPr/>
              <a:t>2/7/2012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F1D5895-53BD-44E2-BAD3-A017EAFA5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533400"/>
            <a:ext cx="7313612" cy="911225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dirty="0"/>
              <a:t>Doing Business Globally</a:t>
            </a:r>
            <a:endParaRPr lang="en-US" sz="28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295400" y="2057400"/>
            <a:ext cx="7620000" cy="4343400"/>
          </a:xfrm>
          <a:noFill/>
          <a:ln/>
        </p:spPr>
        <p:txBody>
          <a:bodyPr lIns="92075" tIns="46038" rIns="92075" bIns="46038"/>
          <a:lstStyle/>
          <a:p>
            <a:pPr>
              <a:buFont typeface="Wingdings" pitchFamily="2" charset="2"/>
              <a:buNone/>
            </a:pPr>
            <a:r>
              <a:rPr lang="en-US" sz="3700" i="1" dirty="0">
                <a:solidFill>
                  <a:srgbClr val="0000FF"/>
                </a:solidFill>
              </a:rPr>
              <a:t>Major Ethical Problems:</a:t>
            </a:r>
          </a:p>
          <a:p>
            <a:pPr lvl="1"/>
            <a:r>
              <a:rPr lang="en-US" sz="3300" i="1" dirty="0" smtClean="0"/>
              <a:t>Foreign[host] </a:t>
            </a:r>
            <a:r>
              <a:rPr lang="en-US" sz="3300" i="1" dirty="0"/>
              <a:t>values, culture, </a:t>
            </a:r>
            <a:r>
              <a:rPr lang="en-US" sz="3300" i="1" dirty="0" smtClean="0"/>
              <a:t>practices</a:t>
            </a:r>
            <a:r>
              <a:rPr lang="en-US" sz="3300" i="1" dirty="0"/>
              <a:t>, laws, </a:t>
            </a:r>
            <a:r>
              <a:rPr lang="en-US" sz="3300" i="1" dirty="0" smtClean="0"/>
              <a:t>bribery[lubricating fees, facilitating </a:t>
            </a:r>
            <a:r>
              <a:rPr lang="en-US" sz="3300" i="1" dirty="0" smtClean="0"/>
              <a:t>]</a:t>
            </a:r>
            <a:endParaRPr lang="en-US" sz="3300" i="1" dirty="0"/>
          </a:p>
          <a:p>
            <a:pPr lvl="1"/>
            <a:r>
              <a:rPr lang="en-US" sz="3300" i="1" dirty="0" smtClean="0"/>
              <a:t>Fundamental </a:t>
            </a:r>
            <a:r>
              <a:rPr lang="en-US" sz="3300" i="1" dirty="0"/>
              <a:t>Rights &amp; </a:t>
            </a:r>
            <a:r>
              <a:rPr lang="en-US" sz="3300" i="1" dirty="0" smtClean="0"/>
              <a:t>Guidelines[both in host and home country]</a:t>
            </a:r>
            <a:endParaRPr lang="en-US" sz="33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533400"/>
            <a:ext cx="7313612" cy="911225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dirty="0"/>
              <a:t>Doing Business Globally</a:t>
            </a:r>
            <a:endParaRPr lang="en-US" sz="28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219200" y="1600200"/>
            <a:ext cx="7620000" cy="4495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i="1" dirty="0">
                <a:solidFill>
                  <a:srgbClr val="0000FF"/>
                </a:solidFill>
              </a:rPr>
              <a:t>Major Ethical Problems:</a:t>
            </a:r>
            <a:endParaRPr lang="en-US" sz="2500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500" dirty="0" smtClean="0"/>
              <a:t>Foreign[host] </a:t>
            </a:r>
            <a:r>
              <a:rPr lang="en-US" sz="2500" dirty="0"/>
              <a:t>values, culture  and practices differ from </a:t>
            </a:r>
            <a:r>
              <a:rPr lang="en-US" sz="2500" dirty="0" smtClean="0"/>
              <a:t>parent[home], </a:t>
            </a:r>
          </a:p>
          <a:p>
            <a:pPr>
              <a:lnSpc>
                <a:spcPct val="80000"/>
              </a:lnSpc>
            </a:pPr>
            <a:r>
              <a:rPr lang="en-US" sz="2500" dirty="0" smtClean="0"/>
              <a:t>consumer </a:t>
            </a:r>
            <a:r>
              <a:rPr lang="en-US" sz="2500" dirty="0"/>
              <a:t>and capital marketplaces: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</a:rPr>
              <a:t>Bribery, facilitating payments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</a:rPr>
              <a:t>Treatment of workers, environment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Foreign laws </a:t>
            </a:r>
            <a:r>
              <a:rPr lang="en-US" sz="2500" dirty="0" smtClean="0"/>
              <a:t>are </a:t>
            </a:r>
            <a:r>
              <a:rPr lang="en-US" sz="2500" dirty="0" smtClean="0"/>
              <a:t> different from domestic laws, stronger or weaker</a:t>
            </a:r>
            <a:r>
              <a:rPr lang="en-US" sz="2500" dirty="0"/>
              <a:t> </a:t>
            </a:r>
            <a:r>
              <a:rPr lang="en-US" sz="2500" dirty="0" smtClean="0"/>
              <a:t>or</a:t>
            </a:r>
            <a:r>
              <a:rPr lang="en-US" sz="2500" dirty="0" smtClean="0"/>
              <a:t>  </a:t>
            </a:r>
            <a:r>
              <a:rPr lang="en-US" sz="2500" dirty="0"/>
              <a:t>non-existent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Autonomy of distant operations may weaken understanding or observance of company policies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Impact of multinational on</a:t>
            </a:r>
            <a:r>
              <a:rPr lang="en-US" dirty="0"/>
              <a:t> </a:t>
            </a:r>
            <a:r>
              <a:rPr lang="en-US" sz="2500" dirty="0"/>
              <a:t>local markets</a:t>
            </a:r>
            <a:endParaRPr lang="en-US" sz="21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 dirty="0"/>
              <a:t>Global or Local?</a:t>
            </a:r>
            <a:endParaRPr lang="en-US" sz="32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noFill/>
          <a:ln/>
        </p:spPr>
        <p:txBody>
          <a:bodyPr lIns="92075" tIns="46038" rIns="92075" bIns="46038"/>
          <a:lstStyle/>
          <a:p>
            <a:pPr>
              <a:buFont typeface="Wingdings" pitchFamily="2" charset="2"/>
              <a:buNone/>
            </a:pPr>
            <a:r>
              <a:rPr lang="en-US" sz="3300" i="1" dirty="0">
                <a:solidFill>
                  <a:srgbClr val="0000FF"/>
                </a:solidFill>
              </a:rPr>
              <a:t>What/who should determine practices?</a:t>
            </a:r>
            <a:endParaRPr lang="en-US" i="1" dirty="0">
              <a:solidFill>
                <a:srgbClr val="0000FF"/>
              </a:solidFill>
            </a:endParaRPr>
          </a:p>
          <a:p>
            <a:r>
              <a:rPr lang="en-US" dirty="0"/>
              <a:t>Management … parent or local</a:t>
            </a:r>
          </a:p>
          <a:p>
            <a:r>
              <a:rPr lang="en-US" dirty="0"/>
              <a:t>Local laws or domestic (parent)</a:t>
            </a:r>
          </a:p>
          <a:p>
            <a:r>
              <a:rPr lang="en-US" dirty="0"/>
              <a:t>Shareholders or primary stakeholders</a:t>
            </a:r>
          </a:p>
          <a:p>
            <a:r>
              <a:rPr lang="en-US" dirty="0"/>
              <a:t>Laws or stakeholder interests </a:t>
            </a:r>
          </a:p>
          <a:p>
            <a:r>
              <a:rPr lang="en-US" dirty="0"/>
              <a:t>Fundamental </a:t>
            </a:r>
            <a:r>
              <a:rPr lang="en-US" dirty="0" smtClean="0"/>
              <a:t> human rights</a:t>
            </a:r>
            <a:endParaRPr lang="en-US" dirty="0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334000" y="19812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Market economy…or moral economy?</a:t>
            </a:r>
            <a:endParaRPr lang="en-US" sz="40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295400" y="1676400"/>
            <a:ext cx="7848600" cy="4419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i="1" dirty="0">
                <a:solidFill>
                  <a:srgbClr val="0000FF"/>
                </a:solidFill>
              </a:rPr>
              <a:t>Success </a:t>
            </a:r>
            <a:r>
              <a:rPr lang="en-US" i="1" dirty="0"/>
              <a:t>= f(</a:t>
            </a:r>
            <a:r>
              <a:rPr lang="en-US" i="1" dirty="0">
                <a:solidFill>
                  <a:srgbClr val="0000FF"/>
                </a:solidFill>
              </a:rPr>
              <a:t>T</a:t>
            </a:r>
            <a:r>
              <a:rPr lang="en-US" i="1" dirty="0"/>
              <a:t>rust +</a:t>
            </a:r>
            <a:r>
              <a:rPr lang="en-US" i="1" dirty="0">
                <a:solidFill>
                  <a:srgbClr val="0000FF"/>
                </a:solidFill>
              </a:rPr>
              <a:t>Re</a:t>
            </a:r>
            <a:r>
              <a:rPr lang="en-US" i="1" dirty="0"/>
              <a:t>spect/</a:t>
            </a:r>
            <a:r>
              <a:rPr lang="en-US" i="1" dirty="0">
                <a:solidFill>
                  <a:srgbClr val="0000FF"/>
                </a:solidFill>
              </a:rPr>
              <a:t>Re</a:t>
            </a:r>
            <a:r>
              <a:rPr lang="en-US" i="1" dirty="0"/>
              <a:t>putation)</a:t>
            </a:r>
            <a:endParaRPr lang="en-US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500" dirty="0"/>
              <a:t>	Trustworthiness &amp; Reputation come from culture, religion, values &amp; political economy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500" dirty="0"/>
              <a:t>		… a sort of </a:t>
            </a:r>
            <a:r>
              <a:rPr lang="en-US" sz="2500" i="1" dirty="0">
                <a:solidFill>
                  <a:srgbClr val="0000FF"/>
                </a:solidFill>
              </a:rPr>
              <a:t>Moral Economy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500" i="1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500" i="1" dirty="0">
                <a:solidFill>
                  <a:srgbClr val="0000FF"/>
                </a:solidFill>
              </a:rPr>
              <a:t>Management effectiveness depends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500" i="1" dirty="0">
                <a:solidFill>
                  <a:srgbClr val="0000FF"/>
                </a:solidFill>
              </a:rPr>
              <a:t>		on understanding local values (culture)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500" i="1" dirty="0">
                <a:solidFill>
                  <a:srgbClr val="0000FF"/>
                </a:solidFill>
              </a:rPr>
              <a:t>In foreign cultures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500" dirty="0"/>
              <a:t>	T + Re =  ƒ(Mgt. of Conflicts of interest &amp; 								Risk)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CULTURAL DIFFERENCES</a:t>
            </a:r>
            <a:r>
              <a:rPr lang="en-US" sz="2800" dirty="0"/>
              <a:t>…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295400" y="1600200"/>
            <a:ext cx="7848600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>
                <a:solidFill>
                  <a:srgbClr val="0000FF"/>
                </a:solidFill>
              </a:rPr>
              <a:t>Sphere</a:t>
            </a:r>
            <a:r>
              <a:rPr lang="en-US" u="sng" dirty="0">
                <a:solidFill>
                  <a:srgbClr val="0000FF"/>
                </a:solidFill>
              </a:rPr>
              <a:t>	</a:t>
            </a:r>
            <a:r>
              <a:rPr lang="en-US" dirty="0">
                <a:solidFill>
                  <a:srgbClr val="0000FF"/>
                </a:solidFill>
              </a:rPr>
              <a:t>    </a:t>
            </a:r>
            <a:r>
              <a:rPr lang="en-US" i="1" dirty="0">
                <a:solidFill>
                  <a:srgbClr val="0000FF"/>
                </a:solidFill>
              </a:rPr>
              <a:t>Basis of Value-system</a:t>
            </a:r>
          </a:p>
          <a:p>
            <a:pPr>
              <a:buFont typeface="Wingdings" pitchFamily="2" charset="2"/>
              <a:buNone/>
            </a:pPr>
            <a:r>
              <a:rPr lang="en-US" sz="2100" dirty="0"/>
              <a:t>N. America</a:t>
            </a:r>
            <a:r>
              <a:rPr lang="en-US" dirty="0"/>
              <a:t>       </a:t>
            </a:r>
            <a:r>
              <a:rPr lang="en-US" dirty="0" smtClean="0"/>
              <a:t>    </a:t>
            </a:r>
            <a:r>
              <a:rPr lang="en-US" sz="2100" dirty="0" smtClean="0"/>
              <a:t>Rights-based</a:t>
            </a:r>
            <a:r>
              <a:rPr lang="en-US" sz="2100" dirty="0"/>
              <a:t>:  rights, justice, utility</a:t>
            </a:r>
          </a:p>
          <a:p>
            <a:pPr>
              <a:buFont typeface="Wingdings" pitchFamily="2" charset="2"/>
              <a:buNone/>
            </a:pPr>
            <a:r>
              <a:rPr lang="en-US" sz="2100" dirty="0"/>
              <a:t>Sino-Confucian    </a:t>
            </a:r>
            <a:r>
              <a:rPr lang="en-US" sz="2100" dirty="0" smtClean="0"/>
              <a:t>  Duty-based</a:t>
            </a:r>
            <a:r>
              <a:rPr lang="en-US" sz="2100" dirty="0"/>
              <a:t>:  obligation to family</a:t>
            </a:r>
          </a:p>
          <a:p>
            <a:pPr>
              <a:buFont typeface="Wingdings" pitchFamily="2" charset="2"/>
              <a:buNone/>
            </a:pPr>
            <a:r>
              <a:rPr lang="en-US" sz="2100" dirty="0"/>
              <a:t>Japan		      Duty-based:  obligation to company</a:t>
            </a:r>
          </a:p>
          <a:p>
            <a:pPr>
              <a:buFont typeface="Wingdings" pitchFamily="2" charset="2"/>
              <a:buNone/>
            </a:pPr>
            <a:r>
              <a:rPr lang="en-US" sz="2100" dirty="0"/>
              <a:t>Middle East	      Duty-based:  obligation to </a:t>
            </a:r>
            <a:r>
              <a:rPr lang="en-US" sz="2100" dirty="0" smtClean="0"/>
              <a:t>rescuer</a:t>
            </a:r>
            <a:endParaRPr lang="en-US" sz="2100" dirty="0"/>
          </a:p>
          <a:p>
            <a:pPr>
              <a:buFont typeface="Wingdings" pitchFamily="2" charset="2"/>
              <a:buNone/>
            </a:pPr>
            <a:r>
              <a:rPr lang="en-US" sz="2100" dirty="0"/>
              <a:t>Europe	  </a:t>
            </a:r>
            <a:r>
              <a:rPr lang="en-US" sz="2100" dirty="0" smtClean="0"/>
              <a:t>,                 Personal </a:t>
            </a:r>
            <a:r>
              <a:rPr lang="en-US" sz="2100" dirty="0"/>
              <a:t>rights</a:t>
            </a:r>
          </a:p>
          <a:p>
            <a:pPr>
              <a:buFont typeface="Wingdings" pitchFamily="2" charset="2"/>
              <a:buNone/>
            </a:pPr>
            <a:r>
              <a:rPr lang="en-US" sz="2100" dirty="0"/>
              <a:t>S. America &amp; other   </a:t>
            </a:r>
          </a:p>
          <a:p>
            <a:pPr>
              <a:buFont typeface="Wingdings" pitchFamily="2" charset="2"/>
              <a:buNone/>
            </a:pPr>
            <a:r>
              <a:rPr lang="en-US" i="1" dirty="0">
                <a:solidFill>
                  <a:srgbClr val="0000FF"/>
                </a:solidFill>
              </a:rPr>
              <a:t>Impact On</a:t>
            </a:r>
            <a:r>
              <a:rPr lang="en-US" sz="2100" i="1" dirty="0">
                <a:solidFill>
                  <a:srgbClr val="FFFF00"/>
                </a:solidFill>
              </a:rPr>
              <a:t>….</a:t>
            </a:r>
            <a:r>
              <a:rPr lang="en-US" sz="2100" dirty="0"/>
              <a:t>Dealing with people…hiring, gender; bribery; motivation for doing business; short- or long-term time horizons; importance of quality-of-life issues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533400"/>
            <a:ext cx="7313613" cy="1143000"/>
          </a:xfrm>
          <a:noFill/>
          <a:ln/>
        </p:spPr>
        <p:txBody>
          <a:bodyPr lIns="92075" tIns="46038" rIns="92075" bIns="46038" anchor="ctr"/>
          <a:lstStyle/>
          <a:p>
            <a:r>
              <a:rPr lang="en-US"/>
              <a:t>Multinationals Can Influence</a:t>
            </a:r>
            <a:endParaRPr lang="en-US" sz="32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441450" y="1827213"/>
            <a:ext cx="6913563" cy="4114800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dirty="0" smtClean="0"/>
              <a:t>Labor </a:t>
            </a:r>
            <a:r>
              <a:rPr lang="en-US" dirty="0"/>
              <a:t>rates, supply and practices</a:t>
            </a:r>
          </a:p>
          <a:p>
            <a:pPr lvl="1"/>
            <a:r>
              <a:rPr lang="en-US" b="1" dirty="0"/>
              <a:t>Rate busting</a:t>
            </a:r>
          </a:p>
          <a:p>
            <a:pPr lvl="1"/>
            <a:r>
              <a:rPr lang="en-US" b="1" dirty="0"/>
              <a:t>Treatment of women, children, minorities</a:t>
            </a:r>
          </a:p>
          <a:p>
            <a:r>
              <a:rPr lang="en-US" dirty="0"/>
              <a:t>Input markets</a:t>
            </a:r>
          </a:p>
          <a:p>
            <a:r>
              <a:rPr lang="en-US" dirty="0"/>
              <a:t>Finance markets</a:t>
            </a:r>
          </a:p>
          <a:p>
            <a:r>
              <a:rPr lang="en-US" dirty="0"/>
              <a:t>Product markets</a:t>
            </a:r>
          </a:p>
          <a:p>
            <a:r>
              <a:rPr lang="en-US" dirty="0"/>
              <a:t>Political decisions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/>
              <a:t>Conflicts of Interest/Bribery</a:t>
            </a:r>
            <a:endParaRPr lang="en-US" sz="2800"/>
          </a:p>
        </p:txBody>
      </p:sp>
      <p:sp>
        <p:nvSpPr>
          <p:cNvPr id="17412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1219200" y="1676400"/>
            <a:ext cx="7620000" cy="2286000"/>
          </a:xfrm>
          <a:noFill/>
          <a:ln/>
        </p:spPr>
        <p:txBody>
          <a:bodyPr lIns="92075" tIns="46038" rIns="92075" bIns="46038"/>
          <a:lstStyle/>
          <a:p>
            <a:r>
              <a:rPr lang="en-US" sz="2100" b="1" dirty="0"/>
              <a:t>Bribes, Facilitating payments, Kickbacks</a:t>
            </a:r>
          </a:p>
          <a:p>
            <a:r>
              <a:rPr lang="en-US" sz="2100" b="1" dirty="0"/>
              <a:t>Conflict of Interest</a:t>
            </a:r>
            <a:r>
              <a:rPr lang="en-US" sz="2500" b="1" dirty="0"/>
              <a:t> </a:t>
            </a:r>
          </a:p>
          <a:p>
            <a:endParaRPr lang="en-US" sz="25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219200" y="2819400"/>
            <a:ext cx="7620000" cy="3200400"/>
          </a:xfrm>
          <a:noFill/>
          <a:ln/>
        </p:spPr>
        <p:txBody>
          <a:bodyPr lIns="92075" tIns="46038" rIns="92075" bIns="46038"/>
          <a:lstStyle/>
          <a:p>
            <a:r>
              <a:rPr lang="en-US" sz="2100" b="1" dirty="0"/>
              <a:t>Foreign Corrupt Practices Act (US)</a:t>
            </a:r>
          </a:p>
          <a:p>
            <a:pPr lvl="1"/>
            <a:r>
              <a:rPr lang="en-US" sz="2100" b="1" dirty="0"/>
              <a:t>History, fines, disclosure</a:t>
            </a:r>
          </a:p>
          <a:p>
            <a:pPr lvl="1"/>
            <a:r>
              <a:rPr lang="en-US" sz="2100" b="1" dirty="0"/>
              <a:t>Transparency International</a:t>
            </a:r>
          </a:p>
          <a:p>
            <a:pPr lvl="2"/>
            <a:r>
              <a:rPr lang="en-US" sz="2000" b="1" dirty="0"/>
              <a:t>Corruption perception index-country rating</a:t>
            </a:r>
          </a:p>
          <a:p>
            <a:pPr lvl="2"/>
            <a:r>
              <a:rPr lang="en-US" sz="2000" b="1" dirty="0"/>
              <a:t>Website:  </a:t>
            </a:r>
            <a:r>
              <a:rPr lang="en-US" sz="2000" b="1" i="1" u="sng" dirty="0"/>
              <a:t>www.transparency.de</a:t>
            </a:r>
          </a:p>
          <a:p>
            <a:pPr lvl="1"/>
            <a:r>
              <a:rPr lang="en-US" sz="2100" b="1" dirty="0"/>
              <a:t> OECD initiative - April 1998</a:t>
            </a:r>
          </a:p>
          <a:p>
            <a:r>
              <a:rPr lang="en-US" sz="2100" b="1" dirty="0"/>
              <a:t>Corp. statements of policy…moral imagination</a:t>
            </a: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1371600" y="2667000"/>
            <a:ext cx="7391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685800"/>
            <a:ext cx="7696200" cy="685800"/>
          </a:xfrm>
        </p:spPr>
        <p:txBody>
          <a:bodyPr/>
          <a:lstStyle/>
          <a:p>
            <a:r>
              <a:rPr lang="en-US" sz="2800"/>
              <a:t>Donaldson…Fundamental International Rights</a:t>
            </a:r>
            <a:endParaRPr lang="en-US" sz="40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66800" y="1676400"/>
            <a:ext cx="42672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500"/>
              <a:t>Freedom of physical movement </a:t>
            </a:r>
          </a:p>
          <a:p>
            <a:pPr>
              <a:lnSpc>
                <a:spcPct val="90000"/>
              </a:lnSpc>
            </a:pPr>
            <a:r>
              <a:rPr lang="en-US" sz="2500"/>
              <a:t>Ownership of property</a:t>
            </a:r>
          </a:p>
          <a:p>
            <a:pPr>
              <a:lnSpc>
                <a:spcPct val="90000"/>
              </a:lnSpc>
            </a:pPr>
            <a:r>
              <a:rPr lang="en-US" sz="2500"/>
              <a:t>Freedom from torture</a:t>
            </a:r>
          </a:p>
          <a:p>
            <a:pPr>
              <a:lnSpc>
                <a:spcPct val="90000"/>
              </a:lnSpc>
            </a:pPr>
            <a:r>
              <a:rPr lang="en-US" sz="2500"/>
              <a:t>Nondiscriminatory treatment</a:t>
            </a:r>
          </a:p>
          <a:p>
            <a:pPr>
              <a:lnSpc>
                <a:spcPct val="90000"/>
              </a:lnSpc>
            </a:pPr>
            <a:r>
              <a:rPr lang="en-US" sz="2500"/>
              <a:t>Freedom of speech &amp; association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500" i="1"/>
              <a:t>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700" i="1"/>
              <a:t>	Tom Donaldson</a:t>
            </a:r>
            <a:r>
              <a:rPr lang="en-US" sz="1700" b="1" i="1"/>
              <a:t>,</a:t>
            </a:r>
            <a:r>
              <a:rPr lang="en-US" sz="1500" b="1" i="1"/>
              <a:t> </a:t>
            </a:r>
            <a:r>
              <a:rPr lang="en-US" sz="1700" i="1" u="sng"/>
              <a:t>The Ethics of International Business</a:t>
            </a:r>
            <a:r>
              <a:rPr lang="en-US" sz="1700" i="1"/>
              <a:t>, Oxford University Press, 1989,81</a:t>
            </a:r>
            <a:endParaRPr lang="en-US" sz="1900" i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500"/>
          </a:p>
        </p:txBody>
      </p:sp>
      <p:sp>
        <p:nvSpPr>
          <p:cNvPr id="2150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181600" y="1752600"/>
            <a:ext cx="3733800" cy="3124200"/>
          </a:xfrm>
        </p:spPr>
        <p:txBody>
          <a:bodyPr>
            <a:normAutofit fontScale="92500" lnSpcReduction="20000"/>
          </a:bodyPr>
          <a:lstStyle/>
          <a:p>
            <a:r>
              <a:rPr lang="en-US" sz="2500"/>
              <a:t>Fair trial</a:t>
            </a:r>
          </a:p>
          <a:p>
            <a:r>
              <a:rPr lang="en-US" sz="2500"/>
              <a:t>Physical security</a:t>
            </a:r>
          </a:p>
          <a:p>
            <a:r>
              <a:rPr lang="en-US" sz="2500"/>
              <a:t>Minimal education</a:t>
            </a:r>
          </a:p>
          <a:p>
            <a:r>
              <a:rPr lang="en-US" sz="2500"/>
              <a:t>Political participation</a:t>
            </a:r>
          </a:p>
          <a:p>
            <a:r>
              <a:rPr lang="en-US" sz="2500"/>
              <a:t>Subsistence</a:t>
            </a:r>
          </a:p>
          <a:p>
            <a:pPr>
              <a:buFont typeface="Wingdings" pitchFamily="2" charset="2"/>
              <a:buNone/>
            </a:pPr>
            <a:endParaRPr lang="en-US" sz="1700" i="1">
              <a:solidFill>
                <a:srgbClr val="FFFF00"/>
              </a:solidFill>
            </a:endParaRPr>
          </a:p>
          <a:p>
            <a:pPr algn="r">
              <a:buFont typeface="Wingdings" pitchFamily="2" charset="2"/>
              <a:buNone/>
            </a:pPr>
            <a:r>
              <a:rPr lang="en-US" sz="2500" i="1">
                <a:solidFill>
                  <a:srgbClr val="0000FF"/>
                </a:solidFill>
              </a:rPr>
              <a:t>Minimal Behaviour</a:t>
            </a:r>
            <a:endParaRPr lang="en-US" sz="1300" i="1">
              <a:solidFill>
                <a:srgbClr val="0000FF"/>
              </a:solidFill>
            </a:endParaRPr>
          </a:p>
          <a:p>
            <a:pPr>
              <a:buFont typeface="Wingdings" pitchFamily="2" charset="2"/>
              <a:buNone/>
            </a:pPr>
            <a:endParaRPr lang="en-US" sz="2100"/>
          </a:p>
          <a:p>
            <a:pPr>
              <a:buFont typeface="Wingdings" pitchFamily="2" charset="2"/>
              <a:buNone/>
            </a:pPr>
            <a:r>
              <a:rPr lang="en-US" sz="2500"/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/>
              <a:t>Product Decisions</a:t>
            </a:r>
            <a:endParaRPr lang="en-US" sz="2800"/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219200" y="1828800"/>
            <a:ext cx="7543800" cy="4267200"/>
          </a:xfrm>
          <a:noFill/>
          <a:ln/>
        </p:spPr>
        <p:txBody>
          <a:bodyPr lIns="92075" tIns="46038" rIns="92075" bIns="46038"/>
          <a:lstStyle/>
          <a:p>
            <a:r>
              <a:rPr lang="en-US" sz="2500"/>
              <a:t>Should a product/input ruled/known to be harmful at home be sold/used abroad? (Corn in chips)</a:t>
            </a:r>
          </a:p>
          <a:p>
            <a:r>
              <a:rPr lang="en-US" sz="2500"/>
              <a:t>Should a product be recalled overseas, but not at home? (Firestone tires on Ford Explorers)</a:t>
            </a:r>
          </a:p>
          <a:p>
            <a:r>
              <a:rPr lang="en-US" sz="2500"/>
              <a:t>Should a product harmful to a culture be sold? (Nestle)</a:t>
            </a:r>
          </a:p>
          <a:p>
            <a:r>
              <a:rPr lang="en-US" sz="2500"/>
              <a:t>Should a product be made which involves questionable practices with animals? (Pate)</a:t>
            </a:r>
          </a:p>
          <a:p>
            <a:endParaRPr lang="en-US" sz="25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/>
              <a:t>Pricing Decisions</a:t>
            </a:r>
            <a:endParaRPr lang="en-US" sz="28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Predatory pricing</a:t>
            </a:r>
          </a:p>
          <a:p>
            <a:r>
              <a:rPr lang="en-US"/>
              <a:t>Dumping</a:t>
            </a:r>
          </a:p>
          <a:p>
            <a:r>
              <a:rPr lang="en-US"/>
              <a:t>Gouging</a:t>
            </a:r>
          </a:p>
          <a:p>
            <a:r>
              <a:rPr lang="en-US"/>
              <a:t>Set to minimize/avoid tax</a:t>
            </a:r>
          </a:p>
          <a:p>
            <a:pPr lvl="1"/>
            <a:r>
              <a:rPr lang="en-US"/>
              <a:t>Transfer Pricing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 sz="3200"/>
              <a:t>Questions To Be Considered</a:t>
            </a:r>
            <a:endParaRPr lang="en-US" sz="2800"/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219200" y="1897063"/>
            <a:ext cx="7261225" cy="4017962"/>
          </a:xfrm>
          <a:noFill/>
          <a:ln/>
        </p:spPr>
        <p:txBody>
          <a:bodyPr lIns="92075" tIns="46038" rIns="92075" bIns="46038"/>
          <a:lstStyle/>
          <a:p>
            <a:r>
              <a:rPr lang="en-US" sz="2500" dirty="0"/>
              <a:t>Does a business owe any loyalty to:</a:t>
            </a:r>
          </a:p>
          <a:p>
            <a:pPr lvl="1"/>
            <a:r>
              <a:rPr lang="en-US" sz="2400" b="1" dirty="0"/>
              <a:t>Foreign workers during a downsizing?</a:t>
            </a:r>
          </a:p>
          <a:p>
            <a:pPr lvl="1"/>
            <a:r>
              <a:rPr lang="en-US" sz="2400" b="1" dirty="0"/>
              <a:t>Host locales?</a:t>
            </a:r>
          </a:p>
          <a:p>
            <a:r>
              <a:rPr lang="en-US" sz="2500" dirty="0"/>
              <a:t>Should codes of conduct be tailored to each country of operations?</a:t>
            </a:r>
          </a:p>
          <a:p>
            <a:r>
              <a:rPr lang="en-US" sz="2500" dirty="0"/>
              <a:t>Should procedures for evaluation ethical </a:t>
            </a:r>
            <a:r>
              <a:rPr lang="en-US" sz="2500" dirty="0" err="1"/>
              <a:t>behaviour</a:t>
            </a:r>
            <a:r>
              <a:rPr lang="en-US" sz="2500" dirty="0"/>
              <a:t> vary by country?</a:t>
            </a:r>
          </a:p>
          <a:p>
            <a:r>
              <a:rPr lang="en-US" sz="2500" dirty="0"/>
              <a:t>Are there general operating guidelines that can be followed by multinationals?</a:t>
            </a:r>
            <a:endParaRPr lang="en-US" sz="25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838200"/>
            <a:ext cx="7772400" cy="685800"/>
          </a:xfrm>
          <a:noFill/>
          <a:ln/>
        </p:spPr>
        <p:txBody>
          <a:bodyPr lIns="92075" tIns="46038" rIns="92075" bIns="46038" anchor="ctr">
            <a:normAutofit fontScale="90000"/>
          </a:bodyPr>
          <a:lstStyle/>
          <a:p>
            <a:r>
              <a:rPr lang="en-US" sz="3200"/>
              <a:t>De George...Guidelines For Multinationals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8077200" cy="4419600"/>
          </a:xfrm>
          <a:noFill/>
          <a:ln/>
        </p:spPr>
        <p:txBody>
          <a:bodyPr lIns="92075" tIns="46038" rIns="92075" bIns="46038">
            <a:normAutofit fontScale="92500"/>
          </a:bodyPr>
          <a:lstStyle/>
          <a:p>
            <a:pPr>
              <a:spcBef>
                <a:spcPct val="0"/>
              </a:spcBef>
            </a:pPr>
            <a:r>
              <a:rPr lang="en-US" sz="2600" b="1" dirty="0">
                <a:solidFill>
                  <a:srgbClr val="0000FF"/>
                </a:solidFill>
              </a:rPr>
              <a:t>Do no intentional direct harm</a:t>
            </a:r>
          </a:p>
          <a:p>
            <a:pPr>
              <a:spcBef>
                <a:spcPct val="0"/>
              </a:spcBef>
            </a:pPr>
            <a:r>
              <a:rPr lang="en-US" sz="2600" b="1" dirty="0">
                <a:solidFill>
                  <a:srgbClr val="0000FF"/>
                </a:solidFill>
              </a:rPr>
              <a:t>Produce more good than harm for host country</a:t>
            </a:r>
          </a:p>
          <a:p>
            <a:pPr>
              <a:spcBef>
                <a:spcPct val="0"/>
              </a:spcBef>
            </a:pPr>
            <a:r>
              <a:rPr lang="en-US" sz="2600" b="1" dirty="0">
                <a:solidFill>
                  <a:srgbClr val="0000FF"/>
                </a:solidFill>
              </a:rPr>
              <a:t>Help the host country’s development</a:t>
            </a:r>
          </a:p>
          <a:p>
            <a:pPr>
              <a:spcBef>
                <a:spcPct val="0"/>
              </a:spcBef>
            </a:pPr>
            <a:r>
              <a:rPr lang="en-US" sz="2600" b="1" dirty="0">
                <a:solidFill>
                  <a:srgbClr val="0000FF"/>
                </a:solidFill>
              </a:rPr>
              <a:t>Respect human rights of their employees</a:t>
            </a:r>
          </a:p>
          <a:p>
            <a:pPr>
              <a:spcBef>
                <a:spcPct val="0"/>
              </a:spcBef>
            </a:pPr>
            <a:r>
              <a:rPr lang="en-US" sz="2600" b="1" dirty="0">
                <a:solidFill>
                  <a:srgbClr val="0000FF"/>
                </a:solidFill>
              </a:rPr>
              <a:t>Provided local culture does not violate ethical norms, respect &amp; work with ethical culture</a:t>
            </a:r>
          </a:p>
          <a:p>
            <a:pPr>
              <a:spcBef>
                <a:spcPct val="0"/>
              </a:spcBef>
            </a:pPr>
            <a:r>
              <a:rPr lang="en-US" sz="2600" b="1" dirty="0">
                <a:solidFill>
                  <a:srgbClr val="0000FF"/>
                </a:solidFill>
              </a:rPr>
              <a:t>Pay their fair share of taxes</a:t>
            </a:r>
          </a:p>
          <a:p>
            <a:pPr>
              <a:spcBef>
                <a:spcPct val="0"/>
              </a:spcBef>
            </a:pPr>
            <a:r>
              <a:rPr lang="en-US" sz="2600" b="1" dirty="0">
                <a:solidFill>
                  <a:srgbClr val="0000FF"/>
                </a:solidFill>
              </a:rPr>
              <a:t>Cooperate with local government in developing &amp; enforcing just background institutions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sz="1900" i="1" dirty="0">
              <a:solidFill>
                <a:srgbClr val="0000FF"/>
              </a:solidFill>
            </a:endParaRP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1900" b="1" i="1" dirty="0">
                <a:solidFill>
                  <a:srgbClr val="0000FF"/>
                </a:solidFill>
              </a:rPr>
              <a:t>Richard T. De George, </a:t>
            </a:r>
            <a:r>
              <a:rPr lang="en-US" sz="1900" b="1" i="1" u="sng" dirty="0">
                <a:solidFill>
                  <a:srgbClr val="0000FF"/>
                </a:solidFill>
              </a:rPr>
              <a:t>Competing with Integrity in International </a:t>
            </a:r>
            <a:r>
              <a:rPr lang="en-US" sz="1900" b="1" i="1" dirty="0">
                <a:solidFill>
                  <a:srgbClr val="0000FF"/>
                </a:solidFill>
              </a:rPr>
              <a:t>	</a:t>
            </a:r>
            <a:r>
              <a:rPr lang="en-US" sz="1900" b="1" i="1" u="sng" dirty="0">
                <a:solidFill>
                  <a:srgbClr val="0000FF"/>
                </a:solidFill>
              </a:rPr>
              <a:t>Business, Oxford</a:t>
            </a:r>
            <a:r>
              <a:rPr lang="en-US" sz="1900" b="1" i="1" dirty="0">
                <a:solidFill>
                  <a:srgbClr val="0000FF"/>
                </a:solidFill>
              </a:rPr>
              <a:t> University Press, 1993, 45-56.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7696200" cy="990600"/>
          </a:xfrm>
          <a:noFill/>
          <a:ln/>
        </p:spPr>
        <p:txBody>
          <a:bodyPr lIns="92075" tIns="46038" rIns="92075" bIns="46038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Ethical Tests For International Activities</a:t>
            </a:r>
            <a:br>
              <a:rPr lang="en-US" sz="2800" dirty="0"/>
            </a:br>
            <a:r>
              <a:rPr lang="en-US" sz="2800" dirty="0"/>
              <a:t>…</a:t>
            </a:r>
            <a:r>
              <a:rPr lang="en-US" sz="2400" dirty="0"/>
              <a:t>Brooks , Donaldson &amp; </a:t>
            </a:r>
            <a:r>
              <a:rPr lang="en-US" sz="2400" dirty="0" err="1"/>
              <a:t>DeGeorge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219200" y="1600200"/>
            <a:ext cx="7696200" cy="4495800"/>
          </a:xfrm>
          <a:noFill/>
          <a:ln/>
        </p:spPr>
        <p:txBody>
          <a:bodyPr lIns="92075" tIns="46038" rIns="92075" bIns="46038"/>
          <a:lstStyle/>
          <a:p>
            <a:pPr>
              <a:spcBef>
                <a:spcPct val="10000"/>
              </a:spcBef>
            </a:pPr>
            <a:r>
              <a:rPr lang="en-US" sz="2500" dirty="0"/>
              <a:t>Does the practice violate: </a:t>
            </a:r>
          </a:p>
          <a:p>
            <a:pPr lvl="1">
              <a:spcBef>
                <a:spcPct val="10000"/>
              </a:spcBef>
            </a:pPr>
            <a:r>
              <a:rPr lang="en-US" sz="2100" b="1" dirty="0">
                <a:solidFill>
                  <a:srgbClr val="C00000"/>
                </a:solidFill>
              </a:rPr>
              <a:t>company code, </a:t>
            </a:r>
          </a:p>
          <a:p>
            <a:pPr lvl="1">
              <a:spcBef>
                <a:spcPct val="10000"/>
              </a:spcBef>
            </a:pPr>
            <a:r>
              <a:rPr lang="en-US" sz="2100" b="1" dirty="0">
                <a:solidFill>
                  <a:srgbClr val="C00000"/>
                </a:solidFill>
              </a:rPr>
              <a:t>guidelines for multinationals?</a:t>
            </a:r>
          </a:p>
          <a:p>
            <a:pPr lvl="1">
              <a:spcBef>
                <a:spcPct val="10000"/>
              </a:spcBef>
            </a:pPr>
            <a:r>
              <a:rPr lang="en-US" sz="2100" b="1" dirty="0">
                <a:solidFill>
                  <a:srgbClr val="C00000"/>
                </a:solidFill>
              </a:rPr>
              <a:t>a fundamental international right?</a:t>
            </a:r>
          </a:p>
          <a:p>
            <a:pPr lvl="1">
              <a:spcBef>
                <a:spcPct val="10000"/>
              </a:spcBef>
            </a:pPr>
            <a:r>
              <a:rPr lang="en-US" sz="2100" b="1" dirty="0">
                <a:solidFill>
                  <a:srgbClr val="C00000"/>
                </a:solidFill>
              </a:rPr>
              <a:t>Principles: Sullivan; </a:t>
            </a:r>
            <a:r>
              <a:rPr lang="en-US" sz="2100" b="1" dirty="0" smtClean="0">
                <a:solidFill>
                  <a:srgbClr val="C00000"/>
                </a:solidFill>
              </a:rPr>
              <a:t>Crux; </a:t>
            </a:r>
            <a:r>
              <a:rPr lang="en-US" sz="2100" b="1" dirty="0">
                <a:solidFill>
                  <a:srgbClr val="C00000"/>
                </a:solidFill>
              </a:rPr>
              <a:t>Int’l. Code for Can. Bus.</a:t>
            </a:r>
          </a:p>
          <a:p>
            <a:pPr lvl="1">
              <a:spcBef>
                <a:spcPct val="10000"/>
              </a:spcBef>
            </a:pPr>
            <a:r>
              <a:rPr lang="en-US" sz="2100" b="1" dirty="0">
                <a:solidFill>
                  <a:srgbClr val="C00000"/>
                </a:solidFill>
              </a:rPr>
              <a:t>international agreements, laws or codes?</a:t>
            </a:r>
          </a:p>
          <a:p>
            <a:pPr>
              <a:spcBef>
                <a:spcPct val="10000"/>
              </a:spcBef>
            </a:pPr>
            <a:r>
              <a:rPr lang="en-US" sz="2500" b="1" dirty="0">
                <a:solidFill>
                  <a:srgbClr val="C00000"/>
                </a:solidFill>
              </a:rPr>
              <a:t>Can business be conducted in the host country without the practice?</a:t>
            </a:r>
          </a:p>
          <a:p>
            <a:pPr>
              <a:spcBef>
                <a:spcPct val="10000"/>
              </a:spcBef>
            </a:pPr>
            <a:r>
              <a:rPr lang="en-US" sz="2500" b="1" dirty="0">
                <a:solidFill>
                  <a:srgbClr val="C00000"/>
                </a:solidFill>
              </a:rPr>
              <a:t>Is it permissible: at home? in consumer markets? in capital markets?</a:t>
            </a:r>
          </a:p>
          <a:p>
            <a:pPr>
              <a:spcBef>
                <a:spcPct val="10000"/>
              </a:spcBef>
              <a:buFont typeface="Wingdings" pitchFamily="2" charset="2"/>
              <a:buNone/>
            </a:pPr>
            <a:r>
              <a:rPr lang="en-US" sz="1900" b="1" dirty="0"/>
              <a:t>	</a:t>
            </a:r>
            <a:r>
              <a:rPr lang="en-US" sz="1700" b="1" dirty="0"/>
              <a:t>Thomas Donaldson, </a:t>
            </a:r>
            <a:r>
              <a:rPr lang="en-US" sz="1700" b="1" i="1" dirty="0"/>
              <a:t>HBR</a:t>
            </a:r>
            <a:r>
              <a:rPr lang="en-US" sz="1700" b="1" dirty="0"/>
              <a:t>, September-October</a:t>
            </a:r>
            <a:r>
              <a:rPr lang="en-US" sz="1700" dirty="0"/>
              <a:t>, 1996, 48-62.</a:t>
            </a:r>
            <a:endParaRPr lang="en-US" sz="15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844675" y="636588"/>
            <a:ext cx="6770688" cy="762000"/>
          </a:xfrm>
        </p:spPr>
        <p:txBody>
          <a:bodyPr>
            <a:normAutofit/>
          </a:bodyPr>
          <a:lstStyle/>
          <a:p>
            <a:r>
              <a:rPr lang="en-US"/>
              <a:t>Global Business Ethics Value Chain</a:t>
            </a:r>
            <a:endParaRPr lang="en-US" sz="400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914400" y="2133600"/>
            <a:ext cx="1676400" cy="20574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CA" sz="2400">
              <a:latin typeface="Times New Roman" pitchFamily="18" charset="0"/>
            </a:endParaRPr>
          </a:p>
        </p:txBody>
      </p:sp>
      <p:sp>
        <p:nvSpPr>
          <p:cNvPr id="24580" name="AutoShape 4"/>
          <p:cNvSpPr>
            <a:spLocks/>
          </p:cNvSpPr>
          <p:nvPr/>
        </p:nvSpPr>
        <p:spPr bwMode="auto">
          <a:xfrm>
            <a:off x="5029200" y="2209800"/>
            <a:ext cx="381000" cy="1981200"/>
          </a:xfrm>
          <a:prstGeom prst="rightBrace">
            <a:avLst>
              <a:gd name="adj1" fmla="val 4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6477000" y="2209800"/>
            <a:ext cx="1371600" cy="6858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FFFF00"/>
                </a:solidFill>
                <a:latin typeface="Times New Roman" pitchFamily="18" charset="0"/>
              </a:rPr>
              <a:t>GO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6477000" y="2895600"/>
            <a:ext cx="1371600" cy="685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>
                <a:solidFill>
                  <a:schemeClr val="hlink"/>
                </a:solidFill>
                <a:latin typeface="Times New Roman" pitchFamily="18" charset="0"/>
              </a:rPr>
              <a:t>CAUTION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6477000" y="3581400"/>
            <a:ext cx="1371600" cy="6858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>
                <a:latin typeface="Times New Roman" pitchFamily="18" charset="0"/>
              </a:rPr>
              <a:t>STOP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584" name="AutoShape 8"/>
          <p:cNvSpPr>
            <a:spLocks/>
          </p:cNvSpPr>
          <p:nvPr/>
        </p:nvSpPr>
        <p:spPr bwMode="auto">
          <a:xfrm>
            <a:off x="3657600" y="2209800"/>
            <a:ext cx="304800" cy="1981200"/>
          </a:xfrm>
          <a:prstGeom prst="leftBrace">
            <a:avLst>
              <a:gd name="adj1" fmla="val 54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>
            <a:off x="2743200" y="29718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AutoShape 10"/>
          <p:cNvSpPr>
            <a:spLocks noChangeArrowheads="1"/>
          </p:cNvSpPr>
          <p:nvPr/>
        </p:nvSpPr>
        <p:spPr bwMode="auto">
          <a:xfrm>
            <a:off x="5410200" y="2971800"/>
            <a:ext cx="990600" cy="381000"/>
          </a:xfrm>
          <a:prstGeom prst="rightArrow">
            <a:avLst>
              <a:gd name="adj1" fmla="val 50000"/>
              <a:gd name="adj2" fmla="val 6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AutoShape 11"/>
          <p:cNvSpPr>
            <a:spLocks noChangeArrowheads="1"/>
          </p:cNvSpPr>
          <p:nvPr/>
        </p:nvSpPr>
        <p:spPr bwMode="auto">
          <a:xfrm>
            <a:off x="5410200" y="3733800"/>
            <a:ext cx="914400" cy="152400"/>
          </a:xfrm>
          <a:prstGeom prst="rightArrow">
            <a:avLst>
              <a:gd name="adj1" fmla="val 50000"/>
              <a:gd name="adj2" fmla="val 1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838200" y="1676400"/>
            <a:ext cx="192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latin typeface="Times New Roman" pitchFamily="18" charset="0"/>
              </a:rPr>
              <a:t>CORPORATION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2651125" y="2449513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>
                <a:latin typeface="Times New Roman" pitchFamily="18" charset="0"/>
              </a:rPr>
              <a:t>ACTIONS</a:t>
            </a:r>
            <a:endParaRPr lang="en-US" sz="1600" b="1">
              <a:latin typeface="Times New Roman" pitchFamily="18" charset="0"/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2590800" y="3581400"/>
            <a:ext cx="1282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>
                <a:latin typeface="Times New Roman" pitchFamily="18" charset="0"/>
              </a:rPr>
              <a:t>BEHAVIOUR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3352800" y="1600200"/>
            <a:ext cx="220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latin typeface="Times New Roman" pitchFamily="18" charset="0"/>
              </a:rPr>
              <a:t>STAKEHOLDER</a:t>
            </a:r>
          </a:p>
          <a:p>
            <a:pPr algn="ctr"/>
            <a:r>
              <a:rPr lang="en-US" b="1">
                <a:latin typeface="Times New Roman" pitchFamily="18" charset="0"/>
              </a:rPr>
              <a:t>SCREEN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5165725" y="2297113"/>
            <a:ext cx="1331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>
                <a:latin typeface="Times New Roman" pitchFamily="18" charset="0"/>
              </a:rPr>
              <a:t>INFLUENCES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5410200" y="25908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Primary</a:t>
            </a:r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5394325" y="3440113"/>
            <a:ext cx="60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Other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5791200" y="1600200"/>
            <a:ext cx="3324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latin typeface="Times New Roman" pitchFamily="18" charset="0"/>
              </a:rPr>
              <a:t>ACHEIVEMENT OF</a:t>
            </a:r>
          </a:p>
          <a:p>
            <a:pPr algn="ctr"/>
            <a:r>
              <a:rPr lang="en-US" b="1">
                <a:latin typeface="Times New Roman" pitchFamily="18" charset="0"/>
              </a:rPr>
              <a:t>STRATEGIC OBJECTIVES</a:t>
            </a:r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990600" y="232410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latin typeface="Times New Roman" pitchFamily="18" charset="0"/>
              </a:rPr>
              <a:t>Governance</a:t>
            </a:r>
            <a:endParaRPr lang="en-US" b="1">
              <a:solidFill>
                <a:srgbClr val="FF00FF"/>
              </a:solidFill>
              <a:latin typeface="Times New Roman" pitchFamily="18" charset="0"/>
            </a:endParaRPr>
          </a:p>
          <a:p>
            <a:pPr algn="ctr"/>
            <a:r>
              <a:rPr lang="en-US" b="1">
                <a:latin typeface="Times New Roman" pitchFamily="18" charset="0"/>
              </a:rPr>
              <a:t>Mechanism</a:t>
            </a:r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914400" y="3238500"/>
            <a:ext cx="1676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latin typeface="Times New Roman" pitchFamily="18" charset="0"/>
              </a:rPr>
              <a:t>Formulation </a:t>
            </a:r>
          </a:p>
          <a:p>
            <a:pPr algn="ctr"/>
            <a:r>
              <a:rPr lang="en-US" b="1">
                <a:latin typeface="Times New Roman" pitchFamily="18" charset="0"/>
              </a:rPr>
              <a:t>of Strategic</a:t>
            </a:r>
          </a:p>
          <a:p>
            <a:pPr algn="ctr"/>
            <a:r>
              <a:rPr lang="en-US" b="1">
                <a:latin typeface="Times New Roman" pitchFamily="18" charset="0"/>
              </a:rPr>
              <a:t>Objectives</a:t>
            </a:r>
          </a:p>
        </p:txBody>
      </p:sp>
      <p:sp>
        <p:nvSpPr>
          <p:cNvPr id="24598" name="AutoShape 22"/>
          <p:cNvSpPr>
            <a:spLocks noChangeArrowheads="1"/>
          </p:cNvSpPr>
          <p:nvPr/>
        </p:nvSpPr>
        <p:spPr bwMode="auto">
          <a:xfrm>
            <a:off x="1676400" y="2971800"/>
            <a:ext cx="228600" cy="381000"/>
          </a:xfrm>
          <a:prstGeom prst="downArrow">
            <a:avLst>
              <a:gd name="adj1" fmla="val 50000"/>
              <a:gd name="adj2" fmla="val 41667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9" name="Text Box 23"/>
          <p:cNvSpPr txBox="1">
            <a:spLocks noChangeArrowheads="1"/>
          </p:cNvSpPr>
          <p:nvPr/>
        </p:nvSpPr>
        <p:spPr bwMode="auto">
          <a:xfrm>
            <a:off x="3810000" y="2286000"/>
            <a:ext cx="14208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b="1" dirty="0">
                <a:latin typeface="Times New Roman" pitchFamily="18" charset="0"/>
              </a:rPr>
              <a:t>Customers</a:t>
            </a:r>
          </a:p>
          <a:p>
            <a:r>
              <a:rPr lang="en-US" sz="1200" b="1" dirty="0">
                <a:latin typeface="Times New Roman" pitchFamily="18" charset="0"/>
              </a:rPr>
              <a:t>Employees</a:t>
            </a:r>
          </a:p>
          <a:p>
            <a:r>
              <a:rPr lang="en-US" sz="1200" b="1" dirty="0">
                <a:latin typeface="Times New Roman" pitchFamily="18" charset="0"/>
              </a:rPr>
              <a:t>Capital Markets</a:t>
            </a:r>
          </a:p>
          <a:p>
            <a:r>
              <a:rPr lang="en-US" sz="1200" b="1" dirty="0">
                <a:latin typeface="Times New Roman" pitchFamily="18" charset="0"/>
              </a:rPr>
              <a:t>Current:</a:t>
            </a:r>
          </a:p>
          <a:p>
            <a:r>
              <a:rPr lang="en-US" sz="1200" b="1" dirty="0">
                <a:latin typeface="Times New Roman" pitchFamily="18" charset="0"/>
              </a:rPr>
              <a:t>  Shareholders</a:t>
            </a:r>
          </a:p>
          <a:p>
            <a:r>
              <a:rPr lang="en-US" sz="1200" b="1" dirty="0">
                <a:latin typeface="Times New Roman" pitchFamily="18" charset="0"/>
              </a:rPr>
              <a:t>  Lenders</a:t>
            </a:r>
          </a:p>
          <a:p>
            <a:r>
              <a:rPr lang="en-US" sz="1200" b="1" dirty="0">
                <a:latin typeface="Times New Roman" pitchFamily="18" charset="0"/>
              </a:rPr>
              <a:t>Environmentalists</a:t>
            </a:r>
          </a:p>
          <a:p>
            <a:r>
              <a:rPr lang="en-US" sz="1200" b="1" dirty="0">
                <a:latin typeface="Times New Roman" pitchFamily="18" charset="0"/>
              </a:rPr>
              <a:t>Host Communities</a:t>
            </a:r>
          </a:p>
          <a:p>
            <a:r>
              <a:rPr lang="en-US" sz="1200" b="1" dirty="0">
                <a:latin typeface="Times New Roman" pitchFamily="18" charset="0"/>
              </a:rPr>
              <a:t>Governments</a:t>
            </a:r>
          </a:p>
          <a:p>
            <a:r>
              <a:rPr lang="en-US" sz="1200" b="1" dirty="0">
                <a:latin typeface="Times New Roman" pitchFamily="18" charset="0"/>
              </a:rPr>
              <a:t>NGOs</a:t>
            </a:r>
            <a:endParaRPr lang="en-US" sz="1400" b="1" dirty="0">
              <a:latin typeface="Times New Roman" pitchFamily="18" charset="0"/>
            </a:endParaRPr>
          </a:p>
        </p:txBody>
      </p:sp>
      <p:sp>
        <p:nvSpPr>
          <p:cNvPr id="24600" name="Text Box 24"/>
          <p:cNvSpPr txBox="1">
            <a:spLocks noChangeArrowheads="1"/>
          </p:cNvSpPr>
          <p:nvPr/>
        </p:nvSpPr>
        <p:spPr bwMode="auto">
          <a:xfrm>
            <a:off x="822325" y="4419600"/>
            <a:ext cx="8016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DETERMINANTS OF VALUE…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</a:rPr>
              <a:t>Success = f(Trust + Respect)</a:t>
            </a:r>
            <a:endParaRPr lang="en-US" sz="2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4601" name="Text Box 25"/>
          <p:cNvSpPr txBox="1">
            <a:spLocks noChangeArrowheads="1"/>
          </p:cNvSpPr>
          <p:nvPr/>
        </p:nvSpPr>
        <p:spPr bwMode="auto">
          <a:xfrm>
            <a:off x="1905000" y="4953000"/>
            <a:ext cx="35718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 dirty="0">
                <a:latin typeface="Times New Roman" pitchFamily="18" charset="0"/>
              </a:rPr>
              <a:t>CORPORATE CULTURE</a:t>
            </a:r>
          </a:p>
          <a:p>
            <a:r>
              <a:rPr lang="en-US" sz="1400" b="1" dirty="0">
                <a:latin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</a:rPr>
              <a:t>ETHICS </a:t>
            </a:r>
            <a:r>
              <a:rPr lang="en-US" sz="1400" b="1" dirty="0">
                <a:latin typeface="Times New Roman" pitchFamily="18" charset="0"/>
              </a:rPr>
              <a:t>PROGRAM &amp;CODE</a:t>
            </a:r>
          </a:p>
          <a:p>
            <a:r>
              <a:rPr lang="en-US" sz="1400" b="1" dirty="0">
                <a:latin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</a:rPr>
              <a:t>TOP </a:t>
            </a:r>
            <a:r>
              <a:rPr lang="en-US" sz="1400" b="1" dirty="0">
                <a:latin typeface="Times New Roman" pitchFamily="18" charset="0"/>
              </a:rPr>
              <a:t>MANAGEMENT SUPPORT</a:t>
            </a:r>
          </a:p>
          <a:p>
            <a:r>
              <a:rPr lang="en-US" sz="1400" b="1" dirty="0">
                <a:latin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</a:rPr>
              <a:t>STAKEHOLDER </a:t>
            </a:r>
            <a:r>
              <a:rPr lang="en-US" sz="1400" b="1" dirty="0">
                <a:latin typeface="Times New Roman" pitchFamily="18" charset="0"/>
              </a:rPr>
              <a:t>SYNERGIES</a:t>
            </a:r>
          </a:p>
          <a:p>
            <a:r>
              <a:rPr lang="en-US" sz="1400" b="1" dirty="0">
                <a:latin typeface="Times New Roman" pitchFamily="18" charset="0"/>
              </a:rPr>
              <a:t>CHARACTER</a:t>
            </a:r>
          </a:p>
          <a:p>
            <a:r>
              <a:rPr lang="en-US" sz="1400" b="1" dirty="0">
                <a:latin typeface="Times New Roman" pitchFamily="18" charset="0"/>
              </a:rPr>
              <a:t>GLOBAL MEDIA</a:t>
            </a:r>
          </a:p>
        </p:txBody>
      </p:sp>
      <p:sp>
        <p:nvSpPr>
          <p:cNvPr id="24602" name="Text Box 26"/>
          <p:cNvSpPr txBox="1">
            <a:spLocks noChangeArrowheads="1"/>
          </p:cNvSpPr>
          <p:nvPr/>
        </p:nvSpPr>
        <p:spPr bwMode="auto">
          <a:xfrm>
            <a:off x="5013325" y="4953000"/>
            <a:ext cx="20716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 dirty="0">
                <a:latin typeface="Times New Roman" pitchFamily="18" charset="0"/>
              </a:rPr>
              <a:t>PERCEPTION OF: </a:t>
            </a:r>
          </a:p>
          <a:p>
            <a:r>
              <a:rPr lang="en-US" sz="1400" b="1" dirty="0">
                <a:latin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</a:rPr>
              <a:t>TRUST </a:t>
            </a:r>
            <a:endParaRPr lang="en-US" sz="1400" b="1" dirty="0">
              <a:latin typeface="Times New Roman" pitchFamily="18" charset="0"/>
            </a:endParaRPr>
          </a:p>
          <a:p>
            <a:r>
              <a:rPr lang="en-US" sz="1400" b="1" dirty="0" smtClean="0">
                <a:latin typeface="Times New Roman" pitchFamily="18" charset="0"/>
              </a:rPr>
              <a:t> </a:t>
            </a:r>
            <a:r>
              <a:rPr lang="en-US" sz="1400" b="1" dirty="0">
                <a:latin typeface="Times New Roman" pitchFamily="18" charset="0"/>
              </a:rPr>
              <a:t>RESPECT</a:t>
            </a:r>
          </a:p>
          <a:p>
            <a:r>
              <a:rPr lang="en-US" sz="1400" b="1" dirty="0">
                <a:latin typeface="Times New Roman" pitchFamily="18" charset="0"/>
              </a:rPr>
              <a:t>RELATIVE IMPACT</a:t>
            </a:r>
          </a:p>
          <a:p>
            <a:r>
              <a:rPr lang="en-US" sz="1400" b="1" dirty="0">
                <a:latin typeface="Times New Roman" pitchFamily="18" charset="0"/>
              </a:rPr>
              <a:t>RELATIVE SALIENCE</a:t>
            </a:r>
          </a:p>
          <a:p>
            <a:r>
              <a:rPr lang="en-US" sz="1400" b="1" dirty="0">
                <a:latin typeface="Times New Roman" pitchFamily="18" charset="0"/>
              </a:rPr>
              <a:t>LOCAL CULTURE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33</TotalTime>
  <Words>603</Words>
  <Application>Microsoft Office PowerPoint</Application>
  <PresentationFormat>On-screen Show (4:3)</PresentationFormat>
  <Paragraphs>155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Doing Business Globally</vt:lpstr>
      <vt:lpstr>Doing Business Globally</vt:lpstr>
      <vt:lpstr>Global or Local?</vt:lpstr>
      <vt:lpstr>Market economy…or moral economy?</vt:lpstr>
      <vt:lpstr>CULTURAL DIFFERENCES…</vt:lpstr>
      <vt:lpstr>Multinationals Can Influence</vt:lpstr>
      <vt:lpstr>Conflicts of Interest/Bribery</vt:lpstr>
      <vt:lpstr>Donaldson…Fundamental International Rights</vt:lpstr>
      <vt:lpstr>Product Decisions</vt:lpstr>
      <vt:lpstr>Pricing Decisions</vt:lpstr>
      <vt:lpstr>Questions To Be Considered</vt:lpstr>
      <vt:lpstr>De George...Guidelines For Multinationals</vt:lpstr>
      <vt:lpstr>Ethical Tests For International Activities …Brooks , Donaldson &amp; DeGeorge</vt:lpstr>
      <vt:lpstr>Global Business Ethics Value Chain</vt:lpstr>
    </vt:vector>
  </TitlesOfParts>
  <Company>ximb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Business Globally</dc:title>
  <dc:creator>bibhu</dc:creator>
  <cp:lastModifiedBy>bibhu</cp:lastModifiedBy>
  <cp:revision>4</cp:revision>
  <dcterms:created xsi:type="dcterms:W3CDTF">2012-02-07T11:13:30Z</dcterms:created>
  <dcterms:modified xsi:type="dcterms:W3CDTF">2012-02-07T11:59:38Z</dcterms:modified>
</cp:coreProperties>
</file>