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0" r:id="rId3"/>
    <p:sldId id="271" r:id="rId4"/>
    <p:sldId id="276" r:id="rId5"/>
    <p:sldId id="257" r:id="rId6"/>
    <p:sldId id="260" r:id="rId7"/>
    <p:sldId id="259" r:id="rId8"/>
    <p:sldId id="266" r:id="rId9"/>
    <p:sldId id="269" r:id="rId10"/>
    <p:sldId id="272" r:id="rId11"/>
    <p:sldId id="273" r:id="rId12"/>
    <p:sldId id="274" r:id="rId13"/>
    <p:sldId id="275" r:id="rId14"/>
    <p:sldId id="261" r:id="rId15"/>
    <p:sldId id="265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310" autoAdjust="0"/>
  </p:normalViewPr>
  <p:slideViewPr>
    <p:cSldViewPr>
      <p:cViewPr varScale="1">
        <p:scale>
          <a:sx n="47" d="100"/>
          <a:sy n="47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33C43-7C6C-4B09-A92E-B7CCFA92FAA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A0FA0-FE6E-4CFC-978E-F3ECF37FBF6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9B3E55-CB38-44D3-A0C2-6431859645DC}" type="datetimeFigureOut">
              <a:rPr lang="en-IN" smtClean="0"/>
              <a:pPr/>
              <a:t>8/16/2011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A54F4B-A48B-44D2-A913-1221CA55D81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8064896" cy="147002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Globalization  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4437112"/>
            <a:ext cx="4208512" cy="1752600"/>
          </a:xfrm>
        </p:spPr>
        <p:txBody>
          <a:bodyPr>
            <a:normAutofit/>
          </a:bodyPr>
          <a:lstStyle/>
          <a:p>
            <a:r>
              <a:rPr lang="en-IN" sz="2800" dirty="0" smtClean="0">
                <a:latin typeface="Cambria" pitchFamily="18" charset="0"/>
              </a:rPr>
              <a:t>The Role of </a:t>
            </a:r>
            <a:r>
              <a:rPr lang="en-IN" sz="2800" dirty="0" err="1" smtClean="0">
                <a:latin typeface="Cambria" pitchFamily="18" charset="0"/>
              </a:rPr>
              <a:t>Pharma</a:t>
            </a:r>
            <a:r>
              <a:rPr lang="en-IN" sz="2800" dirty="0" smtClean="0">
                <a:latin typeface="Cambria" pitchFamily="18" charset="0"/>
              </a:rPr>
              <a:t> Industries</a:t>
            </a:r>
            <a:endParaRPr lang="en-IN" sz="28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Globalization</a:t>
            </a:r>
            <a:r>
              <a:rPr lang="en-US" dirty="0" smtClean="0"/>
              <a:t> refers to the shift towards a more integrated and interdependent world economy.</a:t>
            </a:r>
            <a:endParaRPr lang="en-US" u="sng" dirty="0" smtClean="0"/>
          </a:p>
          <a:p>
            <a:r>
              <a:rPr lang="en-US" dirty="0" smtClean="0"/>
              <a:t>Globalization helps in getting better access to different markets of entire world economy.</a:t>
            </a:r>
          </a:p>
          <a:p>
            <a:r>
              <a:rPr lang="en-US" dirty="0" smtClean="0"/>
              <a:t>It throws up opportunities to various nations to maximize their economic output in product or services where they have competitive advantage over other.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Globalization is a change which has come in a radical manner and has impacted the entire society.</a:t>
            </a:r>
          </a:p>
          <a:p>
            <a:r>
              <a:rPr lang="en-US" dirty="0" smtClean="0"/>
              <a:t>The globalization will not be acceptable unless there is a broad agreement on objectives, processes and fundamental value buttressing civil society.</a:t>
            </a:r>
          </a:p>
          <a:p>
            <a:r>
              <a:rPr lang="en-US" dirty="0" smtClean="0"/>
              <a:t>So there has to be few criteria of acceptability of globalization following which globalization will be successful.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Criteria of Acceptability of Globalization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</a:p>
          <a:p>
            <a:r>
              <a:rPr lang="en-US" dirty="0" smtClean="0"/>
              <a:t>Equity</a:t>
            </a:r>
          </a:p>
          <a:p>
            <a:r>
              <a:rPr lang="en-US" dirty="0" smtClean="0"/>
              <a:t>Participation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Risk adjustments</a:t>
            </a:r>
          </a:p>
          <a:p>
            <a:r>
              <a:rPr lang="en-US" dirty="0" smtClean="0"/>
              <a:t>Human rights</a:t>
            </a:r>
          </a:p>
          <a:p>
            <a:r>
              <a:rPr lang="en-US" dirty="0" smtClean="0"/>
              <a:t>Environmental protection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2400" dirty="0" smtClean="0"/>
              <a:t>It is th</a:t>
            </a:r>
            <a:r>
              <a:rPr lang="en-US" sz="2400" dirty="0"/>
              <a:t>e</a:t>
            </a:r>
            <a:r>
              <a:rPr lang="en-US" sz="2400" dirty="0" smtClean="0"/>
              <a:t> major out come of capitalism which is aimed at getting optimum utilization of resources and directing them to the demands of consumers – individuals, organizations, government.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Efficiency is desired but not always sought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Rising avg. income can mask a wide dispersions of </a:t>
            </a:r>
            <a:r>
              <a:rPr lang="en-US" sz="2400" dirty="0"/>
              <a:t>i</a:t>
            </a:r>
            <a:r>
              <a:rPr lang="en-US" sz="2400" dirty="0" smtClean="0"/>
              <a:t>ncomes, saying nothing about economic welfare or greater happiness.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Greater happiness isn’t necessarily produced by greater GNP, it depends upon how it is produced (treatment of workers and sound work environment)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Participation goes beyond the process of opportunity to gain income &amp;wealth and the process of equity where the sections of society demand an appropriate role in the decision making process.</a:t>
            </a:r>
          </a:p>
          <a:p>
            <a:endParaRPr lang="en-US" dirty="0"/>
          </a:p>
          <a:p>
            <a:r>
              <a:rPr lang="en-US" dirty="0" smtClean="0"/>
              <a:t>Not all of them may be accorded the same voice globally but means must be found to the make the role of each acceptable.. thus making it participative.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Efficiency speaks about optimum performance in production &amp; distribution of goods &amp; services, but doesn’t speak about the distribution of benefits in income &amp; wealth.</a:t>
            </a:r>
          </a:p>
          <a:p>
            <a:r>
              <a:rPr lang="en-US" dirty="0" smtClean="0"/>
              <a:t>Equity is all about bringing parity in the society</a:t>
            </a:r>
          </a:p>
          <a:p>
            <a:r>
              <a:rPr lang="en-US" dirty="0" smtClean="0"/>
              <a:t>Past experience has shown that equality of material welfare can’t be a measure of equity without having an adverse effect on efficiency and growth.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Respect, Dignity, Human Rights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As globalization proceeds, the sovereign role of government  will be mitigated, at least in setting the rules for international affairs. No country will accept being “lost” in the process-each must be respected if they are to be encouraged to play positive roles within world economy.</a:t>
            </a:r>
          </a:p>
          <a:p>
            <a:r>
              <a:rPr lang="en-US" dirty="0" smtClean="0"/>
              <a:t>At individual level, there must be means of extending respect and treating others with dignity and deference in all phases of life and in death.</a:t>
            </a:r>
          </a:p>
          <a:p>
            <a:r>
              <a:rPr lang="en-US" dirty="0" smtClean="0"/>
              <a:t>A greater harmonization of human rights is necessary.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transformation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Transformation is the change of believe system – a new way of looking at things, a different mind-set, a new formulation, a new design for life and living.</a:t>
            </a:r>
          </a:p>
          <a:p>
            <a:pPr algn="just"/>
            <a:r>
              <a:rPr lang="en-US" sz="2400" dirty="0" smtClean="0"/>
              <a:t>Transformation (both personal and institutional) have occurred throughout the history and are repeatedly occurring – more  or less extensively or intensively.</a:t>
            </a:r>
          </a:p>
          <a:p>
            <a:pPr algn="just"/>
            <a:r>
              <a:rPr lang="en-US" sz="2400" dirty="0"/>
              <a:t>Voluntary (guided) – take the form of ‘paradigm shifts’ in which events or knowledge accumulate until key relationships are seen quite </a:t>
            </a:r>
            <a:r>
              <a:rPr lang="en-US" sz="2400" dirty="0" smtClean="0"/>
              <a:t>differently</a:t>
            </a:r>
            <a:r>
              <a:rPr lang="en-US" sz="2400" dirty="0"/>
              <a:t> </a:t>
            </a:r>
            <a:r>
              <a:rPr lang="en-US" sz="2400" dirty="0" smtClean="0"/>
              <a:t>: Copernican revolution.</a:t>
            </a:r>
            <a:endParaRPr lang="en-US" sz="2400" dirty="0"/>
          </a:p>
          <a:p>
            <a:pPr algn="just"/>
            <a:r>
              <a:rPr lang="en-US" sz="2400" dirty="0" smtClean="0"/>
              <a:t>Involuntary (evolution) transformation – process of change is more gradual – agricultural, commercial revolutions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transformation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Of all the creature on earth, only Human beings can change their patterns.</a:t>
            </a:r>
          </a:p>
          <a:p>
            <a:r>
              <a:rPr lang="en-US" dirty="0" smtClean="0"/>
              <a:t>By changing the inner attitudes of their minds, can change the outer aspects of their lives.</a:t>
            </a:r>
          </a:p>
          <a:p>
            <a:r>
              <a:rPr lang="en-US" dirty="0" smtClean="0"/>
              <a:t>But transformation is not easy since it requires dedicated self-discipline.</a:t>
            </a:r>
            <a:r>
              <a:rPr lang="en-US" dirty="0"/>
              <a:t> </a:t>
            </a:r>
            <a:r>
              <a:rPr lang="en-US" dirty="0" smtClean="0"/>
              <a:t>It involvers little sacrifice because the benefits are greater than what one gives up.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transformation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bad habits like :</a:t>
            </a:r>
          </a:p>
          <a:p>
            <a:r>
              <a:rPr lang="en-US" dirty="0" smtClean="0"/>
              <a:t>The agony of trying to protect one’s Ego ( self-pride or vanity)</a:t>
            </a:r>
          </a:p>
          <a:p>
            <a:r>
              <a:rPr lang="en-US" dirty="0" smtClean="0"/>
              <a:t>The unhappiness of anger and negative thoughts (envy and covetousness)</a:t>
            </a:r>
          </a:p>
          <a:p>
            <a:r>
              <a:rPr lang="en-US" dirty="0" smtClean="0"/>
              <a:t>Temptations of over-indulgence(gluttony or licentiousness)</a:t>
            </a:r>
          </a:p>
          <a:p>
            <a:r>
              <a:rPr lang="en-US" dirty="0" smtClean="0"/>
              <a:t>Worry and stress (frustration and depression)</a:t>
            </a:r>
          </a:p>
          <a:p>
            <a:r>
              <a:rPr lang="en-US" dirty="0" smtClean="0"/>
              <a:t>The corruption of living off others (sloth and theft)</a:t>
            </a: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transformation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Transformation of society is possible not only changing the mindsets of the individuals  but also changing the mindset of  institutions , organizations and government as well.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0415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Creativity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Modern western cultures encourages the view : being human means to be creative – not simply living in response to nature.</a:t>
            </a:r>
          </a:p>
          <a:p>
            <a:r>
              <a:rPr lang="en-US" dirty="0" smtClean="0"/>
              <a:t>Creativity for a nation means to be involved in scientific discovery and technological innovation according to their competitive advantage.</a:t>
            </a:r>
          </a:p>
          <a:p>
            <a:r>
              <a:rPr lang="en-US" dirty="0" smtClean="0"/>
              <a:t>Opportunities of being creative in the economic arena are not spread evenly around the world.</a:t>
            </a:r>
          </a:p>
          <a:p>
            <a:r>
              <a:rPr lang="en-US" dirty="0" smtClean="0"/>
              <a:t>The present conc. Of creativity in a few countries challenges the acceptability of globalization.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Adjustments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With global integration of the economies, there will be even greater uncertainty and volatility in national economies than ever.</a:t>
            </a:r>
          </a:p>
          <a:p>
            <a:r>
              <a:rPr lang="en-US" dirty="0" smtClean="0"/>
              <a:t>Not only will employment opportunity change, but also periods of unemployment are likely to be more frequent.</a:t>
            </a:r>
          </a:p>
          <a:p>
            <a:r>
              <a:rPr lang="en-US" dirty="0" smtClean="0"/>
              <a:t>The richer nations should take more burden of  risk as compared to the smaller courtiers. </a:t>
            </a:r>
          </a:p>
          <a:p>
            <a:r>
              <a:rPr lang="en-US" dirty="0" smtClean="0"/>
              <a:t>Because once the risk pays off, the bigger developed country will be beneficiaries out of the shape.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Protection of environment has been given a raised profile by the UN, with most nations recognizing a threat through several areas of pollution &amp; direct damage.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671</TotalTime>
  <Words>873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Globalization   </vt:lpstr>
      <vt:lpstr>Globalization</vt:lpstr>
      <vt:lpstr>Globalization</vt:lpstr>
      <vt:lpstr>Criteria of Acceptability of Globalization</vt:lpstr>
      <vt:lpstr>Efficiency</vt:lpstr>
      <vt:lpstr>Participation</vt:lpstr>
      <vt:lpstr>Equity</vt:lpstr>
      <vt:lpstr>Respect, Dignity, Human Rights</vt:lpstr>
      <vt:lpstr>What is transformation ?</vt:lpstr>
      <vt:lpstr>Individual transformation</vt:lpstr>
      <vt:lpstr>Individual transformation</vt:lpstr>
      <vt:lpstr>Individual transformation</vt:lpstr>
      <vt:lpstr>Slide 13</vt:lpstr>
      <vt:lpstr>Creativity</vt:lpstr>
      <vt:lpstr>Risk Adjustments</vt:lpstr>
      <vt:lpstr>Environment</vt:lpstr>
    </vt:vector>
  </TitlesOfParts>
  <Company>EXFO NetHawk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paikaay</dc:creator>
  <cp:lastModifiedBy>bibhu</cp:lastModifiedBy>
  <cp:revision>24</cp:revision>
  <dcterms:created xsi:type="dcterms:W3CDTF">2011-08-13T18:58:34Z</dcterms:created>
  <dcterms:modified xsi:type="dcterms:W3CDTF">2011-08-16T05:21:45Z</dcterms:modified>
</cp:coreProperties>
</file>