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33E8A3-AF86-4C66-A996-00EE15A0CC05}" type="datetimeFigureOut">
              <a:rPr lang="en-US" smtClean="0"/>
              <a:pPr/>
              <a:t>7/17/2011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33E8A3-AF86-4C66-A996-00EE15A0CC05}" type="datetimeFigureOut">
              <a:rPr lang="en-US" smtClean="0"/>
              <a:pPr/>
              <a:t>7/17/2011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33E8A3-AF86-4C66-A996-00EE15A0CC05}" type="datetimeFigureOut">
              <a:rPr lang="en-US" smtClean="0"/>
              <a:pPr/>
              <a:t>7/17/2011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33E8A3-AF86-4C66-A996-00EE15A0CC05}" type="datetimeFigureOut">
              <a:rPr lang="en-US" smtClean="0"/>
              <a:pPr/>
              <a:t>7/17/2011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33E8A3-AF86-4C66-A996-00EE15A0CC05}" type="datetimeFigureOut">
              <a:rPr lang="en-US" smtClean="0"/>
              <a:pPr/>
              <a:t>7/17/2011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33E8A3-AF86-4C66-A996-00EE15A0CC05}" type="datetimeFigureOut">
              <a:rPr lang="en-US" smtClean="0"/>
              <a:pPr/>
              <a:t>7/17/2011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33E8A3-AF86-4C66-A996-00EE15A0CC05}" type="datetimeFigureOut">
              <a:rPr lang="en-US" smtClean="0"/>
              <a:pPr/>
              <a:t>7/17/2011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33E8A3-AF86-4C66-A996-00EE15A0CC05}" type="datetimeFigureOut">
              <a:rPr lang="en-US" smtClean="0"/>
              <a:pPr/>
              <a:t>7/17/2011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33E8A3-AF86-4C66-A996-00EE15A0CC05}" type="datetimeFigureOut">
              <a:rPr lang="en-US" smtClean="0"/>
              <a:pPr/>
              <a:t>7/17/2011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33E8A3-AF86-4C66-A996-00EE15A0CC05}" type="datetimeFigureOut">
              <a:rPr lang="en-US" smtClean="0"/>
              <a:pPr/>
              <a:t>7/17/2011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33E8A3-AF86-4C66-A996-00EE15A0CC05}" type="datetimeFigureOut">
              <a:rPr lang="en-US" smtClean="0"/>
              <a:pPr/>
              <a:t>7/17/2011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C27160-61CA-4F92-9573-CB8B6B0F85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33E8A3-AF86-4C66-A996-00EE15A0CC05}" type="datetimeFigureOut">
              <a:rPr lang="en-US" smtClean="0"/>
              <a:pPr/>
              <a:t>7/17/2011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27160-61CA-4F92-9573-CB8B6B0F85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1"/>
            <a:ext cx="7620000" cy="1447800"/>
          </a:xfrm>
        </p:spPr>
        <p:txBody>
          <a:bodyPr>
            <a:normAutofit fontScale="90000"/>
          </a:bodyPr>
          <a:lstStyle/>
          <a:p>
            <a:r>
              <a:rPr lang="en-US" b="1" dirty="0">
                <a:solidFill>
                  <a:srgbClr val="00B0F0"/>
                </a:solidFill>
              </a:rPr>
              <a:t>INTERNATIONAL ETHICAL STANDARDS FOR BUSINESS</a:t>
            </a:r>
            <a:r>
              <a:rPr lang="en-US" dirty="0">
                <a:solidFill>
                  <a:srgbClr val="00B0F0"/>
                </a:solidFill>
              </a:rPr>
              <a:t/>
            </a:r>
            <a:br>
              <a:rPr lang="en-US" dirty="0">
                <a:solidFill>
                  <a:srgbClr val="00B0F0"/>
                </a:solidFill>
              </a:rPr>
            </a:br>
            <a:endParaRPr lang="en-US" dirty="0">
              <a:solidFill>
                <a:srgbClr val="00B0F0"/>
              </a:solidFill>
            </a:endParaRPr>
          </a:p>
        </p:txBody>
      </p:sp>
      <p:sp>
        <p:nvSpPr>
          <p:cNvPr id="3" name="Subtitle 2"/>
          <p:cNvSpPr>
            <a:spLocks noGrp="1"/>
          </p:cNvSpPr>
          <p:nvPr>
            <p:ph type="subTitle" idx="1"/>
          </p:nvPr>
        </p:nvSpPr>
        <p:spPr>
          <a:xfrm>
            <a:off x="1371600" y="2895600"/>
            <a:ext cx="6400800" cy="3276600"/>
          </a:xfrm>
        </p:spPr>
        <p:txBody>
          <a:bodyPr>
            <a:normAutofit fontScale="92500"/>
          </a:bodyPr>
          <a:lstStyle/>
          <a:p>
            <a:endParaRPr lang="en-US" b="1" dirty="0" smtClean="0">
              <a:solidFill>
                <a:srgbClr val="FF0000"/>
              </a:solidFill>
            </a:endParaRPr>
          </a:p>
          <a:p>
            <a:pPr algn="l"/>
            <a:r>
              <a:rPr lang="en-US" b="1" dirty="0" smtClean="0">
                <a:solidFill>
                  <a:srgbClr val="FF0000"/>
                </a:solidFill>
              </a:rPr>
              <a:t>In order to provide stability and sustainability to international business</a:t>
            </a:r>
          </a:p>
          <a:p>
            <a:pPr algn="l"/>
            <a:r>
              <a:rPr lang="en-US" b="1" dirty="0" smtClean="0">
                <a:solidFill>
                  <a:srgbClr val="FF0000"/>
                </a:solidFill>
              </a:rPr>
              <a:t>prominent international organizations have made certain proposals for</a:t>
            </a:r>
          </a:p>
          <a:p>
            <a:pPr algn="l"/>
            <a:r>
              <a:rPr lang="en-US" b="1" dirty="0" smtClean="0">
                <a:solidFill>
                  <a:srgbClr val="FF0000"/>
                </a:solidFill>
              </a:rPr>
              <a:t>universal </a:t>
            </a:r>
            <a:r>
              <a:rPr lang="en-US" b="1" dirty="0">
                <a:solidFill>
                  <a:srgbClr val="FF0000"/>
                </a:solidFill>
              </a:rPr>
              <a:t>principles and standards </a:t>
            </a:r>
            <a:r>
              <a:rPr lang="en-US" b="1" dirty="0" smtClean="0">
                <a:solidFill>
                  <a:srgbClr val="FF0000"/>
                </a:solidFill>
              </a:rPr>
              <a:t>.</a:t>
            </a:r>
            <a:endParaRPr lang="en-US"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solidFill>
                  <a:srgbClr val="C00000"/>
                </a:solidFill>
              </a:rPr>
              <a:t>Some of these refer to </a:t>
            </a:r>
            <a:r>
              <a:rPr lang="en-US" b="1" dirty="0" err="1" smtClean="0">
                <a:solidFill>
                  <a:srgbClr val="C00000"/>
                </a:solidFill>
              </a:rPr>
              <a:t>Labour</a:t>
            </a:r>
            <a:r>
              <a:rPr lang="en-US" b="1" dirty="0" smtClean="0">
                <a:solidFill>
                  <a:srgbClr val="C00000"/>
                </a:solidFill>
              </a:rPr>
              <a:t> Rights, such as the Declaration of Fundamental Principles and Rights at Work, adopted by the International </a:t>
            </a:r>
            <a:r>
              <a:rPr lang="en-US" b="1" dirty="0" err="1" smtClean="0">
                <a:solidFill>
                  <a:srgbClr val="C00000"/>
                </a:solidFill>
              </a:rPr>
              <a:t>Labour</a:t>
            </a:r>
            <a:r>
              <a:rPr lang="en-US" b="1" dirty="0" smtClean="0">
                <a:solidFill>
                  <a:srgbClr val="C00000"/>
                </a:solidFill>
              </a:rPr>
              <a:t> </a:t>
            </a:r>
            <a:r>
              <a:rPr lang="en-US" b="1" dirty="0" err="1" smtClean="0">
                <a:solidFill>
                  <a:srgbClr val="C00000"/>
                </a:solidFill>
              </a:rPr>
              <a:t>Organisation</a:t>
            </a:r>
            <a:r>
              <a:rPr lang="en-US" b="1" dirty="0" smtClean="0">
                <a:solidFill>
                  <a:srgbClr val="C00000"/>
                </a:solidFill>
              </a:rPr>
              <a:t> (ILO) in 1998, or the Workplace Code of Conduct of the Fair Labor Association (FLA).  The latter emerged in late 1990, in response to the invitation by former US president Bill Clinton, and to public indignation at </a:t>
            </a:r>
            <a:r>
              <a:rPr lang="en-US" b="1" dirty="0" err="1" smtClean="0">
                <a:solidFill>
                  <a:srgbClr val="C00000"/>
                </a:solidFill>
              </a:rPr>
              <a:t>labour</a:t>
            </a:r>
            <a:r>
              <a:rPr lang="en-US" b="1" dirty="0" smtClean="0">
                <a:solidFill>
                  <a:srgbClr val="C00000"/>
                </a:solidFill>
              </a:rPr>
              <a:t> abuses committed by multinational companies in developing countries, especially in the textile industry.</a:t>
            </a:r>
          </a:p>
          <a:p>
            <a:endParaRPr lang="en-US" dirty="0">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smtClean="0">
                <a:solidFill>
                  <a:srgbClr val="C00000"/>
                </a:solidFill>
              </a:rPr>
              <a:t>The supporters of </a:t>
            </a:r>
            <a:r>
              <a:rPr lang="en-US" b="1" dirty="0">
                <a:solidFill>
                  <a:srgbClr val="C00000"/>
                </a:solidFill>
              </a:rPr>
              <a:t>respect for the environment and sustainability, </a:t>
            </a:r>
            <a:r>
              <a:rPr lang="en-US" b="1" dirty="0" smtClean="0">
                <a:solidFill>
                  <a:srgbClr val="C00000"/>
                </a:solidFill>
              </a:rPr>
              <a:t>set  principles, </a:t>
            </a:r>
            <a:r>
              <a:rPr lang="en-US" b="1" dirty="0">
                <a:solidFill>
                  <a:srgbClr val="C00000"/>
                </a:solidFill>
              </a:rPr>
              <a:t>developed by the Coalition for Environmentally Responsible Economies (CERES) as well as the Business Charter for Sustainable Development, prepared by the International Chamber of Commerce (ICC) and the Rio Declaration of Environment and Development, which emerged from the UN conference on environment and development held in Rio de Janeiro in </a:t>
            </a:r>
            <a:r>
              <a:rPr lang="en-US" b="1" dirty="0">
                <a:solidFill>
                  <a:srgbClr val="002060"/>
                </a:solidFill>
              </a:rPr>
              <a:t>1992.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rgbClr val="C00000"/>
                </a:solidFill>
              </a:rPr>
              <a:t>There are, besides, several well known international standards covering a wide variety of concerns, including human and </a:t>
            </a:r>
            <a:r>
              <a:rPr lang="en-US" b="1" dirty="0" err="1" smtClean="0">
                <a:solidFill>
                  <a:srgbClr val="C00000"/>
                </a:solidFill>
              </a:rPr>
              <a:t>labour</a:t>
            </a:r>
            <a:r>
              <a:rPr lang="en-US" b="1" dirty="0" smtClean="0">
                <a:solidFill>
                  <a:srgbClr val="C00000"/>
                </a:solidFill>
              </a:rPr>
              <a:t> rights, the environment and sustainability, and the fight against corruption.  Among them are the UN Global Compact, The CRT Principle for Responsible Business and the OECD Guidelines for Multinational Enterprises.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UN Global Compact</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idx="1"/>
          </p:nvPr>
        </p:nvSpPr>
        <p:spPr/>
        <p:txBody>
          <a:bodyPr>
            <a:normAutofit/>
          </a:bodyPr>
          <a:lstStyle/>
          <a:p>
            <a:r>
              <a:rPr lang="en-US" b="1" dirty="0" smtClean="0">
                <a:solidFill>
                  <a:srgbClr val="C00000"/>
                </a:solidFill>
              </a:rPr>
              <a:t>This </a:t>
            </a:r>
            <a:r>
              <a:rPr lang="en-US" b="1" dirty="0">
                <a:solidFill>
                  <a:srgbClr val="C00000"/>
                </a:solidFill>
              </a:rPr>
              <a:t>is probably the most widely recognized international code for business conduct.  The UN Global Compact was launched in</a:t>
            </a:r>
            <a:r>
              <a:rPr lang="en-US" b="1" dirty="0">
                <a:solidFill>
                  <a:srgbClr val="002060"/>
                </a:solidFill>
              </a:rPr>
              <a:t> 1999 </a:t>
            </a:r>
            <a:r>
              <a:rPr lang="en-US" b="1" dirty="0">
                <a:solidFill>
                  <a:srgbClr val="C00000"/>
                </a:solidFill>
              </a:rPr>
              <a:t>by the then Secretary General of the United Nations, Kofi Annan, at the World Economic Forum.  The UN Global Compact proposes ten principles inspired by earlier UN documents, notably: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pPr lvl="0"/>
            <a:r>
              <a:rPr lang="en-US" b="1" dirty="0">
                <a:solidFill>
                  <a:srgbClr val="FF0000"/>
                </a:solidFill>
              </a:rPr>
              <a:t>The Universal Declaration of Human Rights </a:t>
            </a:r>
            <a:r>
              <a:rPr lang="en-US" b="1" dirty="0">
                <a:solidFill>
                  <a:srgbClr val="002060"/>
                </a:solidFill>
              </a:rPr>
              <a:t>(1948)</a:t>
            </a:r>
          </a:p>
          <a:p>
            <a:pPr lvl="0"/>
            <a:r>
              <a:rPr lang="en-US" b="1" dirty="0">
                <a:solidFill>
                  <a:srgbClr val="FF0000"/>
                </a:solidFill>
              </a:rPr>
              <a:t>The International </a:t>
            </a:r>
            <a:r>
              <a:rPr lang="en-US" b="1" dirty="0" err="1">
                <a:solidFill>
                  <a:srgbClr val="FF0000"/>
                </a:solidFill>
              </a:rPr>
              <a:t>Labour</a:t>
            </a:r>
            <a:r>
              <a:rPr lang="en-US" b="1" dirty="0">
                <a:solidFill>
                  <a:srgbClr val="FF0000"/>
                </a:solidFill>
              </a:rPr>
              <a:t> </a:t>
            </a:r>
            <a:r>
              <a:rPr lang="en-US" b="1" dirty="0" err="1">
                <a:solidFill>
                  <a:srgbClr val="FF0000"/>
                </a:solidFill>
              </a:rPr>
              <a:t>Organisation’s</a:t>
            </a:r>
            <a:r>
              <a:rPr lang="en-US" b="1" dirty="0">
                <a:solidFill>
                  <a:srgbClr val="FF0000"/>
                </a:solidFill>
              </a:rPr>
              <a:t> Declaration on Fundamental Principles and Rights at Work </a:t>
            </a:r>
            <a:r>
              <a:rPr lang="en-US" b="1" dirty="0">
                <a:solidFill>
                  <a:srgbClr val="002060"/>
                </a:solidFill>
              </a:rPr>
              <a:t>(1998)</a:t>
            </a:r>
          </a:p>
          <a:p>
            <a:pPr lvl="0"/>
            <a:r>
              <a:rPr lang="en-US" b="1" dirty="0">
                <a:solidFill>
                  <a:srgbClr val="FF0000"/>
                </a:solidFill>
              </a:rPr>
              <a:t>The Rio Declaration on Environment and Development </a:t>
            </a:r>
            <a:r>
              <a:rPr lang="en-US" b="1" dirty="0">
                <a:solidFill>
                  <a:srgbClr val="002060"/>
                </a:solidFill>
              </a:rPr>
              <a:t>(1992)</a:t>
            </a:r>
          </a:p>
          <a:p>
            <a:pPr lvl="0"/>
            <a:r>
              <a:rPr lang="en-US" b="1" dirty="0">
                <a:solidFill>
                  <a:srgbClr val="FF0000"/>
                </a:solidFill>
              </a:rPr>
              <a:t>The United Nationals Convention against Corruption</a:t>
            </a:r>
          </a:p>
          <a:p>
            <a:r>
              <a:rPr lang="en-US" b="1" dirty="0">
                <a:solidFill>
                  <a:srgbClr val="FF0000"/>
                </a:solidFill>
              </a:rPr>
              <a:t>These principles cover four areas : 1. </a:t>
            </a:r>
            <a:r>
              <a:rPr lang="en-US" b="1" dirty="0">
                <a:solidFill>
                  <a:srgbClr val="0070C0"/>
                </a:solidFill>
              </a:rPr>
              <a:t>Human rights,  2. </a:t>
            </a:r>
            <a:r>
              <a:rPr lang="en-US" b="1" dirty="0" err="1">
                <a:solidFill>
                  <a:srgbClr val="0070C0"/>
                </a:solidFill>
              </a:rPr>
              <a:t>Labour</a:t>
            </a:r>
            <a:r>
              <a:rPr lang="en-US" b="1" dirty="0">
                <a:solidFill>
                  <a:srgbClr val="0070C0"/>
                </a:solidFill>
              </a:rPr>
              <a:t>, 3. The environment, and 4. Anti-corruption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ISCT</a:t>
            </a:r>
            <a:endParaRPr lang="en-US"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r>
              <a:rPr lang="en-US" b="1" dirty="0">
                <a:solidFill>
                  <a:srgbClr val="C00000"/>
                </a:solidFill>
              </a:rPr>
              <a:t>The Global Compact is not a regulatory instrument but, rather, a forum for discussion and the networking of companies, </a:t>
            </a:r>
            <a:r>
              <a:rPr lang="en-US" b="1" dirty="0" err="1">
                <a:solidFill>
                  <a:srgbClr val="C00000"/>
                </a:solidFill>
              </a:rPr>
              <a:t>labour</a:t>
            </a:r>
            <a:r>
              <a:rPr lang="en-US" b="1" dirty="0">
                <a:solidFill>
                  <a:srgbClr val="C00000"/>
                </a:solidFill>
              </a:rPr>
              <a:t> and civil society, along with UN agencies. Its aim is to encourage business worldwide to adopt sustainable and socially responsible policies, and to report on their implementation.  It relies on public accountability, transparency and commitment to initiate and share substantive action in pursuing the principles upon which the Global Compact is based</a:t>
            </a:r>
            <a:r>
              <a:rPr lang="en-US"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solidFill>
                  <a:srgbClr val="C00000"/>
                </a:solidFill>
              </a:rPr>
              <a:t>The Global Compact has a responsive, functional structure, with two complementary goals:</a:t>
            </a:r>
          </a:p>
          <a:p>
            <a:pPr lvl="0"/>
            <a:r>
              <a:rPr lang="en-US" b="1" dirty="0" smtClean="0">
                <a:solidFill>
                  <a:srgbClr val="C00000"/>
                </a:solidFill>
              </a:rPr>
              <a:t>To </a:t>
            </a:r>
            <a:r>
              <a:rPr lang="en-US" b="1" dirty="0">
                <a:solidFill>
                  <a:srgbClr val="C00000"/>
                </a:solidFill>
              </a:rPr>
              <a:t>mainstream the 10 principles activities around the world </a:t>
            </a:r>
          </a:p>
          <a:p>
            <a:pPr lvl="0"/>
            <a:r>
              <a:rPr lang="en-US" b="1" dirty="0">
                <a:solidFill>
                  <a:srgbClr val="C00000"/>
                </a:solidFill>
              </a:rPr>
              <a:t>To </a:t>
            </a:r>
            <a:r>
              <a:rPr lang="en-US" b="1" dirty="0" err="1">
                <a:solidFill>
                  <a:srgbClr val="C00000"/>
                </a:solidFill>
              </a:rPr>
              <a:t>catalyse</a:t>
            </a:r>
            <a:r>
              <a:rPr lang="en-US" b="1" dirty="0">
                <a:solidFill>
                  <a:srgbClr val="C00000"/>
                </a:solidFill>
              </a:rPr>
              <a:t> actions in support of UN goals</a:t>
            </a:r>
          </a:p>
          <a:p>
            <a:endParaRPr lang="en-US" b="1" dirty="0">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47800"/>
            <a:ext cx="8305800" cy="5410200"/>
          </a:xfrm>
        </p:spPr>
        <p:txBody>
          <a:bodyPr>
            <a:normAutofit fontScale="25000" lnSpcReduction="20000"/>
          </a:bodyPr>
          <a:lstStyle/>
          <a:p>
            <a:r>
              <a:rPr lang="en-US" sz="9600" b="1" dirty="0" smtClean="0">
                <a:solidFill>
                  <a:srgbClr val="C00000"/>
                </a:solidFill>
              </a:rPr>
              <a:t>Principle </a:t>
            </a:r>
            <a:r>
              <a:rPr lang="en-US" sz="9600" b="1" dirty="0">
                <a:solidFill>
                  <a:srgbClr val="C00000"/>
                </a:solidFill>
              </a:rPr>
              <a:t>1</a:t>
            </a:r>
          </a:p>
          <a:p>
            <a:r>
              <a:rPr lang="en-US" sz="9600" b="1" dirty="0" smtClean="0">
                <a:solidFill>
                  <a:srgbClr val="C00000"/>
                </a:solidFill>
              </a:rPr>
              <a:t>Business </a:t>
            </a:r>
            <a:r>
              <a:rPr lang="en-US" sz="9600" b="1" dirty="0">
                <a:solidFill>
                  <a:srgbClr val="C00000"/>
                </a:solidFill>
              </a:rPr>
              <a:t>should support and respect the protection of internationally proclaimed human rights; and</a:t>
            </a:r>
          </a:p>
          <a:p>
            <a:r>
              <a:rPr lang="en-US" sz="9600" b="1" dirty="0" smtClean="0">
                <a:solidFill>
                  <a:srgbClr val="C00000"/>
                </a:solidFill>
              </a:rPr>
              <a:t>Principle </a:t>
            </a:r>
            <a:r>
              <a:rPr lang="en-US" sz="9600" b="1" dirty="0">
                <a:solidFill>
                  <a:srgbClr val="C00000"/>
                </a:solidFill>
              </a:rPr>
              <a:t>2</a:t>
            </a:r>
          </a:p>
          <a:p>
            <a:r>
              <a:rPr lang="en-US" sz="9600" b="1" dirty="0">
                <a:solidFill>
                  <a:srgbClr val="C00000"/>
                </a:solidFill>
              </a:rPr>
              <a:t>Makes sure that they are not complicit in human rights violations</a:t>
            </a:r>
          </a:p>
          <a:p>
            <a:pPr>
              <a:buNone/>
            </a:pPr>
            <a:r>
              <a:rPr lang="en-US" sz="9600" b="1" dirty="0" smtClean="0">
                <a:solidFill>
                  <a:srgbClr val="C00000"/>
                </a:solidFill>
              </a:rPr>
              <a:t>      </a:t>
            </a:r>
            <a:r>
              <a:rPr lang="en-US" sz="9600" b="1" dirty="0" err="1" smtClean="0">
                <a:solidFill>
                  <a:srgbClr val="C00000"/>
                </a:solidFill>
              </a:rPr>
              <a:t>Labour</a:t>
            </a:r>
            <a:endParaRPr lang="en-US" sz="9600" b="1" dirty="0">
              <a:solidFill>
                <a:srgbClr val="C00000"/>
              </a:solidFill>
            </a:endParaRPr>
          </a:p>
          <a:p>
            <a:r>
              <a:rPr lang="en-US" sz="9600" b="1" dirty="0">
                <a:solidFill>
                  <a:srgbClr val="C00000"/>
                </a:solidFill>
              </a:rPr>
              <a:t>Principle 3</a:t>
            </a:r>
          </a:p>
          <a:p>
            <a:r>
              <a:rPr lang="en-US" sz="9600" b="1" dirty="0">
                <a:solidFill>
                  <a:srgbClr val="C00000"/>
                </a:solidFill>
              </a:rPr>
              <a:t>Business should uphold the freedom of association and the effective recognition of the right to collective bargaining</a:t>
            </a:r>
          </a:p>
          <a:p>
            <a:r>
              <a:rPr lang="en-US" sz="9600" b="1" dirty="0" smtClean="0">
                <a:solidFill>
                  <a:srgbClr val="C00000"/>
                </a:solidFill>
              </a:rPr>
              <a:t>Principle </a:t>
            </a:r>
            <a:r>
              <a:rPr lang="en-US" sz="9600" b="1" dirty="0">
                <a:solidFill>
                  <a:srgbClr val="C00000"/>
                </a:solidFill>
              </a:rPr>
              <a:t>4</a:t>
            </a:r>
          </a:p>
          <a:p>
            <a:r>
              <a:rPr lang="en-US" sz="9600" b="1" dirty="0">
                <a:solidFill>
                  <a:srgbClr val="C00000"/>
                </a:solidFill>
              </a:rPr>
              <a:t>The elimination of all forms of forced and compulsory </a:t>
            </a:r>
            <a:r>
              <a:rPr lang="en-US" sz="9600" b="1" dirty="0" err="1">
                <a:solidFill>
                  <a:srgbClr val="C00000"/>
                </a:solidFill>
              </a:rPr>
              <a:t>labour</a:t>
            </a:r>
            <a:r>
              <a:rPr lang="en-US" sz="9600" b="1" dirty="0">
                <a:solidFill>
                  <a:srgbClr val="C00000"/>
                </a:solidFill>
              </a:rPr>
              <a:t>; </a:t>
            </a:r>
          </a:p>
          <a:p>
            <a:r>
              <a:rPr lang="en-US" sz="9600" b="1" dirty="0" smtClean="0">
                <a:solidFill>
                  <a:srgbClr val="C00000"/>
                </a:solidFill>
              </a:rPr>
              <a:t>Principle </a:t>
            </a:r>
            <a:r>
              <a:rPr lang="en-US" sz="9600" b="1" dirty="0">
                <a:solidFill>
                  <a:srgbClr val="C00000"/>
                </a:solidFill>
              </a:rPr>
              <a:t>5</a:t>
            </a:r>
          </a:p>
          <a:p>
            <a:r>
              <a:rPr lang="en-US" sz="9600" b="1" dirty="0">
                <a:solidFill>
                  <a:srgbClr val="C00000"/>
                </a:solidFill>
              </a:rPr>
              <a:t>The effective abolition of child </a:t>
            </a:r>
            <a:r>
              <a:rPr lang="en-US" sz="9600" b="1" dirty="0" err="1" smtClean="0">
                <a:solidFill>
                  <a:srgbClr val="C00000"/>
                </a:solidFill>
              </a:rPr>
              <a:t>labour</a:t>
            </a:r>
            <a:r>
              <a:rPr lang="en-US" sz="9600" b="1" dirty="0" smtClean="0">
                <a:solidFill>
                  <a:srgbClr val="C00000"/>
                </a:solidFill>
              </a:rPr>
              <a:t>:  and</a:t>
            </a:r>
            <a:endParaRPr lang="en-US" sz="9600" b="1" dirty="0">
              <a:solidFill>
                <a:srgbClr val="C00000"/>
              </a:solidFill>
            </a:endParaRPr>
          </a:p>
          <a:p>
            <a:endParaRPr lang="en-US" sz="9600" b="1" dirty="0">
              <a:solidFill>
                <a:srgbClr val="C00000"/>
              </a:solidFill>
            </a:endParaRPr>
          </a:p>
          <a:p>
            <a:endParaRPr lang="en-US" sz="4300" b="1" dirty="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029200"/>
          </a:xfrm>
        </p:spPr>
        <p:txBody>
          <a:bodyPr>
            <a:normAutofit/>
          </a:bodyPr>
          <a:lstStyle/>
          <a:p>
            <a:r>
              <a:rPr lang="en-US" sz="2000" b="1" dirty="0" smtClean="0">
                <a:solidFill>
                  <a:srgbClr val="C00000"/>
                </a:solidFill>
              </a:rPr>
              <a:t>Principle 6</a:t>
            </a:r>
          </a:p>
          <a:p>
            <a:r>
              <a:rPr lang="en-US" sz="2000" b="1" dirty="0" smtClean="0">
                <a:solidFill>
                  <a:srgbClr val="C00000"/>
                </a:solidFill>
              </a:rPr>
              <a:t>The elimination of discrimination with regard to employment and occupation.</a:t>
            </a:r>
          </a:p>
          <a:p>
            <a:r>
              <a:rPr lang="en-US" sz="2000" b="1" dirty="0" smtClean="0">
                <a:solidFill>
                  <a:srgbClr val="C00000"/>
                </a:solidFill>
              </a:rPr>
              <a:t>Principle 7</a:t>
            </a:r>
          </a:p>
          <a:p>
            <a:r>
              <a:rPr lang="en-US" sz="2000" b="1" dirty="0" smtClean="0">
                <a:solidFill>
                  <a:srgbClr val="C00000"/>
                </a:solidFill>
              </a:rPr>
              <a:t>Business should support a precautionary approach to environmental challenges;</a:t>
            </a:r>
          </a:p>
          <a:p>
            <a:r>
              <a:rPr lang="en-US" sz="2000" b="1" dirty="0" smtClean="0">
                <a:solidFill>
                  <a:srgbClr val="C00000"/>
                </a:solidFill>
              </a:rPr>
              <a:t>Principle 8</a:t>
            </a:r>
          </a:p>
          <a:p>
            <a:r>
              <a:rPr lang="en-US" sz="2000" b="1" dirty="0" smtClean="0">
                <a:solidFill>
                  <a:srgbClr val="C00000"/>
                </a:solidFill>
              </a:rPr>
              <a:t>Undertake initiatives to </a:t>
            </a:r>
            <a:r>
              <a:rPr lang="en-US" sz="2000" b="1" dirty="0" err="1" smtClean="0">
                <a:solidFill>
                  <a:srgbClr val="C00000"/>
                </a:solidFill>
              </a:rPr>
              <a:t>promoet</a:t>
            </a:r>
            <a:r>
              <a:rPr lang="en-US" sz="2000" b="1" dirty="0" smtClean="0">
                <a:solidFill>
                  <a:srgbClr val="C00000"/>
                </a:solidFill>
              </a:rPr>
              <a:t> greater environmental responsibility; a</a:t>
            </a:r>
          </a:p>
          <a:p>
            <a:pPr>
              <a:buNone/>
            </a:pPr>
            <a:r>
              <a:rPr lang="en-US" sz="2000" b="1" dirty="0" smtClean="0">
                <a:solidFill>
                  <a:srgbClr val="C00000"/>
                </a:solidFill>
              </a:rPr>
              <a:t> Principle 9</a:t>
            </a:r>
          </a:p>
          <a:p>
            <a:r>
              <a:rPr lang="en-US" sz="2000" b="1" dirty="0" smtClean="0">
                <a:solidFill>
                  <a:srgbClr val="C00000"/>
                </a:solidFill>
              </a:rPr>
              <a:t>Encourage the development and diffusion of environmentally friendly technologies.</a:t>
            </a:r>
          </a:p>
          <a:p>
            <a:pPr>
              <a:buNone/>
            </a:pPr>
            <a:r>
              <a:rPr lang="en-US" sz="2000" b="1" dirty="0" smtClean="0">
                <a:solidFill>
                  <a:srgbClr val="C00000"/>
                </a:solidFill>
              </a:rPr>
              <a:t> Principle 10</a:t>
            </a:r>
          </a:p>
          <a:p>
            <a:r>
              <a:rPr lang="en-US" sz="2000" b="1" dirty="0" smtClean="0">
                <a:solidFill>
                  <a:srgbClr val="C00000"/>
                </a:solidFill>
              </a:rPr>
              <a:t>Business should work against corruption in all its forms, including extortion and bribery.</a:t>
            </a:r>
          </a:p>
          <a:p>
            <a:endParaRPr lang="en-US" sz="2000" b="1" dirty="0" smtClean="0">
              <a:solidFill>
                <a:srgbClr val="C00000"/>
              </a:solidFill>
            </a:endParaRPr>
          </a:p>
          <a:p>
            <a:endParaRPr lang="en-US" sz="2000" b="1" dirty="0">
              <a:solidFill>
                <a:srgbClr val="C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rPr>
              <a:t/>
            </a:r>
            <a:br>
              <a:rPr lang="en-US" b="1" dirty="0" smtClean="0">
                <a:solidFill>
                  <a:srgbClr val="C00000"/>
                </a:solidFill>
              </a:rPr>
            </a:br>
            <a:r>
              <a:rPr lang="en-US" b="1" dirty="0" smtClean="0">
                <a:solidFill>
                  <a:srgbClr val="C00000"/>
                </a:solidFill>
              </a:rPr>
              <a:t>The Principles for Responsible Business</a:t>
            </a:r>
            <a:br>
              <a:rPr lang="en-US" b="1" dirty="0" smtClean="0">
                <a:solidFill>
                  <a:srgbClr val="C00000"/>
                </a:solidFill>
              </a:rPr>
            </a:br>
            <a:endParaRPr lang="en-US" b="1" dirty="0">
              <a:solidFill>
                <a:srgbClr val="C00000"/>
              </a:solidFill>
            </a:endParaRPr>
          </a:p>
        </p:txBody>
      </p:sp>
      <p:sp>
        <p:nvSpPr>
          <p:cNvPr id="3" name="Content Placeholder 2"/>
          <p:cNvSpPr>
            <a:spLocks noGrp="1"/>
          </p:cNvSpPr>
          <p:nvPr>
            <p:ph idx="1"/>
          </p:nvPr>
        </p:nvSpPr>
        <p:spPr/>
        <p:txBody>
          <a:bodyPr>
            <a:normAutofit/>
          </a:bodyPr>
          <a:lstStyle/>
          <a:p>
            <a:r>
              <a:rPr lang="en-US" b="1" dirty="0" smtClean="0">
                <a:solidFill>
                  <a:srgbClr val="C00000"/>
                </a:solidFill>
              </a:rPr>
              <a:t>In </a:t>
            </a:r>
            <a:r>
              <a:rPr lang="en-US" b="1" dirty="0">
                <a:solidFill>
                  <a:srgbClr val="C00000"/>
                </a:solidFill>
              </a:rPr>
              <a:t>1986, a group of senior European, Japanese and US business leaders founded the </a:t>
            </a:r>
            <a:r>
              <a:rPr lang="en-US" b="1" dirty="0" err="1">
                <a:solidFill>
                  <a:srgbClr val="C00000"/>
                </a:solidFill>
              </a:rPr>
              <a:t>Caux</a:t>
            </a:r>
            <a:r>
              <a:rPr lang="en-US" b="1" dirty="0">
                <a:solidFill>
                  <a:srgbClr val="C00000"/>
                </a:solidFill>
              </a:rPr>
              <a:t> Round Table in order to join forces and reduce escalating trade tensions.   They met annually in the Swiss city of </a:t>
            </a:r>
            <a:r>
              <a:rPr lang="en-US" b="1" dirty="0" err="1">
                <a:solidFill>
                  <a:srgbClr val="C00000"/>
                </a:solidFill>
              </a:rPr>
              <a:t>Caux</a:t>
            </a:r>
            <a:r>
              <a:rPr lang="en-US" b="1" dirty="0">
                <a:solidFill>
                  <a:srgbClr val="C00000"/>
                </a:solidFill>
              </a:rPr>
              <a:t>.  In 1992, they concluded that they needed to agree on a set of ethical and moral principles specially applicable to the world of business and firms.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smtClean="0">
                <a:solidFill>
                  <a:srgbClr val="C00000"/>
                </a:solidFill>
              </a:rPr>
              <a:t>The Principles for Business were first published in 1994,</a:t>
            </a:r>
            <a:r>
              <a:rPr lang="en-US" b="1" dirty="0">
                <a:solidFill>
                  <a:srgbClr val="C00000"/>
                </a:solidFill>
              </a:rPr>
              <a:t> based on the Japanese concept of </a:t>
            </a:r>
            <a:r>
              <a:rPr lang="en-US" b="1" dirty="0" err="1">
                <a:solidFill>
                  <a:srgbClr val="C00000"/>
                </a:solidFill>
              </a:rPr>
              <a:t>kyosei</a:t>
            </a:r>
            <a:r>
              <a:rPr lang="en-US" b="1" dirty="0">
                <a:solidFill>
                  <a:srgbClr val="C00000"/>
                </a:solidFill>
              </a:rPr>
              <a:t>, which means ‘living and working together for the common good enabling cooperation and </a:t>
            </a:r>
            <a:r>
              <a:rPr lang="en-US" b="1" dirty="0" smtClean="0">
                <a:solidFill>
                  <a:srgbClr val="C00000"/>
                </a:solidFill>
              </a:rPr>
              <a:t>mutual </a:t>
            </a:r>
            <a:r>
              <a:rPr lang="en-US" b="1" dirty="0">
                <a:solidFill>
                  <a:srgbClr val="C00000"/>
                </a:solidFill>
              </a:rPr>
              <a:t>prosperity to coexist with healthy and fair competition’, and on human dignity, which refers ‘to the sacredness or value of each personas an end, not simply as a means to the fulfillment of others’ purposes or even majority prescription</a:t>
            </a:r>
            <a:r>
              <a:rPr lang="en-US" dirty="0">
                <a:solidFill>
                  <a:srgbClr val="C00000"/>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rgbClr val="C00000"/>
                </a:solidFill>
              </a:rPr>
              <a:t>In 2009, these Principles were updated and published with the name of ‘The CRT for Responsible Business’ . They are rooted in three ethical foundations, namely:</a:t>
            </a:r>
          </a:p>
          <a:p>
            <a:pPr lvl="0"/>
            <a:r>
              <a:rPr lang="en-US" b="1" dirty="0">
                <a:solidFill>
                  <a:srgbClr val="C00000"/>
                </a:solidFill>
              </a:rPr>
              <a:t>Responsible stewardship</a:t>
            </a:r>
          </a:p>
          <a:p>
            <a:pPr lvl="0"/>
            <a:r>
              <a:rPr lang="en-US" b="1" dirty="0">
                <a:solidFill>
                  <a:srgbClr val="C00000"/>
                </a:solidFill>
              </a:rPr>
              <a:t>Living and working for mutual advantage</a:t>
            </a:r>
          </a:p>
          <a:p>
            <a:pPr lvl="0"/>
            <a:r>
              <a:rPr lang="en-US" b="1" dirty="0">
                <a:solidFill>
                  <a:srgbClr val="C00000"/>
                </a:solidFill>
              </a:rPr>
              <a:t>The respect and protection of human dignity</a:t>
            </a:r>
          </a:p>
          <a:p>
            <a:endParaRPr lang="en-US"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600200"/>
          </a:xfrm>
        </p:spPr>
        <p:txBody>
          <a:bodyPr>
            <a:normAutofit fontScale="90000"/>
          </a:bodyPr>
          <a:lstStyle/>
          <a:p>
            <a:r>
              <a:rPr lang="en-US" b="1" dirty="0" smtClean="0">
                <a:solidFill>
                  <a:srgbClr val="C00000"/>
                </a:solidFill>
              </a:rPr>
              <a:t>OECD Guidelines for Multinational Enterprises</a:t>
            </a:r>
            <a:br>
              <a:rPr lang="en-US" b="1" dirty="0" smtClean="0">
                <a:solidFill>
                  <a:srgbClr val="C00000"/>
                </a:solidFill>
              </a:rPr>
            </a:br>
            <a:endParaRPr lang="en-US" b="1" dirty="0">
              <a:solidFill>
                <a:srgbClr val="C000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C00000"/>
                </a:solidFill>
              </a:rPr>
              <a:t>The </a:t>
            </a:r>
            <a:r>
              <a:rPr lang="en-US" b="1" dirty="0">
                <a:solidFill>
                  <a:srgbClr val="C00000"/>
                </a:solidFill>
              </a:rPr>
              <a:t>main goal of the </a:t>
            </a:r>
            <a:r>
              <a:rPr lang="en-US" b="1" dirty="0" err="1">
                <a:solidFill>
                  <a:srgbClr val="C00000"/>
                </a:solidFill>
              </a:rPr>
              <a:t>Organisation</a:t>
            </a:r>
            <a:r>
              <a:rPr lang="en-US" b="1" dirty="0">
                <a:solidFill>
                  <a:srgbClr val="C00000"/>
                </a:solidFill>
              </a:rPr>
              <a:t> for Economic Cooperation and Development (OECD), founded in 1961, is to promote policies contributing to economic growth and development.  It currently has 30 member countries in Europe and North America. The Guidelines for Multinational Enterprises, last revised in 2000, are part of the Declaration on International Investment and Multinational Enterprises.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smtClean="0">
                <a:solidFill>
                  <a:srgbClr val="C00000"/>
                </a:solidFill>
              </a:rPr>
              <a:t>The Guidelines include recommendations, voluntary principles and standards addressed by governments to multinational enterprises to achieve four overarching goals:</a:t>
            </a:r>
          </a:p>
          <a:p>
            <a:pPr lvl="0"/>
            <a:r>
              <a:rPr lang="en-US" b="1" dirty="0" smtClean="0">
                <a:solidFill>
                  <a:srgbClr val="C00000"/>
                </a:solidFill>
              </a:rPr>
              <a:t> </a:t>
            </a:r>
            <a:r>
              <a:rPr lang="en-US" b="1" dirty="0">
                <a:solidFill>
                  <a:srgbClr val="C00000"/>
                </a:solidFill>
              </a:rPr>
              <a:t>To ensure that the operations of these enterprises are in harmony with government policies</a:t>
            </a:r>
          </a:p>
          <a:p>
            <a:pPr lvl="0"/>
            <a:r>
              <a:rPr lang="en-US" b="1" dirty="0">
                <a:solidFill>
                  <a:srgbClr val="C00000"/>
                </a:solidFill>
              </a:rPr>
              <a:t>To strengthen the basis of mutual confidence between enterprises and the societies in which they operate</a:t>
            </a:r>
          </a:p>
          <a:p>
            <a:pPr lvl="0"/>
            <a:r>
              <a:rPr lang="en-US" b="1" dirty="0">
                <a:solidFill>
                  <a:srgbClr val="C00000"/>
                </a:solidFill>
              </a:rPr>
              <a:t>To help improve the foreign investment climate</a:t>
            </a:r>
          </a:p>
          <a:p>
            <a:pPr lvl="0"/>
            <a:r>
              <a:rPr lang="en-US" b="1" dirty="0">
                <a:solidFill>
                  <a:srgbClr val="C00000"/>
                </a:solidFill>
              </a:rPr>
              <a:t>To enhance the contribution to sustainable development made by multinational enterprises.</a:t>
            </a:r>
          </a:p>
          <a:p>
            <a:endParaRPr lang="en-US" b="1" dirty="0" smtClean="0">
              <a:solidFill>
                <a:srgbClr val="C00000"/>
              </a:solidFill>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077200" cy="1524000"/>
          </a:xfrm>
        </p:spPr>
        <p:txBody>
          <a:bodyPr>
            <a:normAutofit fontScale="90000"/>
          </a:bodyPr>
          <a:lstStyle/>
          <a:p>
            <a:r>
              <a:rPr lang="en-US" dirty="0" smtClean="0">
                <a:solidFill>
                  <a:srgbClr val="C00000"/>
                </a:solidFill>
              </a:rPr>
              <a:t/>
            </a:r>
            <a:br>
              <a:rPr lang="en-US" dirty="0" smtClean="0">
                <a:solidFill>
                  <a:srgbClr val="C00000"/>
                </a:solidFill>
              </a:rPr>
            </a:br>
            <a:r>
              <a:rPr lang="en-US" dirty="0" smtClean="0">
                <a:solidFill>
                  <a:srgbClr val="C00000"/>
                </a:solidFill>
              </a:rPr>
              <a:t>The  </a:t>
            </a:r>
            <a:r>
              <a:rPr lang="en-US" dirty="0" err="1" smtClean="0">
                <a:solidFill>
                  <a:srgbClr val="C00000"/>
                </a:solidFill>
              </a:rPr>
              <a:t>Caux</a:t>
            </a:r>
            <a:r>
              <a:rPr lang="en-US" dirty="0" smtClean="0">
                <a:solidFill>
                  <a:srgbClr val="C00000"/>
                </a:solidFill>
              </a:rPr>
              <a:t> Round Table Principles for Responsible Business</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r>
              <a:rPr lang="en-US" b="1" dirty="0" smtClean="0">
                <a:solidFill>
                  <a:srgbClr val="C00000"/>
                </a:solidFill>
              </a:rPr>
              <a:t>Principle </a:t>
            </a:r>
            <a:r>
              <a:rPr lang="en-US" b="1" dirty="0">
                <a:solidFill>
                  <a:srgbClr val="C00000"/>
                </a:solidFill>
              </a:rPr>
              <a:t>1 – Respect Stakeholders beyond Shareholders</a:t>
            </a:r>
          </a:p>
          <a:p>
            <a:pPr lvl="0"/>
            <a:r>
              <a:rPr lang="en-US" b="1" dirty="0">
                <a:solidFill>
                  <a:srgbClr val="C00000"/>
                </a:solidFill>
              </a:rPr>
              <a:t>A responsible business acknowledge its duty to contribute value to society through the wealth and employment it creates and the products and services it provides to consumers.</a:t>
            </a:r>
          </a:p>
          <a:p>
            <a:pPr lvl="0"/>
            <a:r>
              <a:rPr lang="en-US" b="1" dirty="0">
                <a:solidFill>
                  <a:srgbClr val="C00000"/>
                </a:solidFill>
              </a:rPr>
              <a:t>A responsible business maintains its economic health and viability not just for shareholders, but also for other stakeholders.</a:t>
            </a:r>
          </a:p>
          <a:p>
            <a:pPr lvl="0"/>
            <a:r>
              <a:rPr lang="en-US" b="1" dirty="0">
                <a:solidFill>
                  <a:srgbClr val="C00000"/>
                </a:solidFill>
              </a:rPr>
              <a:t>A responsible business respects the interests of, and acts with honesty and fairness towards, its customers, employees, suppliers, competitors, and the broader community.</a:t>
            </a:r>
          </a:p>
          <a:p>
            <a:endParaRPr lang="en-US" b="1"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solidFill>
                  <a:srgbClr val="C00000"/>
                </a:solidFill>
              </a:rPr>
              <a:t>Principle 2. Contribute to Economic, Social and Environmental Development</a:t>
            </a:r>
          </a:p>
          <a:p>
            <a:pPr lvl="0"/>
            <a:r>
              <a:rPr lang="en-US" b="1" dirty="0">
                <a:solidFill>
                  <a:srgbClr val="C00000"/>
                </a:solidFill>
              </a:rPr>
              <a:t>A responsible business recognizes that business cannot sustainably proper in societies that are failing or lacking in economic development.</a:t>
            </a:r>
          </a:p>
          <a:p>
            <a:pPr lvl="0"/>
            <a:r>
              <a:rPr lang="en-US" b="1" dirty="0">
                <a:solidFill>
                  <a:srgbClr val="C00000"/>
                </a:solidFill>
              </a:rPr>
              <a:t>A responsible business therefore contributes to the economic, social and environmental development of the communities in which it operates, in order to sustain its essential ‘operating’ capital –financial, social, environmental, and all forms of good will.</a:t>
            </a:r>
          </a:p>
          <a:p>
            <a:pPr lvl="0"/>
            <a:r>
              <a:rPr lang="en-US" b="1" dirty="0">
                <a:solidFill>
                  <a:srgbClr val="C00000"/>
                </a:solidFill>
              </a:rPr>
              <a:t>A responsible business enhances society through effective and prudent use of resources, free and fair competition, and innovation in technology and business practices.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dirty="0">
                <a:solidFill>
                  <a:srgbClr val="C00000"/>
                </a:solidFill>
              </a:rPr>
              <a:t>Principle 3. Respect the Letter and the Spirit of Law</a:t>
            </a:r>
          </a:p>
          <a:p>
            <a:pPr lvl="0"/>
            <a:r>
              <a:rPr lang="en-US" b="1" dirty="0">
                <a:solidFill>
                  <a:srgbClr val="C00000"/>
                </a:solidFill>
              </a:rPr>
              <a:t>A responsible business recognizes that some business behaviors, although legal, can nevertheless have adverse consequences for stakeholders.</a:t>
            </a:r>
          </a:p>
          <a:p>
            <a:pPr lvl="0"/>
            <a:r>
              <a:rPr lang="en-US" b="1" dirty="0">
                <a:solidFill>
                  <a:srgbClr val="C00000"/>
                </a:solidFill>
              </a:rPr>
              <a:t>A responsible business therefore adheres to the spirit and intent behind the law, as well as the letter of the law, which requires conduct that goes beyond minimum legal obligations.</a:t>
            </a:r>
          </a:p>
          <a:p>
            <a:pPr lvl="0"/>
            <a:r>
              <a:rPr lang="en-US" b="1" dirty="0">
                <a:solidFill>
                  <a:srgbClr val="C00000"/>
                </a:solidFill>
              </a:rPr>
              <a:t>A responsible business always operates with </a:t>
            </a:r>
            <a:r>
              <a:rPr lang="en-US" b="1" dirty="0" err="1">
                <a:solidFill>
                  <a:srgbClr val="C00000"/>
                </a:solidFill>
              </a:rPr>
              <a:t>candour</a:t>
            </a:r>
            <a:r>
              <a:rPr lang="en-US" b="1" dirty="0">
                <a:solidFill>
                  <a:srgbClr val="C00000"/>
                </a:solidFill>
              </a:rPr>
              <a:t>, truthfulness, and transparency, and keeps its promises.</a:t>
            </a:r>
          </a:p>
          <a:p>
            <a:endParaRPr lang="en-US" b="1" dirty="0">
              <a:solidFill>
                <a:srgbClr val="C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a:solidFill>
                  <a:srgbClr val="C00000"/>
                </a:solidFill>
              </a:rPr>
              <a:t>Principle 4 Respect Rules and Conventions</a:t>
            </a:r>
          </a:p>
          <a:p>
            <a:pPr lvl="0"/>
            <a:r>
              <a:rPr lang="en-US" b="1" dirty="0">
                <a:solidFill>
                  <a:srgbClr val="C00000"/>
                </a:solidFill>
              </a:rPr>
              <a:t>A responsible business respects the local cultures and traditions in the communities in which it operates, consistent with fundamental principles of fairness and equality.</a:t>
            </a:r>
          </a:p>
          <a:p>
            <a:pPr lvl="0"/>
            <a:r>
              <a:rPr lang="en-US" b="1" dirty="0">
                <a:solidFill>
                  <a:srgbClr val="C00000"/>
                </a:solidFill>
              </a:rPr>
              <a:t>A responsible business, everywhere it operates, respects all applicable national and international laws, regulations and conventions, while trading fairly and competitively.</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solidFill>
                  <a:srgbClr val="C00000"/>
                </a:solidFill>
              </a:rPr>
              <a:t>Principle 5. Support Responsible </a:t>
            </a:r>
            <a:r>
              <a:rPr lang="en-US" b="1" dirty="0" err="1">
                <a:solidFill>
                  <a:srgbClr val="C00000"/>
                </a:solidFill>
              </a:rPr>
              <a:t>Globalisation</a:t>
            </a:r>
            <a:endParaRPr lang="en-US" b="1" dirty="0">
              <a:solidFill>
                <a:srgbClr val="C00000"/>
              </a:solidFill>
            </a:endParaRPr>
          </a:p>
          <a:p>
            <a:pPr lvl="0"/>
            <a:r>
              <a:rPr lang="en-US" b="1" dirty="0">
                <a:solidFill>
                  <a:srgbClr val="C00000"/>
                </a:solidFill>
              </a:rPr>
              <a:t>A responsible business, as a participant in the global marketplace, supports open and fair multilateral trade.</a:t>
            </a:r>
          </a:p>
          <a:p>
            <a:pPr lvl="0"/>
            <a:r>
              <a:rPr lang="en-US" b="1" dirty="0">
                <a:solidFill>
                  <a:srgbClr val="C00000"/>
                </a:solidFill>
              </a:rPr>
              <a:t>A responsible business supports reform of domestic rules and regulations where they unreasonably hinder global commerce.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solidFill>
                  <a:srgbClr val="C00000"/>
                </a:solidFill>
              </a:rPr>
              <a:t>Principle 5. Support Responsible </a:t>
            </a:r>
            <a:r>
              <a:rPr lang="en-US" b="1" dirty="0" err="1">
                <a:solidFill>
                  <a:srgbClr val="C00000"/>
                </a:solidFill>
              </a:rPr>
              <a:t>Globalisation</a:t>
            </a:r>
            <a:endParaRPr lang="en-US" b="1" dirty="0">
              <a:solidFill>
                <a:srgbClr val="C00000"/>
              </a:solidFill>
            </a:endParaRPr>
          </a:p>
          <a:p>
            <a:pPr lvl="0"/>
            <a:r>
              <a:rPr lang="en-US" b="1" dirty="0">
                <a:solidFill>
                  <a:srgbClr val="C00000"/>
                </a:solidFill>
              </a:rPr>
              <a:t>A responsible business, as a participant in the global marketplace, supports open and fair multilateral trade.</a:t>
            </a:r>
          </a:p>
          <a:p>
            <a:pPr lvl="0"/>
            <a:r>
              <a:rPr lang="en-US" b="1" dirty="0">
                <a:solidFill>
                  <a:srgbClr val="C00000"/>
                </a:solidFill>
              </a:rPr>
              <a:t>A responsible business supports reform of domestic rules and regulations where they unreasonably hinder global commerce.</a:t>
            </a:r>
          </a:p>
          <a:p>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a:solidFill>
                  <a:srgbClr val="C00000"/>
                </a:solidFill>
              </a:rPr>
              <a:t>Principle 6. Respect the Environment</a:t>
            </a:r>
          </a:p>
          <a:p>
            <a:pPr lvl="0"/>
            <a:r>
              <a:rPr lang="en-US" b="1" dirty="0">
                <a:solidFill>
                  <a:srgbClr val="C00000"/>
                </a:solidFill>
              </a:rPr>
              <a:t>A responsible business protects and, where possible, improves the environment, and avoids wasteful use of resources.</a:t>
            </a:r>
          </a:p>
          <a:p>
            <a:pPr lvl="0"/>
            <a:r>
              <a:rPr lang="en-US" b="1" dirty="0">
                <a:solidFill>
                  <a:srgbClr val="C00000"/>
                </a:solidFill>
              </a:rPr>
              <a:t>A responsible business ensures that its operations comply with best environmental management practices consistent with meeting the needs of today without compromising the needs of future generations.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dirty="0">
                <a:solidFill>
                  <a:srgbClr val="C00000"/>
                </a:solidFill>
              </a:rPr>
              <a:t>Principle 7.  </a:t>
            </a:r>
            <a:r>
              <a:rPr lang="en-US" b="1" dirty="0" smtClean="0">
                <a:solidFill>
                  <a:srgbClr val="C00000"/>
                </a:solidFill>
              </a:rPr>
              <a:t>Avoid </a:t>
            </a:r>
            <a:r>
              <a:rPr lang="en-US" b="1" dirty="0">
                <a:solidFill>
                  <a:srgbClr val="C00000"/>
                </a:solidFill>
              </a:rPr>
              <a:t>Illicit Activities</a:t>
            </a:r>
          </a:p>
          <a:p>
            <a:pPr>
              <a:buNone/>
            </a:pPr>
            <a:endParaRPr lang="en-US" b="1" dirty="0">
              <a:solidFill>
                <a:srgbClr val="C00000"/>
              </a:solidFill>
            </a:endParaRPr>
          </a:p>
          <a:p>
            <a:pPr lvl="0"/>
            <a:r>
              <a:rPr lang="en-US" b="1" dirty="0">
                <a:solidFill>
                  <a:srgbClr val="C00000"/>
                </a:solidFill>
              </a:rPr>
              <a:t>A responsible business does not participate in , or condone, corrupt practices, bribery, money laundering, or other illicit activities.</a:t>
            </a:r>
          </a:p>
          <a:p>
            <a:pPr lvl="0"/>
            <a:r>
              <a:rPr lang="en-US" b="1" dirty="0">
                <a:solidFill>
                  <a:srgbClr val="C00000"/>
                </a:solidFill>
              </a:rPr>
              <a:t>A responsible business does not participate in or facilitate transaction linked to or supporting terrorist activities, drug trafficking or any other illicit activity.</a:t>
            </a:r>
          </a:p>
          <a:p>
            <a:r>
              <a:rPr lang="en-US" b="1" dirty="0">
                <a:solidFill>
                  <a:srgbClr val="C00000"/>
                </a:solidFill>
              </a:rPr>
              <a:t>A responsible business actively supports the reduction and prevention of all such illegal and illicit </a:t>
            </a:r>
            <a:r>
              <a:rPr lang="en-US" b="1" dirty="0" smtClean="0">
                <a:solidFill>
                  <a:srgbClr val="C00000"/>
                </a:solidFill>
              </a:rPr>
              <a:t>activities.</a:t>
            </a:r>
            <a:endParaRPr lang="en-US" b="1" dirty="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1405</Words>
  <Application>Microsoft Office PowerPoint</Application>
  <PresentationFormat>On-screen Show (4:3)</PresentationFormat>
  <Paragraphs>85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INTERNATIONAL ETHICAL STANDARDS FOR BUSINESS </vt:lpstr>
      <vt:lpstr>Slide 2</vt:lpstr>
      <vt:lpstr>Slide 3</vt:lpstr>
      <vt:lpstr>Slide 4</vt:lpstr>
      <vt:lpstr>UN Global Compact </vt:lpstr>
      <vt:lpstr>Slide 6</vt:lpstr>
      <vt:lpstr>ISCT</vt:lpstr>
      <vt:lpstr>Slide 8</vt:lpstr>
      <vt:lpstr>Slide 9</vt:lpstr>
      <vt:lpstr>Slide 10</vt:lpstr>
      <vt:lpstr> The Principles for Responsible Business </vt:lpstr>
      <vt:lpstr>Slide 12</vt:lpstr>
      <vt:lpstr>Slide 13</vt:lpstr>
      <vt:lpstr>OECD Guidelines for Multinational Enterprises </vt:lpstr>
      <vt:lpstr>Slide 15</vt:lpstr>
      <vt:lpstr> The  Caux Round Table Principles for Responsible Business </vt:lpstr>
      <vt:lpstr>Slide 17</vt:lpstr>
      <vt:lpstr>Slide 18</vt:lpstr>
      <vt:lpstr>Slide 19</vt:lpstr>
      <vt:lpstr>Slide 20</vt:lpstr>
      <vt:lpstr>Slide 21</vt:lpstr>
      <vt:lpstr>Slide 22</vt:lpstr>
      <vt:lpstr>Slide 23</vt:lpstr>
      <vt:lpstr>Slide 24</vt:lpstr>
    </vt:vector>
  </TitlesOfParts>
  <Company>XIMB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ETHICAL STANDARDS FOR BUSINESS </dc:title>
  <dc:creator>XIM</dc:creator>
  <cp:lastModifiedBy>XIM</cp:lastModifiedBy>
  <cp:revision>9</cp:revision>
  <dcterms:created xsi:type="dcterms:W3CDTF">2011-07-17T07:00:56Z</dcterms:created>
  <dcterms:modified xsi:type="dcterms:W3CDTF">2011-07-17T10:43:30Z</dcterms:modified>
</cp:coreProperties>
</file>