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0" r:id="rId3"/>
    <p:sldId id="315" r:id="rId4"/>
    <p:sldId id="314" r:id="rId5"/>
    <p:sldId id="320" r:id="rId6"/>
    <p:sldId id="312" r:id="rId7"/>
    <p:sldId id="311" r:id="rId8"/>
    <p:sldId id="317" r:id="rId9"/>
    <p:sldId id="318" r:id="rId10"/>
    <p:sldId id="302" r:id="rId11"/>
    <p:sldId id="319" r:id="rId12"/>
    <p:sldId id="321" r:id="rId13"/>
    <p:sldId id="32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66FF"/>
    <a:srgbClr val="006666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832" autoAdjust="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933E2-8B36-48F6-B94A-23A1511D55B7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4FABC-53C3-40AC-8516-AF07FF2385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multiworldindia.org/" TargetMode="External"/><Relationship Id="rId2" Type="http://schemas.openxmlformats.org/officeDocument/2006/relationships/hyperlink" Target="http://www.youtube.com/watch?v=iV2LURTu3eQ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emes.net/index.php?id=194" TargetMode="External"/><Relationship Id="rId4" Type="http://schemas.openxmlformats.org/officeDocument/2006/relationships/hyperlink" Target="http://civimail.ica.coop/content/2011-11/un-international-year-should-bring-attention-co-operative-movements-robust-and-comp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609600" y="533400"/>
            <a:ext cx="7772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48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4000" b="1" dirty="0" smtClean="0">
              <a:solidFill>
                <a:srgbClr val="000099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r>
              <a:rPr lang="en-US" sz="4000" b="1" dirty="0" smtClean="0">
                <a:solidFill>
                  <a:srgbClr val="000099"/>
                </a:solidFill>
                <a:latin typeface="+mj-lt"/>
                <a:ea typeface="+mj-ea"/>
                <a:cs typeface="+mj-cs"/>
              </a:rPr>
              <a:t>NCS: </a:t>
            </a:r>
            <a:r>
              <a:rPr lang="en-US" sz="4000" b="1" dirty="0" smtClean="0">
                <a:solidFill>
                  <a:srgbClr val="000099"/>
                </a:solidFill>
              </a:rPr>
              <a:t>Session 4</a:t>
            </a:r>
            <a:endParaRPr lang="en-US" sz="4000" b="1" dirty="0">
              <a:solidFill>
                <a:srgbClr val="000099"/>
              </a:solidFill>
            </a:endParaRPr>
          </a:p>
          <a:p>
            <a:pPr algn="ctr">
              <a:defRPr/>
            </a:pPr>
            <a:endParaRPr lang="en-US" sz="24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20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20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r>
              <a:rPr lang="en-US" sz="2400" b="1" dirty="0" smtClean="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Dr. </a:t>
            </a:r>
            <a:r>
              <a:rPr lang="en-US" sz="2400" b="1" dirty="0" err="1" smtClean="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Amar</a:t>
            </a:r>
            <a:r>
              <a:rPr lang="en-US" sz="2400" b="1" dirty="0" smtClean="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dirty="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KJR </a:t>
            </a:r>
            <a:r>
              <a:rPr lang="en-US" sz="2400" b="1" dirty="0" err="1" smtClean="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Nayak</a:t>
            </a:r>
            <a:endParaRPr lang="en-US" sz="2400" b="1" dirty="0" smtClean="0">
              <a:solidFill>
                <a:srgbClr val="006666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r>
              <a:rPr lang="en-US" sz="2400" b="1" dirty="0" smtClean="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Professor of Strategy &amp;</a:t>
            </a:r>
          </a:p>
          <a:p>
            <a:pPr algn="ctr">
              <a:defRPr/>
            </a:pPr>
            <a:r>
              <a:rPr lang="en-US" sz="2400" b="1" dirty="0" smtClean="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NABARD Chair Professor, XIMB, India </a:t>
            </a:r>
            <a:endParaRPr lang="en-US" sz="2400" b="1" dirty="0">
              <a:solidFill>
                <a:srgbClr val="006666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971800"/>
            <a:ext cx="8229600" cy="7159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Evolution of Competitive Strategy Perspectives  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381000"/>
          <a:ext cx="8153401" cy="6092599"/>
        </p:xfrm>
        <a:graphic>
          <a:graphicData uri="http://schemas.openxmlformats.org/drawingml/2006/table">
            <a:tbl>
              <a:tblPr/>
              <a:tblGrid>
                <a:gridCol w="1628449"/>
                <a:gridCol w="1171145"/>
                <a:gridCol w="1282683"/>
                <a:gridCol w="1226915"/>
                <a:gridCol w="1338451"/>
                <a:gridCol w="1505758"/>
              </a:tblGrid>
              <a:tr h="6731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Paradigm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Intellectual Roots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Rep.  Authors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Nature of Rents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Unit of Analysis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Focal Concern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7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Attenuating Competitive Forces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Mason, Bain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Porter (1980)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Chamberlian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Industries, firms, products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Structural conditions &amp; competitor position 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8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Strategic Conflict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Machiavelli, Schelling, </a:t>
                      </a:r>
                      <a:r>
                        <a:rPr lang="en-US" sz="1400" dirty="0" err="1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Cournot</a:t>
                      </a:r>
                      <a:r>
                        <a:rPr lang="en-US" sz="14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, Nash, </a:t>
                      </a:r>
                      <a:r>
                        <a:rPr lang="en-US" sz="1400" dirty="0" err="1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Harsayani</a:t>
                      </a:r>
                      <a:r>
                        <a:rPr lang="en-US" sz="14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, Shapiro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Ghemawat (1986)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Shapiro (1989)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FF"/>
                          </a:solidFill>
                          <a:latin typeface="Calibri"/>
                          <a:ea typeface="Calibri"/>
                          <a:cs typeface="Times New Roman"/>
                        </a:rPr>
                        <a:t>Chamberlian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FF"/>
                          </a:solidFill>
                          <a:latin typeface="Calibri"/>
                          <a:ea typeface="Calibri"/>
                          <a:cs typeface="Times New Roman"/>
                        </a:rPr>
                        <a:t>Firms, products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FF"/>
                          </a:solidFill>
                          <a:latin typeface="Calibri"/>
                          <a:ea typeface="Calibri"/>
                          <a:cs typeface="Times New Roman"/>
                        </a:rPr>
                        <a:t>Strategic Interactions 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3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Resource Based Perspective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Penrose, Selznick, Christensen, Andrew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Wernerfelt (1984)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Rumelt (1984)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Chandler (1966)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Teece (1980, 82)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FF"/>
                          </a:solidFill>
                          <a:latin typeface="Calibri"/>
                          <a:ea typeface="Calibri"/>
                          <a:cs typeface="Times New Roman"/>
                        </a:rPr>
                        <a:t>Ricardian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FF"/>
                          </a:solidFill>
                          <a:latin typeface="Calibri"/>
                          <a:ea typeface="Calibri"/>
                          <a:cs typeface="Times New Roman"/>
                        </a:rPr>
                        <a:t>Resources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FF"/>
                          </a:solidFill>
                          <a:latin typeface="Calibri"/>
                          <a:ea typeface="Calibri"/>
                          <a:cs typeface="Times New Roman"/>
                        </a:rPr>
                        <a:t>Asset fungilbility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8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Dynamic Capability Perspective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Schumpeter, Nelson, Winter, Teece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Dosi, Teece, Winter (1989), Prahalad &amp; Hamel (1990), Porter (1990) &amp; others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Schumpeterian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Processes,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Positions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Paths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Asset accumulation, </a:t>
                      </a:r>
                      <a:r>
                        <a:rPr lang="en-US" sz="1400" b="1" dirty="0" err="1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Replicability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&amp;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Inimitability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36" marR="50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Evolution of Competitive Strategy Perspectives 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95800"/>
          </a:xfrm>
        </p:spPr>
        <p:txBody>
          <a:bodyPr/>
          <a:lstStyle/>
          <a:p>
            <a:pPr algn="ctr"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Strategizing v/s Economizing</a:t>
            </a:r>
          </a:p>
          <a:p>
            <a:pPr algn="ctr">
              <a:buNone/>
            </a:pPr>
            <a:endParaRPr lang="en-US" sz="2800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Market Power v/s Efficiency</a:t>
            </a:r>
          </a:p>
          <a:p>
            <a:pPr algn="ctr">
              <a:buNone/>
            </a:pPr>
            <a:endParaRPr lang="en-US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Managing External Factors v/s Managing Internal Capabilities </a:t>
            </a:r>
          </a:p>
          <a:p>
            <a:pPr algn="ctr">
              <a:buNone/>
            </a:pPr>
            <a:endParaRPr lang="en-US" sz="2800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US" sz="2800" b="1" dirty="0" smtClean="0">
                <a:solidFill>
                  <a:srgbClr val="00B050"/>
                </a:solidFill>
              </a:rPr>
              <a:t>Theoretical Stands v/s Practical Application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Dynamic Capability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200" b="1" dirty="0" smtClean="0">
                <a:solidFill>
                  <a:srgbClr val="000099"/>
                </a:solidFill>
              </a:rPr>
              <a:t>In the Context of Fast Technological Changes: </a:t>
            </a:r>
            <a:r>
              <a:rPr lang="en-US" sz="2200" dirty="0" smtClean="0">
                <a:solidFill>
                  <a:srgbClr val="00B050"/>
                </a:solidFill>
                <a:cs typeface="Arial" charset="0"/>
              </a:rPr>
              <a:t>Technology is one of the underlying reasons for the existence of a product life cycle</a:t>
            </a:r>
            <a:endParaRPr lang="en-US" sz="2200" dirty="0" smtClean="0">
              <a:solidFill>
                <a:srgbClr val="00B050"/>
              </a:solidFill>
              <a:cs typeface="Times New Roman" pitchFamily="18" charset="0"/>
            </a:endParaRPr>
          </a:p>
          <a:p>
            <a:pPr marL="514350" indent="-514350">
              <a:buNone/>
            </a:pPr>
            <a:endParaRPr lang="en-US" sz="2400" dirty="0" smtClean="0"/>
          </a:p>
          <a:p>
            <a:pPr marL="514350" indent="-514350">
              <a:buNone/>
            </a:pPr>
            <a:r>
              <a:rPr lang="en-US" sz="2400" dirty="0" smtClean="0"/>
              <a:t>	</a:t>
            </a:r>
            <a:r>
              <a:rPr lang="en-US" sz="2400" b="1" dirty="0" smtClean="0">
                <a:solidFill>
                  <a:srgbClr val="C00000"/>
                </a:solidFill>
              </a:rPr>
              <a:t>Path Dependency: </a:t>
            </a:r>
          </a:p>
          <a:p>
            <a:pPr marL="914400" lvl="1" indent="-514350">
              <a:buNone/>
            </a:pPr>
            <a:r>
              <a:rPr lang="en-US" sz="2400" dirty="0" smtClean="0"/>
              <a:t>	Evolutionary &amp; Co-evolutionary</a:t>
            </a:r>
          </a:p>
          <a:p>
            <a:pPr marL="914400" lvl="1" indent="-514350">
              <a:buNone/>
            </a:pPr>
            <a:r>
              <a:rPr lang="en-US" sz="2400" dirty="0" smtClean="0"/>
              <a:t>	Roots develop leading to inertia: interest groups, deep networks, comfort zones</a:t>
            </a:r>
          </a:p>
          <a:p>
            <a:pPr marL="914400" lvl="1" indent="-514350">
              <a:buNone/>
            </a:pPr>
            <a:endParaRPr lang="en-US" sz="2400" dirty="0" smtClean="0"/>
          </a:p>
          <a:p>
            <a:pPr marL="914400" lvl="1" indent="-514350"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Position:</a:t>
            </a:r>
            <a:r>
              <a:rPr lang="en-US" sz="2400" dirty="0" smtClean="0"/>
              <a:t> </a:t>
            </a:r>
          </a:p>
          <a:p>
            <a:pPr marL="914400" lvl="1" indent="-514350">
              <a:buNone/>
            </a:pPr>
            <a:r>
              <a:rPr lang="en-US" sz="2400" dirty="0" smtClean="0"/>
              <a:t>	Technological, complementary, financial, reputational, structuring asset, institutional, market (structure), organizational boundaries</a:t>
            </a:r>
          </a:p>
          <a:p>
            <a:pPr marL="914400" lvl="1" indent="-514350">
              <a:buNone/>
            </a:pPr>
            <a:endParaRPr lang="en-US" sz="2400" dirty="0" smtClean="0"/>
          </a:p>
          <a:p>
            <a:pPr marL="914400" lvl="1" indent="-514350"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Processes </a:t>
            </a:r>
            <a:r>
              <a:rPr lang="en-US" sz="2400" dirty="0" smtClean="0">
                <a:solidFill>
                  <a:srgbClr val="C00000"/>
                </a:solidFill>
              </a:rPr>
              <a:t>(organizational &amp; managerial):</a:t>
            </a:r>
          </a:p>
          <a:p>
            <a:pPr marL="914400" lvl="1" indent="-514350">
              <a:buNone/>
            </a:pPr>
            <a:r>
              <a:rPr lang="en-US" sz="2400" dirty="0" smtClean="0"/>
              <a:t>	Coordination / integration (static concept)</a:t>
            </a:r>
          </a:p>
          <a:p>
            <a:pPr marL="914400" lvl="1" indent="-514350">
              <a:buNone/>
            </a:pPr>
            <a:r>
              <a:rPr lang="en-US" sz="2400" dirty="0" smtClean="0"/>
              <a:t>	Learning (dynamic concept)</a:t>
            </a:r>
          </a:p>
          <a:p>
            <a:pPr marL="914400" lvl="1" indent="-514350">
              <a:buNone/>
            </a:pPr>
            <a:r>
              <a:rPr lang="en-US" sz="2400" dirty="0" smtClean="0"/>
              <a:t>	Reconfiguration (s transformational concept)</a:t>
            </a:r>
          </a:p>
          <a:p>
            <a:pPr marL="914400" lvl="1" indent="-514350">
              <a:buNone/>
            </a:pPr>
            <a:endParaRPr lang="en-US" sz="2400" dirty="0" smtClean="0"/>
          </a:p>
          <a:p>
            <a:pPr marL="914400" lvl="1" indent="-514350"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828800"/>
            <a:ext cx="7543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600" dirty="0" smtClean="0">
                <a:solidFill>
                  <a:srgbClr val="0066FF"/>
                </a:solidFill>
              </a:rPr>
              <a:t>What is the value base in each perspective?</a:t>
            </a:r>
          </a:p>
          <a:p>
            <a:pPr algn="ctr">
              <a:buNone/>
            </a:pPr>
            <a:endParaRPr lang="en-US" sz="36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Is there any shift in the value bases in the different perspectives? 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609600" y="457200"/>
            <a:ext cx="77724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40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NCS: </a:t>
            </a:r>
            <a:r>
              <a:rPr lang="en-US" sz="4000" b="1" dirty="0" smtClean="0">
                <a:solidFill>
                  <a:srgbClr val="002060"/>
                </a:solidFill>
              </a:rPr>
              <a:t>Session </a:t>
            </a:r>
            <a:r>
              <a:rPr lang="en-US" sz="4000" b="1" dirty="0" smtClean="0">
                <a:solidFill>
                  <a:srgbClr val="002060"/>
                </a:solidFill>
              </a:rPr>
              <a:t>5</a:t>
            </a:r>
            <a:endParaRPr lang="en-US" sz="4000" b="1" dirty="0">
              <a:solidFill>
                <a:srgbClr val="002060"/>
              </a:solidFill>
            </a:endParaRPr>
          </a:p>
          <a:p>
            <a:pPr algn="ctr">
              <a:defRPr/>
            </a:pPr>
            <a:endParaRPr lang="en-US" sz="24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600" b="1" dirty="0">
              <a:solidFill>
                <a:srgbClr val="3028CE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2743200"/>
            <a:ext cx="81534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Governance &amp; Competence Perspectives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rgbClr val="006666"/>
              </a:solidFill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rgbClr val="0066FF"/>
                </a:solidFill>
                <a:latin typeface="Calibri" pitchFamily="34" charset="0"/>
                <a:cs typeface="Times New Roman" pitchFamily="18" charset="0"/>
              </a:rPr>
              <a:t>Understanding the Logics to Competitive Strategies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81200" y="5334000"/>
            <a:ext cx="5257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solidFill>
                  <a:srgbClr val="006666"/>
                </a:solidFill>
              </a:rPr>
              <a:t>Dr. </a:t>
            </a:r>
            <a:r>
              <a:rPr lang="en-US" sz="2000" b="1" dirty="0" err="1" smtClean="0">
                <a:solidFill>
                  <a:srgbClr val="006666"/>
                </a:solidFill>
              </a:rPr>
              <a:t>Amar</a:t>
            </a:r>
            <a:r>
              <a:rPr lang="en-US" sz="2000" b="1" dirty="0" smtClean="0">
                <a:solidFill>
                  <a:srgbClr val="006666"/>
                </a:solidFill>
              </a:rPr>
              <a:t> KJR </a:t>
            </a:r>
            <a:r>
              <a:rPr lang="en-US" sz="2000" b="1" dirty="0" err="1" smtClean="0">
                <a:solidFill>
                  <a:srgbClr val="006666"/>
                </a:solidFill>
              </a:rPr>
              <a:t>Nayak</a:t>
            </a:r>
            <a:endParaRPr lang="en-US" sz="2000" b="1" dirty="0" smtClean="0">
              <a:solidFill>
                <a:srgbClr val="006666"/>
              </a:solidFill>
            </a:endParaRPr>
          </a:p>
          <a:p>
            <a:pPr algn="ctr">
              <a:defRPr/>
            </a:pPr>
            <a:r>
              <a:rPr lang="en-US" sz="2000" b="1" dirty="0" smtClean="0">
                <a:solidFill>
                  <a:srgbClr val="006666"/>
                </a:solidFill>
              </a:rPr>
              <a:t>Professor of Strategy &amp;</a:t>
            </a:r>
          </a:p>
          <a:p>
            <a:pPr algn="ctr">
              <a:defRPr/>
            </a:pPr>
            <a:r>
              <a:rPr lang="en-US" sz="2000" b="1" dirty="0" smtClean="0">
                <a:solidFill>
                  <a:srgbClr val="006666"/>
                </a:solidFill>
              </a:rPr>
              <a:t>NABARD Chair Professor, XIMB, India </a:t>
            </a:r>
            <a:endParaRPr lang="en-US" sz="2000" dirty="0">
              <a:solidFill>
                <a:srgbClr val="00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667000" y="1600200"/>
          <a:ext cx="3505200" cy="4538471"/>
        </p:xfrm>
        <a:graphic>
          <a:graphicData uri="http://schemas.openxmlformats.org/drawingml/2006/table">
            <a:tbl>
              <a:tblPr/>
              <a:tblGrid>
                <a:gridCol w="3505200"/>
              </a:tblGrid>
              <a:tr h="5042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Parameters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Human Actors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879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Unit of Analysis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9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Describing the Firm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41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Purpose Served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9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Empirical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879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Efficiency Criteria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4572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Governance &amp; Competence Perspectives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609601"/>
          <a:ext cx="7696200" cy="5570750"/>
        </p:xfrm>
        <a:graphic>
          <a:graphicData uri="http://schemas.openxmlformats.org/drawingml/2006/table">
            <a:tbl>
              <a:tblPr/>
              <a:tblGrid>
                <a:gridCol w="5236590"/>
                <a:gridCol w="2459610"/>
              </a:tblGrid>
              <a:tr h="4755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Governance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Parameters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9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Bounded rationality, foresight, opportunism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Human Actors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833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Transaction</a:t>
                      </a: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: Frequency of recurrence, uncertainty, asset specificity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Unit </a:t>
                      </a:r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of Analysis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6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Mode </a:t>
                      </a: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of governance and not merely a technological unit: incentive intensity, administrative control, legal rules and regimes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Describing the Firm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890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Economizing responses to commons triple: conflict, mutuality &amp; order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Purpose Served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9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Over 400 empirical evidences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Empirical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9984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Efficiency </a:t>
                      </a: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criteria is more of a conceptual rather </a:t>
                      </a:r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than</a:t>
                      </a:r>
                      <a:r>
                        <a:rPr lang="en-US" sz="1800" b="1" baseline="0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operational </a:t>
                      </a: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move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>
                        <a:solidFill>
                          <a:srgbClr val="0000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Efficiency </a:t>
                      </a:r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Criteria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09600" y="609600"/>
          <a:ext cx="7924800" cy="5389712"/>
        </p:xfrm>
        <a:graphic>
          <a:graphicData uri="http://schemas.openxmlformats.org/drawingml/2006/table">
            <a:tbl>
              <a:tblPr/>
              <a:tblGrid>
                <a:gridCol w="2432364"/>
                <a:gridCol w="5492436"/>
              </a:tblGrid>
              <a:tr h="381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Parameters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Competence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7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Human Actors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Learning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675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Unit </a:t>
                      </a:r>
                      <a:r>
                        <a:rPr lang="en-US" sz="16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of Analysis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Routines- </a:t>
                      </a: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evolutionary theory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Resources – RB theory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93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 smtClean="0">
                        <a:solidFill>
                          <a:srgbClr val="0000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Describing </a:t>
                      </a:r>
                      <a:r>
                        <a:rPr lang="en-US" sz="16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the Firm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Not </a:t>
                      </a: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a mere production function but with management &amp; organization features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Bundle of resources, bundle of routines, bundle of transactions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1142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Purpose Served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Repository of productive knowledge, Efficiently coordinate collective learning processes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Relative intensity and longevity of interpersonal relationships within the firm makes it more efficient than in the market.  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7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Empirical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66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Over 40 empirical evidences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675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Efficiency Criteria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66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Dynamic efficiency: learning and innovation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838200"/>
          <a:ext cx="8153401" cy="5866661"/>
        </p:xfrm>
        <a:graphic>
          <a:graphicData uri="http://schemas.openxmlformats.org/drawingml/2006/table">
            <a:tbl>
              <a:tblPr/>
              <a:tblGrid>
                <a:gridCol w="3352800"/>
                <a:gridCol w="1524000"/>
                <a:gridCol w="3276601"/>
              </a:tblGrid>
              <a:tr h="4418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Governance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Parameters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Competence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7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Bounded rationality, foresight, opportunism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Human Actors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Learning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675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Transaction: Frequency of recurrence, uncertainty, asset specificity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Unit of Analysis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66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Routines- evolutionary theory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Resources – RB theory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93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Mode of governance and not merely a technological unit: incentive intensity, administrative control, legal rules and regimes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Describing the Firm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66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Not a mere production function but with management &amp; organization features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Bundle of resources, bundle of routines, bundle of transactions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6476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Economizing 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responses to commons triple: conflict, mutuality &amp; order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rgbClr val="0000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Purpose </a:t>
                      </a:r>
                      <a:r>
                        <a:rPr lang="en-US" sz="14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Served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rgbClr val="0066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Repository </a:t>
                      </a: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of productive knowledge, Efficiently coordinate collective learning processes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Relative intensity and longevity of interpersonal relationships within the firm makes it more efficient than in the market.  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Over 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400 empirical evidences 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Empirical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Over </a:t>
                      </a: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40 empirical evidences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675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Efficiency criteria is more of a conceptual rather than operational move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Efficiency Criteria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66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latin typeface="Calibri"/>
                          <a:ea typeface="Calibri"/>
                          <a:cs typeface="Times New Roman"/>
                        </a:rPr>
                        <a:t>Dynamic efficiency: learning and innovation</a:t>
                      </a: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524000" y="152400"/>
            <a:ext cx="57863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Governance &amp; Competence Perspectives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Continuing Debates in Competitive Strategy:</a:t>
            </a:r>
            <a:br>
              <a:rPr lang="en-US" sz="3200" b="1" dirty="0" smtClean="0">
                <a:solidFill>
                  <a:srgbClr val="00B050"/>
                </a:solidFill>
              </a:rPr>
            </a:br>
            <a:r>
              <a:rPr lang="en-US" sz="3200" b="1" dirty="0" smtClean="0">
                <a:solidFill>
                  <a:srgbClr val="00B050"/>
                </a:solidFill>
              </a:rPr>
              <a:t>The Limitations 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Competitive Advantage?</a:t>
            </a:r>
          </a:p>
          <a:p>
            <a:pPr>
              <a:buNone/>
            </a:pPr>
            <a:r>
              <a:rPr lang="en-US" sz="1600" dirty="0" smtClean="0"/>
              <a:t>	</a:t>
            </a:r>
          </a:p>
          <a:p>
            <a:pPr>
              <a:buNone/>
            </a:pPr>
            <a:r>
              <a:rPr lang="en-US" dirty="0" smtClean="0">
                <a:solidFill>
                  <a:srgbClr val="000099"/>
                </a:solidFill>
              </a:rPr>
              <a:t>Areas of Confusion:</a:t>
            </a:r>
          </a:p>
          <a:p>
            <a:pPr>
              <a:buNone/>
            </a:pPr>
            <a:r>
              <a:rPr lang="en-US" dirty="0" smtClean="0"/>
              <a:t>	- </a:t>
            </a:r>
            <a:r>
              <a:rPr lang="en-US" sz="2800" dirty="0" smtClean="0">
                <a:solidFill>
                  <a:srgbClr val="7030A0"/>
                </a:solidFill>
              </a:rPr>
              <a:t>Conceptualization of Value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	- Meaning of Rents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	- Appropriate use of the concept of opportunity cost concept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	- Whether CA is winning the game or maintaining a position in the game</a:t>
            </a:r>
          </a:p>
          <a:p>
            <a:pPr>
              <a:buNone/>
            </a:pPr>
            <a:endParaRPr lang="en-US" sz="2800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990600"/>
            <a:ext cx="7924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600" dirty="0" smtClean="0">
                <a:solidFill>
                  <a:srgbClr val="00B050"/>
                </a:solidFill>
              </a:rPr>
              <a:t>While the logics for the existence of the Firm or Corporation are the same;</a:t>
            </a:r>
          </a:p>
          <a:p>
            <a:pPr algn="ctr">
              <a:buNone/>
            </a:pPr>
            <a:endParaRPr lang="en-US" sz="36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Are the Purposes of the Firm or Corporation Different? </a:t>
            </a:r>
          </a:p>
          <a:p>
            <a:pPr algn="ctr">
              <a:buNone/>
            </a:pPr>
            <a:endParaRPr lang="en-US" sz="3600" dirty="0" smtClean="0">
              <a:solidFill>
                <a:srgbClr val="FF0000"/>
              </a:solidFill>
            </a:endParaRPr>
          </a:p>
          <a:p>
            <a:pPr algn="ctr"/>
            <a:r>
              <a:rPr lang="en-US" sz="3600" dirty="0" smtClean="0">
                <a:solidFill>
                  <a:srgbClr val="006666"/>
                </a:solidFill>
              </a:rPr>
              <a:t>How do we understand Competition in these Approaches? </a:t>
            </a:r>
          </a:p>
          <a:p>
            <a:pPr algn="ctr">
              <a:buNone/>
            </a:pP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81000" y="302359"/>
            <a:ext cx="84582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  <a:hlinkClick r:id="rId2"/>
              </a:rPr>
              <a:t>Some Samples </a:t>
            </a:r>
            <a:r>
              <a:rPr kumimoji="0" lang="en-US" sz="1400" b="1" i="0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  <a:hlinkClick r:id="rId2"/>
              </a:rPr>
              <a:t>for  NCS Term </a:t>
            </a:r>
            <a:r>
              <a:rPr kumimoji="0" lang="en-US" sz="1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  <a:hlinkClick r:id="rId2"/>
              </a:rPr>
              <a:t>Assignment: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Arial" charset="0"/>
              <a:cs typeface="Arial" charset="0"/>
              <a:hlinkClick r:id="rId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Mondrogan</a:t>
            </a:r>
            <a:r>
              <a:rPr lang="en-US" sz="1400" dirty="0" smtClean="0">
                <a:latin typeface="Arial" charset="0"/>
                <a:cs typeface="Arial" charset="0"/>
                <a:hlinkClick r:id="rId2"/>
              </a:rPr>
              <a:t> Experiment: http://www.mcc.es/language/en-US/ENG.aspx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Arial" charset="0"/>
              <a:cs typeface="Arial" charset="0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Kibutz</a:t>
            </a: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 Experiment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Arial" charset="0"/>
              <a:cs typeface="Arial" charset="0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Alfie</a:t>
            </a: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 Kohn (Books)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Arial" charset="0"/>
              <a:cs typeface="Arial" charset="0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Mahatma Gandhi (Books)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Arial" charset="0"/>
              <a:cs typeface="Arial" charset="0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Bhudhism</a:t>
            </a: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 (Books)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Arial" charset="0"/>
              <a:cs typeface="Arial" charset="0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Arial" charset="0"/>
                <a:cs typeface="Arial" charset="0"/>
                <a:hlinkClick r:id="rId2"/>
              </a:rPr>
              <a:t>Nelson Mandela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2"/>
              </a:rPr>
              <a:t>Desmond Tutu:  http://www.youtube.com/watch?v=iV2LURTu3eQ</a:t>
            </a: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, INVECTUS,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Shri</a:t>
            </a:r>
            <a:r>
              <a:rPr lang="en-US" sz="1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Mahila</a:t>
            </a:r>
            <a:r>
              <a:rPr lang="en-US" sz="1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Griha</a:t>
            </a:r>
            <a:r>
              <a:rPr lang="en-US" sz="1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Udyog</a:t>
            </a:r>
            <a:r>
              <a:rPr lang="en-US" sz="1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Lijjat</a:t>
            </a:r>
            <a:r>
              <a:rPr lang="en-US" sz="1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Papad</a:t>
            </a:r>
            <a:endParaRPr lang="en-US" sz="1400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1400" dirty="0" smtClean="0">
              <a:solidFill>
                <a:srgbClr val="0000CC"/>
              </a:solidFill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Alternate </a:t>
            </a:r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Education System: </a:t>
            </a:r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  <a:hlinkClick r:id="rId3"/>
              </a:rPr>
              <a:t>http://multiworldindia.org</a:t>
            </a:r>
            <a:endParaRPr lang="en-US" sz="1400" dirty="0" smtClean="0">
              <a:solidFill>
                <a:srgbClr val="0000CC"/>
              </a:solidFill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1400" dirty="0" smtClean="0">
              <a:solidFill>
                <a:srgbClr val="0000CC"/>
              </a:solidFill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CNN Heroes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1400" b="0" i="0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Books: God has a Vision, No Future without Forgiveness,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1400" dirty="0" smtClean="0">
              <a:solidFill>
                <a:srgbClr val="0000CC"/>
              </a:solidFill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  <a:hlinkClick r:id="rId4"/>
              </a:rPr>
              <a:t>http://civimail.ica.coop/content/2011-11/un-international-year-should-bring-attention-co-operative-movements-robust-and-compe</a:t>
            </a:r>
            <a:endParaRPr lang="en-US" sz="1400" dirty="0" smtClean="0">
              <a:solidFill>
                <a:srgbClr val="0000CC"/>
              </a:solidFill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1400" b="0" i="0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EMES-EURICSE: </a:t>
            </a:r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  <a:hlinkClick r:id="rId5"/>
              </a:rPr>
              <a:t>http://www.emes.net/index.php?id=194</a:t>
            </a:r>
            <a:endParaRPr lang="en-US" sz="1400" dirty="0" smtClean="0">
              <a:solidFill>
                <a:srgbClr val="0000CC"/>
              </a:solidFill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1400" b="0" i="0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Sustainability issues, Organic Farming , sustainability Communities, Sustainable Living </a:t>
            </a:r>
            <a:endParaRPr kumimoji="0" lang="en-US" sz="1400" b="0" i="0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723</Words>
  <Application>Microsoft Office PowerPoint</Application>
  <PresentationFormat>On-screen Show (4:3)</PresentationFormat>
  <Paragraphs>223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Evolution of Competitive Strategy Perspectives  </vt:lpstr>
      <vt:lpstr>Slide 2</vt:lpstr>
      <vt:lpstr>Evolution of Competitive Strategy Perspectives  </vt:lpstr>
      <vt:lpstr>Dynamic Capability</vt:lpstr>
      <vt:lpstr>Slide 5</vt:lpstr>
      <vt:lpstr>Slide 6</vt:lpstr>
      <vt:lpstr>Slide 7</vt:lpstr>
      <vt:lpstr>Slide 8</vt:lpstr>
      <vt:lpstr>Slide 9</vt:lpstr>
      <vt:lpstr>Slide 10</vt:lpstr>
      <vt:lpstr>Continuing Debates in Competitive Strategy: The Limitations 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amar</dc:creator>
  <cp:lastModifiedBy>Amarnayak</cp:lastModifiedBy>
  <cp:revision>24</cp:revision>
  <dcterms:created xsi:type="dcterms:W3CDTF">2011-01-17T04:20:16Z</dcterms:created>
  <dcterms:modified xsi:type="dcterms:W3CDTF">2013-01-21T01:38:48Z</dcterms:modified>
</cp:coreProperties>
</file>