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311" r:id="rId3"/>
    <p:sldId id="317" r:id="rId4"/>
    <p:sldId id="318" r:id="rId5"/>
    <p:sldId id="302" r:id="rId6"/>
    <p:sldId id="319" r:id="rId7"/>
    <p:sldId id="321" r:id="rId8"/>
    <p:sldId id="32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FF"/>
    <a:srgbClr val="006666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2832" autoAdjust="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ultiworldindia.org/" TargetMode="External"/><Relationship Id="rId2" Type="http://schemas.openxmlformats.org/officeDocument/2006/relationships/hyperlink" Target="http://www.youtube.com/watch?v=iV2LURTu3eQ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emes.net/index.php?id=194" TargetMode="External"/><Relationship Id="rId4" Type="http://schemas.openxmlformats.org/officeDocument/2006/relationships/hyperlink" Target="http://civimail.ica.coop/content/2011-11/un-international-year-should-bring-attention-co-operative-movements-robust-and-com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609600" y="457200"/>
            <a:ext cx="7772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NCS: </a:t>
            </a:r>
            <a:r>
              <a:rPr lang="en-US" sz="4000" b="1" dirty="0" smtClean="0">
                <a:solidFill>
                  <a:srgbClr val="002060"/>
                </a:solidFill>
              </a:rPr>
              <a:t>Session 5</a:t>
            </a:r>
            <a:endParaRPr lang="en-US" sz="4000" b="1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en-US" sz="24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600" b="1" dirty="0">
              <a:solidFill>
                <a:srgbClr val="3028CE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2743200"/>
            <a:ext cx="81534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Governance &amp; Competence Perspectives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006666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rgbClr val="0066FF"/>
                </a:solidFill>
                <a:latin typeface="Calibri" pitchFamily="34" charset="0"/>
                <a:cs typeface="Times New Roman" pitchFamily="18" charset="0"/>
              </a:rPr>
              <a:t>Understanding the Logics to Competitive Strategies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81200" y="5334000"/>
            <a:ext cx="5257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rgbClr val="006666"/>
                </a:solidFill>
              </a:rPr>
              <a:t>Dr. </a:t>
            </a:r>
            <a:r>
              <a:rPr lang="en-US" sz="2000" b="1" dirty="0" err="1" smtClean="0">
                <a:solidFill>
                  <a:srgbClr val="006666"/>
                </a:solidFill>
              </a:rPr>
              <a:t>Amar</a:t>
            </a:r>
            <a:r>
              <a:rPr lang="en-US" sz="2000" b="1" dirty="0" smtClean="0">
                <a:solidFill>
                  <a:srgbClr val="006666"/>
                </a:solidFill>
              </a:rPr>
              <a:t> KJR </a:t>
            </a:r>
            <a:r>
              <a:rPr lang="en-US" sz="2000" b="1" dirty="0" err="1" smtClean="0">
                <a:solidFill>
                  <a:srgbClr val="006666"/>
                </a:solidFill>
              </a:rPr>
              <a:t>Nayak</a:t>
            </a:r>
            <a:endParaRPr lang="en-US" sz="2000" b="1" dirty="0" smtClean="0">
              <a:solidFill>
                <a:srgbClr val="006666"/>
              </a:solidFill>
            </a:endParaRPr>
          </a:p>
          <a:p>
            <a:pPr algn="ctr">
              <a:defRPr/>
            </a:pPr>
            <a:r>
              <a:rPr lang="en-US" sz="2000" b="1" dirty="0" smtClean="0">
                <a:solidFill>
                  <a:srgbClr val="006666"/>
                </a:solidFill>
              </a:rPr>
              <a:t>Professor of Strategy &amp;</a:t>
            </a:r>
          </a:p>
          <a:p>
            <a:pPr algn="ctr">
              <a:defRPr/>
            </a:pPr>
            <a:r>
              <a:rPr lang="en-US" sz="2000" b="1" dirty="0" smtClean="0">
                <a:solidFill>
                  <a:srgbClr val="006666"/>
                </a:solidFill>
              </a:rPr>
              <a:t>NABARD Chair Professor, XIMB, India </a:t>
            </a:r>
            <a:endParaRPr lang="en-US" sz="2000" dirty="0">
              <a:solidFill>
                <a:srgbClr val="00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00200"/>
          <a:ext cx="3505200" cy="4538471"/>
        </p:xfrm>
        <a:graphic>
          <a:graphicData uri="http://schemas.openxmlformats.org/drawingml/2006/table">
            <a:tbl>
              <a:tblPr/>
              <a:tblGrid>
                <a:gridCol w="3505200"/>
              </a:tblGrid>
              <a:tr h="504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Parameters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Human Actors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87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Unit of Analysis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Describing the Firm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41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Purpose Served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Empirical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87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Criteria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4572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Governance &amp; Competence Perspectives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609601"/>
          <a:ext cx="7696200" cy="5570750"/>
        </p:xfrm>
        <a:graphic>
          <a:graphicData uri="http://schemas.openxmlformats.org/drawingml/2006/table">
            <a:tbl>
              <a:tblPr/>
              <a:tblGrid>
                <a:gridCol w="5236590"/>
                <a:gridCol w="2459610"/>
              </a:tblGrid>
              <a:tr h="4755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Governance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Parameters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9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Bounded rationality, foresight, opportunism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Human Actors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33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Transaction</a:t>
                      </a: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: Frequency of recurrence, uncertainty, asset specificity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Unit </a:t>
                      </a: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Analysis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6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Mode </a:t>
                      </a: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governance and not merely a technological unit: incentive intensity, administrative control, legal rules and regimes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Describing the Firm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89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Economizing responses to commons triple: conflict, mutuality &amp; order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Purpose Served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9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Over 400 empirical evidences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Empirical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9984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</a:t>
                      </a: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criteria is more of a conceptual rather </a:t>
                      </a: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than</a:t>
                      </a:r>
                      <a:r>
                        <a:rPr lang="en-US" sz="1800" b="1" baseline="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operational </a:t>
                      </a: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move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</a:t>
                      </a: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Criteria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609600"/>
          <a:ext cx="7924800" cy="5389712"/>
        </p:xfrm>
        <a:graphic>
          <a:graphicData uri="http://schemas.openxmlformats.org/drawingml/2006/table">
            <a:tbl>
              <a:tblPr/>
              <a:tblGrid>
                <a:gridCol w="2432364"/>
                <a:gridCol w="5492436"/>
              </a:tblGrid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Parameters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Competence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Human Actors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Learning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67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Unit </a:t>
                      </a: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Analysis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Routines- </a:t>
                      </a: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evolutionary theory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Resources – RB theory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3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 smtClean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Describing </a:t>
                      </a: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the Firm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Not </a:t>
                      </a: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a mere production function but with management &amp; organization features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Bundle of resources, bundle of routines, bundle of transactions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114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Purpose Served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Repository of productive knowledge, Efficiently coordinate collective learning processes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Relative intensity and longevity of interpersonal relationships within the firm makes it more efficient than in the market.  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Empirical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Over 40 empirical evidences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67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Criteria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Dynamic efficiency: learning and innovation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838200"/>
          <a:ext cx="8153401" cy="5866661"/>
        </p:xfrm>
        <a:graphic>
          <a:graphicData uri="http://schemas.openxmlformats.org/drawingml/2006/table">
            <a:tbl>
              <a:tblPr/>
              <a:tblGrid>
                <a:gridCol w="3352800"/>
                <a:gridCol w="1524000"/>
                <a:gridCol w="3276601"/>
              </a:tblGrid>
              <a:tr h="4418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Governance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Parameters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Competence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Bounded rationality, foresight, opportunism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Human Actors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Learning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67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Transaction: Frequency of recurrence, uncertainty, asset specificity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Unit of Analysis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Routines- evolutionary theory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Resources – RB theory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3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Mode of governance and not merely a technological unit: incentive intensity, administrative control, legal rules and regimes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Describing the Firm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Not a mere production function but with management &amp; organization features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Bundle of resources, bundle of routines, bundle of transactions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647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Economizing 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responses to commons triple: conflict, mutuality &amp; order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Purpose </a:t>
                      </a: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Served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Repository </a:t>
                      </a: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productive knowledge, Efficiently coordinate collective learning processes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Relative intensity and longevity of interpersonal relationships within the firm makes it more efficient than in the market.  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Over 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400 empirical evidences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Empirical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Over </a:t>
                      </a: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40 empirical evidences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67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criteria is more of a conceptual rather than operational move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Criteria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Dynamic efficiency: learning and innovation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524000" y="152400"/>
            <a:ext cx="57863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Governance &amp; Competence Perspectives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Continuing Debates in Competitive Strategy:</a:t>
            </a:r>
            <a:br>
              <a:rPr lang="en-US" sz="3200" b="1" dirty="0" smtClean="0">
                <a:solidFill>
                  <a:srgbClr val="00B050"/>
                </a:solidFill>
              </a:rPr>
            </a:br>
            <a:r>
              <a:rPr lang="en-US" sz="3200" b="1" dirty="0" smtClean="0">
                <a:solidFill>
                  <a:srgbClr val="00B050"/>
                </a:solidFill>
              </a:rPr>
              <a:t>The Limitations 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Competitive Advantage?</a:t>
            </a:r>
          </a:p>
          <a:p>
            <a:pPr>
              <a:buNone/>
            </a:pPr>
            <a:r>
              <a:rPr lang="en-US" sz="1600" dirty="0" smtClean="0"/>
              <a:t>	</a:t>
            </a:r>
          </a:p>
          <a:p>
            <a:pPr>
              <a:buNone/>
            </a:pPr>
            <a:r>
              <a:rPr lang="en-US" dirty="0" smtClean="0">
                <a:solidFill>
                  <a:srgbClr val="000099"/>
                </a:solidFill>
              </a:rPr>
              <a:t>Areas of Confusion:</a:t>
            </a:r>
          </a:p>
          <a:p>
            <a:pPr>
              <a:buNone/>
            </a:pPr>
            <a:r>
              <a:rPr lang="en-US" dirty="0" smtClean="0"/>
              <a:t>	- </a:t>
            </a:r>
            <a:r>
              <a:rPr lang="en-US" sz="2800" dirty="0" smtClean="0">
                <a:solidFill>
                  <a:srgbClr val="7030A0"/>
                </a:solidFill>
              </a:rPr>
              <a:t>Conceptualization of Value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	- Meaning of Rents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	- Appropriate use of the concept of opportunity cost concept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	- Whether CA is winning the game or maintaining a position in the game</a:t>
            </a:r>
          </a:p>
          <a:p>
            <a:pPr>
              <a:buNone/>
            </a:pPr>
            <a:endParaRPr lang="en-US" sz="28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990600"/>
            <a:ext cx="7924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dirty="0" smtClean="0">
                <a:solidFill>
                  <a:srgbClr val="00B050"/>
                </a:solidFill>
              </a:rPr>
              <a:t>While the logics for the existence of the Firm or Corporation are the same;</a:t>
            </a:r>
          </a:p>
          <a:p>
            <a:pPr algn="ctr">
              <a:buNone/>
            </a:pPr>
            <a:endParaRPr lang="en-US" sz="36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Are the Purposes of the Firm or Corporation Different? </a:t>
            </a:r>
          </a:p>
          <a:p>
            <a:pPr algn="ctr">
              <a:buNone/>
            </a:pPr>
            <a:endParaRPr lang="en-US" sz="3600" dirty="0" smtClean="0">
              <a:solidFill>
                <a:srgbClr val="FF0000"/>
              </a:solidFill>
            </a:endParaRPr>
          </a:p>
          <a:p>
            <a:pPr algn="ctr"/>
            <a:r>
              <a:rPr lang="en-US" sz="3600" dirty="0" smtClean="0">
                <a:solidFill>
                  <a:srgbClr val="006666"/>
                </a:solidFill>
              </a:rPr>
              <a:t>How do we understand Competition in these Approaches? </a:t>
            </a:r>
          </a:p>
          <a:p>
            <a:pPr algn="ctr">
              <a:buNone/>
            </a:pP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302359"/>
            <a:ext cx="84582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  <a:hlinkClick r:id="rId2"/>
              </a:rPr>
              <a:t>Some Samples </a:t>
            </a:r>
            <a:r>
              <a:rPr kumimoji="0" lang="en-US" sz="1400" b="1" i="0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  <a:hlinkClick r:id="rId2"/>
              </a:rPr>
              <a:t>for  NCS Term </a:t>
            </a:r>
            <a:r>
              <a:rPr kumimoji="0" lang="en-US" sz="1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  <a:hlinkClick r:id="rId2"/>
              </a:rPr>
              <a:t>Assignment: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Mondrogan</a:t>
            </a:r>
            <a:r>
              <a:rPr lang="en-US" sz="1400" dirty="0" smtClean="0">
                <a:latin typeface="Arial" charset="0"/>
                <a:cs typeface="Arial" charset="0"/>
                <a:hlinkClick r:id="rId2"/>
              </a:rPr>
              <a:t> Experiment: http://www.mcc.es/language/en-US/ENG.aspx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Kibutz</a:t>
            </a: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 Experiment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Alfie</a:t>
            </a: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 Kohn (Books)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Mahatma Gandhi (Books)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Bhudhism</a:t>
            </a: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 (Books)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Arial" charset="0"/>
                <a:cs typeface="Arial" charset="0"/>
                <a:hlinkClick r:id="rId2"/>
              </a:rPr>
              <a:t>Nelson Mandela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Desmond Tutu:  http://www.youtube.com/watch?v=iV2LURTu3eQ</a:t>
            </a: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, INVECTUS,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Shri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Mahila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Griha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Udyog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Lijjat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Papad</a:t>
            </a:r>
            <a:endParaRPr lang="en-US" sz="14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Alternate </a:t>
            </a: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Education System: </a:t>
            </a: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  <a:hlinkClick r:id="rId3"/>
              </a:rPr>
              <a:t>http://multiworldindia.org</a:t>
            </a: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CNN Heroes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1400" b="0" i="0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Books: God has a Vision, No Future without Forgiveness,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  <a:hlinkClick r:id="rId4"/>
              </a:rPr>
              <a:t>http://civimail.ica.coop/content/2011-11/un-international-year-should-bring-attention-co-operative-movements-robust-and-compe</a:t>
            </a: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1400" b="0" i="0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EMES-EURICSE: </a:t>
            </a: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  <a:hlinkClick r:id="rId5"/>
              </a:rPr>
              <a:t>http://www.emes.net/index.php?id=194</a:t>
            </a: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1400" b="0" i="0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Sustainability issues, Organic Farming , sustainability Communities, Sustainable Living 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491</Words>
  <Application>Microsoft Office PowerPoint</Application>
  <PresentationFormat>On-screen Show (4:3)</PresentationFormat>
  <Paragraphs>147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Continuing Debates in Competitive Strategy: The Limitations 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amar</dc:creator>
  <cp:lastModifiedBy>amar kumar jyoti ranjan nayak</cp:lastModifiedBy>
  <cp:revision>25</cp:revision>
  <dcterms:created xsi:type="dcterms:W3CDTF">2011-01-17T04:20:16Z</dcterms:created>
  <dcterms:modified xsi:type="dcterms:W3CDTF">2013-01-21T15:41:32Z</dcterms:modified>
</cp:coreProperties>
</file>