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05" r:id="rId2"/>
    <p:sldId id="271" r:id="rId3"/>
    <p:sldId id="270" r:id="rId4"/>
    <p:sldId id="320" r:id="rId5"/>
    <p:sldId id="32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B21F8-9BB2-447F-8E83-8B2BC73340BF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94308-4CA3-49BE-9CCF-7107D49719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60286-89DF-40C7-AE48-231887429271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9DD95-99CF-4593-A404-2C3E9E4B9E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F984E-E965-49AD-AFF9-371B210302FB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B9310-8FED-4CD3-8BD2-6B09648700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76400"/>
            <a:ext cx="8610600" cy="3048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NCS - 1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Introduction</a:t>
            </a:r>
            <a:r>
              <a:rPr lang="en-US" sz="3100" b="1" dirty="0" smtClean="0">
                <a:solidFill>
                  <a:srgbClr val="C00000"/>
                </a:solidFill>
              </a:rPr>
              <a:t> </a:t>
            </a:r>
            <a:r>
              <a:rPr lang="en-US" sz="3100" b="1" dirty="0" smtClean="0">
                <a:solidFill>
                  <a:srgbClr val="C00000"/>
                </a:solidFill>
              </a:rPr>
              <a:t/>
            </a:r>
            <a:br>
              <a:rPr lang="en-US" sz="3100" b="1" dirty="0" smtClean="0">
                <a:solidFill>
                  <a:srgbClr val="C00000"/>
                </a:solidFill>
              </a:rPr>
            </a:br>
            <a:r>
              <a:rPr lang="en-US" sz="1300" b="1" dirty="0" smtClean="0">
                <a:solidFill>
                  <a:srgbClr val="C00000"/>
                </a:solidFill>
              </a:rPr>
              <a:t/>
            </a:r>
            <a:br>
              <a:rPr lang="en-US" sz="1300" b="1" dirty="0" smtClean="0">
                <a:solidFill>
                  <a:srgbClr val="C00000"/>
                </a:solidFill>
              </a:rPr>
            </a:br>
            <a:r>
              <a:rPr lang="en-US" sz="2200" dirty="0" smtClean="0">
                <a:solidFill>
                  <a:srgbClr val="0000CC"/>
                </a:solidFill>
              </a:rPr>
              <a:t>(Philosophy, Framework, Objectives, Content, </a:t>
            </a:r>
            <a:br>
              <a:rPr lang="en-US" sz="2200" dirty="0" smtClean="0">
                <a:solidFill>
                  <a:srgbClr val="0000CC"/>
                </a:solidFill>
              </a:rPr>
            </a:br>
            <a:r>
              <a:rPr lang="en-US" sz="2200" dirty="0" smtClean="0">
                <a:solidFill>
                  <a:srgbClr val="0000CC"/>
                </a:solidFill>
              </a:rPr>
              <a:t>Process, Pedagogy, Grading, Knowing each other)</a:t>
            </a:r>
            <a:endParaRPr lang="en-US" sz="22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40176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C00000"/>
                </a:solidFill>
              </a:rPr>
              <a:t>    Paradigm X </a:t>
            </a:r>
            <a:r>
              <a:rPr lang="en-US" sz="2700" dirty="0" smtClean="0">
                <a:solidFill>
                  <a:srgbClr val="C00000"/>
                </a:solidFill>
              </a:rPr>
              <a:t>			</a:t>
            </a:r>
            <a:r>
              <a:rPr lang="en-US" sz="3200" dirty="0" smtClean="0">
                <a:solidFill>
                  <a:srgbClr val="C00000"/>
                </a:solidFill>
              </a:rPr>
              <a:t>             Paradigm Y</a:t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33400" y="2743200"/>
            <a:ext cx="28194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Perfect Market Competition</a:t>
            </a:r>
          </a:p>
        </p:txBody>
      </p:sp>
      <p:sp>
        <p:nvSpPr>
          <p:cNvPr id="5" name="Oval 4"/>
          <p:cNvSpPr/>
          <p:nvPr/>
        </p:nvSpPr>
        <p:spPr>
          <a:xfrm>
            <a:off x="5715000" y="2743200"/>
            <a:ext cx="28956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Perfect Community Cooperation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143000" y="2286000"/>
            <a:ext cx="2057400" cy="1981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400800" y="2209800"/>
            <a:ext cx="2133600" cy="1981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10800000" flipV="1">
            <a:off x="4343400" y="1371600"/>
            <a:ext cx="10668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43400" y="2133600"/>
            <a:ext cx="11430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4419600" y="2590800"/>
            <a:ext cx="10668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19600" y="3276600"/>
            <a:ext cx="11430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 flipV="1">
            <a:off x="4419600" y="3886200"/>
            <a:ext cx="11430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419600" y="4495800"/>
            <a:ext cx="10668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124200" y="2362200"/>
            <a:ext cx="2133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352800" y="27432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5410200" y="36576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>
            <a:off x="4648200" y="4038600"/>
            <a:ext cx="1905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8" name="TextBox 27"/>
          <p:cNvSpPr txBox="1">
            <a:spLocks noChangeArrowheads="1"/>
          </p:cNvSpPr>
          <p:nvPr/>
        </p:nvSpPr>
        <p:spPr bwMode="auto">
          <a:xfrm>
            <a:off x="1905000" y="304800"/>
            <a:ext cx="571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SYSTEMS VIEW OF THE CURRENT CHAOS</a:t>
            </a:r>
          </a:p>
        </p:txBody>
      </p:sp>
      <p:sp>
        <p:nvSpPr>
          <p:cNvPr id="26639" name="TextBox 29"/>
          <p:cNvSpPr txBox="1">
            <a:spLocks noChangeArrowheads="1"/>
          </p:cNvSpPr>
          <p:nvPr/>
        </p:nvSpPr>
        <p:spPr bwMode="auto">
          <a:xfrm>
            <a:off x="1295400" y="304800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   COMPETITION</a:t>
            </a:r>
          </a:p>
        </p:txBody>
      </p:sp>
      <p:sp>
        <p:nvSpPr>
          <p:cNvPr id="26640" name="TextBox 30"/>
          <p:cNvSpPr txBox="1">
            <a:spLocks noChangeArrowheads="1"/>
          </p:cNvSpPr>
          <p:nvPr/>
        </p:nvSpPr>
        <p:spPr bwMode="auto">
          <a:xfrm>
            <a:off x="6629400" y="2971800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dirty="0">
                <a:solidFill>
                  <a:srgbClr val="180274"/>
                </a:solidFill>
              </a:rPr>
              <a:t>COOPERATION</a:t>
            </a:r>
          </a:p>
        </p:txBody>
      </p:sp>
      <p:sp>
        <p:nvSpPr>
          <p:cNvPr id="26641" name="TextBox 31"/>
          <p:cNvSpPr txBox="1">
            <a:spLocks noChangeArrowheads="1"/>
          </p:cNvSpPr>
          <p:nvPr/>
        </p:nvSpPr>
        <p:spPr bwMode="auto">
          <a:xfrm>
            <a:off x="5791200" y="4572000"/>
            <a:ext cx="2819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180274"/>
                </a:solidFill>
              </a:rPr>
              <a:t>   </a:t>
            </a:r>
            <a:r>
              <a:rPr lang="en-US" dirty="0" smtClean="0">
                <a:solidFill>
                  <a:srgbClr val="180274"/>
                </a:solidFill>
              </a:rPr>
              <a:t>COMMUNITY ENGAGEMENT </a:t>
            </a:r>
            <a:r>
              <a:rPr lang="en-US" dirty="0">
                <a:solidFill>
                  <a:srgbClr val="180274"/>
                </a:solidFill>
              </a:rPr>
              <a:t>AT GP LEVEL</a:t>
            </a:r>
          </a:p>
        </p:txBody>
      </p:sp>
      <p:sp>
        <p:nvSpPr>
          <p:cNvPr id="26642" name="TextBox 32"/>
          <p:cNvSpPr txBox="1">
            <a:spLocks noChangeArrowheads="1"/>
          </p:cNvSpPr>
          <p:nvPr/>
        </p:nvSpPr>
        <p:spPr bwMode="auto">
          <a:xfrm>
            <a:off x="1066800" y="4572000"/>
            <a:ext cx="2362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180274"/>
                </a:solidFill>
              </a:rPr>
              <a:t>INDIVIDUAL ENTREPRENEURSHIP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85800" y="5715000"/>
            <a:ext cx="8229600" cy="1143000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Paradigm X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	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Paradigm Y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382000" cy="1295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Paradigm X 	                      Paradigm Y                                     Paradigm X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			     </a:t>
            </a:r>
            <a:r>
              <a:rPr lang="en-US" sz="2400" dirty="0" smtClean="0">
                <a:solidFill>
                  <a:srgbClr val="FF0000"/>
                </a:solidFill>
              </a:rPr>
              <a:t>(In Transition)</a:t>
            </a:r>
            <a:r>
              <a:rPr lang="en-US" sz="2400" dirty="0" smtClean="0">
                <a:solidFill>
                  <a:srgbClr val="C00000"/>
                </a:solidFill>
              </a:rPr>
              <a:t/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/>
            </a:r>
            <a:br>
              <a:rPr lang="en-US" sz="2400" dirty="0" smtClean="0">
                <a:solidFill>
                  <a:srgbClr val="C00000"/>
                </a:solidFill>
              </a:rPr>
            </a:b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505200" y="3429000"/>
            <a:ext cx="25146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/>
              <a:t>Imperfect </a:t>
            </a:r>
            <a:r>
              <a:rPr lang="en-US" sz="2400" dirty="0"/>
              <a:t>Market Competition</a:t>
            </a:r>
          </a:p>
        </p:txBody>
      </p:sp>
      <p:sp>
        <p:nvSpPr>
          <p:cNvPr id="5" name="Oval 4"/>
          <p:cNvSpPr/>
          <p:nvPr/>
        </p:nvSpPr>
        <p:spPr>
          <a:xfrm>
            <a:off x="152400" y="4419600"/>
            <a:ext cx="2514600" cy="20574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/>
              <a:t>Primitive </a:t>
            </a:r>
            <a:r>
              <a:rPr lang="en-US" sz="2400" dirty="0"/>
              <a:t>Community Cooperation</a:t>
            </a:r>
          </a:p>
        </p:txBody>
      </p:sp>
      <p:sp>
        <p:nvSpPr>
          <p:cNvPr id="6" name="Oval 5"/>
          <p:cNvSpPr/>
          <p:nvPr/>
        </p:nvSpPr>
        <p:spPr>
          <a:xfrm>
            <a:off x="6629400" y="1905000"/>
            <a:ext cx="2514600" cy="1905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/>
              <a:t>Advanced </a:t>
            </a:r>
            <a:r>
              <a:rPr lang="en-US" sz="2400" dirty="0"/>
              <a:t>Community Cooperation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905000" y="4038600"/>
            <a:ext cx="1447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667000" y="5486400"/>
            <a:ext cx="1371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105400" y="2667000"/>
            <a:ext cx="1295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096000" y="40386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/>
          <p:cNvSpPr txBox="1">
            <a:spLocks/>
          </p:cNvSpPr>
          <p:nvPr/>
        </p:nvSpPr>
        <p:spPr>
          <a:xfrm>
            <a:off x="685800" y="152400"/>
            <a:ext cx="7772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TRANSITION STRATEGY RESEARCH IN XIMB 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733800" y="838200"/>
            <a:ext cx="1219200" cy="1143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752600" y="3810000"/>
            <a:ext cx="1219200" cy="1143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943600" y="3581400"/>
            <a:ext cx="1219200" cy="1143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362200" y="2286000"/>
            <a:ext cx="1600200" cy="1143000"/>
          </a:xfrm>
          <a:prstGeom prst="straightConnector1">
            <a:avLst/>
          </a:prstGeom>
          <a:ln w="28575">
            <a:solidFill>
              <a:srgbClr val="0000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4800600" y="2133600"/>
            <a:ext cx="1447800" cy="1143000"/>
          </a:xfrm>
          <a:prstGeom prst="straightConnector1">
            <a:avLst/>
          </a:prstGeom>
          <a:ln w="28575">
            <a:solidFill>
              <a:srgbClr val="0000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200400" y="4419600"/>
            <a:ext cx="2590800" cy="1588"/>
          </a:xfrm>
          <a:prstGeom prst="straightConnector1">
            <a:avLst/>
          </a:prstGeom>
          <a:ln w="28575">
            <a:solidFill>
              <a:srgbClr val="0000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Rectangle 16"/>
          <p:cNvSpPr>
            <a:spLocks noChangeArrowheads="1"/>
          </p:cNvSpPr>
          <p:nvPr/>
        </p:nvSpPr>
        <p:spPr bwMode="auto">
          <a:xfrm>
            <a:off x="3886200" y="1219200"/>
            <a:ext cx="9375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</a:rPr>
              <a:t>Student</a:t>
            </a:r>
          </a:p>
        </p:txBody>
      </p:sp>
      <p:sp>
        <p:nvSpPr>
          <p:cNvPr id="7177" name="Rectangle 17"/>
          <p:cNvSpPr>
            <a:spLocks noChangeArrowheads="1"/>
          </p:cNvSpPr>
          <p:nvPr/>
        </p:nvSpPr>
        <p:spPr bwMode="auto">
          <a:xfrm>
            <a:off x="1981200" y="4191000"/>
            <a:ext cx="659155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Class</a:t>
            </a:r>
          </a:p>
        </p:txBody>
      </p:sp>
      <p:sp>
        <p:nvSpPr>
          <p:cNvPr id="7178" name="Rectangle 18"/>
          <p:cNvSpPr>
            <a:spLocks noChangeArrowheads="1"/>
          </p:cNvSpPr>
          <p:nvPr/>
        </p:nvSpPr>
        <p:spPr bwMode="auto">
          <a:xfrm>
            <a:off x="6096000" y="39624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Teacher</a:t>
            </a:r>
          </a:p>
        </p:txBody>
      </p:sp>
      <p:sp>
        <p:nvSpPr>
          <p:cNvPr id="23" name="Curved Right Arrow 22"/>
          <p:cNvSpPr/>
          <p:nvPr/>
        </p:nvSpPr>
        <p:spPr>
          <a:xfrm>
            <a:off x="3505200" y="2590800"/>
            <a:ext cx="731838" cy="1216025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urved Left Arrow 24"/>
          <p:cNvSpPr/>
          <p:nvPr/>
        </p:nvSpPr>
        <p:spPr>
          <a:xfrm>
            <a:off x="4495800" y="2590800"/>
            <a:ext cx="731838" cy="1216025"/>
          </a:xfrm>
          <a:prstGeom prst="curvedLeftArrow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181" name="Rectangle 26"/>
          <p:cNvSpPr>
            <a:spLocks noChangeArrowheads="1"/>
          </p:cNvSpPr>
          <p:nvPr/>
        </p:nvSpPr>
        <p:spPr bwMode="auto">
          <a:xfrm>
            <a:off x="2667000" y="5486400"/>
            <a:ext cx="350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Community of Learners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49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NCS - 1   Introduction   (Philosophy, Framework, Objectives, Content,  Process, Pedagogy, Grading, Knowing each other)</vt:lpstr>
      <vt:lpstr>    Paradigm X                 Paradigm Y  </vt:lpstr>
      <vt:lpstr>Slide 3</vt:lpstr>
      <vt:lpstr>Paradigm X                        Paradigm Y                                     Paradigm X         (In Transition)  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National Symposium on Rural Management, XIM Bhubaneswar, November 9, 2012</dc:title>
  <dc:creator>amar kumar jyoti ranjan nayak</dc:creator>
  <cp:lastModifiedBy>amar kumar jyoti ranjan nayak</cp:lastModifiedBy>
  <cp:revision>58</cp:revision>
  <dcterms:created xsi:type="dcterms:W3CDTF">2012-11-09T01:45:16Z</dcterms:created>
  <dcterms:modified xsi:type="dcterms:W3CDTF">2013-01-08T05:26:36Z</dcterms:modified>
</cp:coreProperties>
</file>