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Default Extension="sldx" ContentType="application/vnd.openxmlformats-officedocument.presentationml.slide"/>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56" r:id="rId2"/>
    <p:sldId id="305" r:id="rId3"/>
    <p:sldId id="303" r:id="rId4"/>
    <p:sldId id="324" r:id="rId5"/>
    <p:sldId id="272" r:id="rId6"/>
    <p:sldId id="271" r:id="rId7"/>
    <p:sldId id="270" r:id="rId8"/>
    <p:sldId id="258" r:id="rId9"/>
    <p:sldId id="312" r:id="rId10"/>
    <p:sldId id="289" r:id="rId11"/>
    <p:sldId id="323" r:id="rId12"/>
    <p:sldId id="262" r:id="rId13"/>
    <p:sldId id="320" r:id="rId14"/>
    <p:sldId id="321" r:id="rId15"/>
    <p:sldId id="322" r:id="rId16"/>
    <p:sldId id="325" r:id="rId17"/>
    <p:sldId id="328" r:id="rId18"/>
    <p:sldId id="327" r:id="rId19"/>
    <p:sldId id="285" r:id="rId20"/>
    <p:sldId id="310" r:id="rId21"/>
    <p:sldId id="300" r:id="rId22"/>
    <p:sldId id="301" r:id="rId23"/>
    <p:sldId id="266"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70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D4B21F8-9BB2-447F-8E83-8B2BC73340BF}" type="datetimeFigureOut">
              <a:rPr lang="en-US" smtClean="0"/>
              <a:pPr/>
              <a:t>1/16/2013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9D94308-4CA3-49BE-9CCF-7107D4971902}"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260286-89DF-40C7-AE48-231887429271}" type="datetimeFigureOut">
              <a:rPr lang="en-US" smtClean="0"/>
              <a:pPr/>
              <a:t>1/16/2013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49DD95-99CF-4593-A404-2C3E9E4B9EA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7DF984E-E965-49AD-AFF9-371B210302FB}" type="datetimeFigureOut">
              <a:rPr lang="en-US" smtClean="0"/>
              <a:pPr/>
              <a:t>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6B9310-8FED-4CD3-8BD2-6B096487006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DF984E-E965-49AD-AFF9-371B210302FB}" type="datetimeFigureOut">
              <a:rPr lang="en-US" smtClean="0"/>
              <a:pPr/>
              <a:t>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6B9310-8FED-4CD3-8BD2-6B096487006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DF984E-E965-49AD-AFF9-371B210302FB}" type="datetimeFigureOut">
              <a:rPr lang="en-US" smtClean="0"/>
              <a:pPr/>
              <a:t>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6B9310-8FED-4CD3-8BD2-6B096487006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DF984E-E965-49AD-AFF9-371B210302FB}" type="datetimeFigureOut">
              <a:rPr lang="en-US" smtClean="0"/>
              <a:pPr/>
              <a:t>1/16/2013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6B9310-8FED-4CD3-8BD2-6B096487006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7DF984E-E965-49AD-AFF9-371B210302FB}" type="datetimeFigureOut">
              <a:rPr lang="en-US" smtClean="0"/>
              <a:pPr/>
              <a:t>1/16/2013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6B9310-8FED-4CD3-8BD2-6B096487006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DF984E-E965-49AD-AFF9-371B210302FB}" type="datetimeFigureOut">
              <a:rPr lang="en-US" smtClean="0"/>
              <a:pPr/>
              <a:t>1/16/2013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6B9310-8FED-4CD3-8BD2-6B096487006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DF984E-E965-49AD-AFF9-371B210302FB}" type="datetimeFigureOut">
              <a:rPr lang="en-US" smtClean="0"/>
              <a:pPr/>
              <a:t>1/16/2013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6B9310-8FED-4CD3-8BD2-6B096487006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DF984E-E965-49AD-AFF9-371B210302FB}" type="datetimeFigureOut">
              <a:rPr lang="en-US" smtClean="0"/>
              <a:pPr/>
              <a:t>1/16/2013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6B9310-8FED-4CD3-8BD2-6B096487006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DF984E-E965-49AD-AFF9-371B210302FB}" type="datetimeFigureOut">
              <a:rPr lang="en-US" smtClean="0"/>
              <a:pPr/>
              <a:t>1/16/2013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6B9310-8FED-4CD3-8BD2-6B096487006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DF984E-E965-49AD-AFF9-371B210302FB}" type="datetimeFigureOut">
              <a:rPr lang="en-US" smtClean="0"/>
              <a:pPr/>
              <a:t>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6B9310-8FED-4CD3-8BD2-6B096487006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DF984E-E965-49AD-AFF9-371B210302FB}" type="datetimeFigureOut">
              <a:rPr lang="en-US" smtClean="0"/>
              <a:pPr/>
              <a:t>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6B9310-8FED-4CD3-8BD2-6B096487006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DF984E-E965-49AD-AFF9-371B210302FB}" type="datetimeFigureOut">
              <a:rPr lang="en-US" smtClean="0"/>
              <a:pPr/>
              <a:t>1/16/2013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6B9310-8FED-4CD3-8BD2-6B096487006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package" Target="../embeddings/Microsoft_Office_PowerPoint_Slide1.sld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package" Target="../embeddings/Microsoft_Office_PowerPoint_Slide2.sldx"/><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6781800" cy="990600"/>
          </a:xfrm>
        </p:spPr>
        <p:txBody>
          <a:bodyPr>
            <a:normAutofit/>
          </a:bodyPr>
          <a:lstStyle/>
          <a:p>
            <a:r>
              <a:rPr lang="en-US" sz="2800" dirty="0" smtClean="0">
                <a:solidFill>
                  <a:srgbClr val="C00000"/>
                </a:solidFill>
              </a:rPr>
              <a:t>NCS</a:t>
            </a:r>
            <a:br>
              <a:rPr lang="en-US" sz="2800" dirty="0" smtClean="0">
                <a:solidFill>
                  <a:srgbClr val="C00000"/>
                </a:solidFill>
              </a:rPr>
            </a:br>
            <a:r>
              <a:rPr lang="en-US" sz="2800" dirty="0" smtClean="0">
                <a:solidFill>
                  <a:srgbClr val="C00000"/>
                </a:solidFill>
              </a:rPr>
              <a:t>Session 2</a:t>
            </a:r>
            <a:endParaRPr lang="en-US" sz="2800" dirty="0">
              <a:solidFill>
                <a:srgbClr val="C00000"/>
              </a:solidFill>
            </a:endParaRPr>
          </a:p>
        </p:txBody>
      </p:sp>
      <p:sp>
        <p:nvSpPr>
          <p:cNvPr id="3" name="Subtitle 2"/>
          <p:cNvSpPr>
            <a:spLocks noGrp="1"/>
          </p:cNvSpPr>
          <p:nvPr>
            <p:ph type="subTitle" idx="1"/>
          </p:nvPr>
        </p:nvSpPr>
        <p:spPr>
          <a:xfrm>
            <a:off x="381000" y="5257800"/>
            <a:ext cx="8382000" cy="1066800"/>
          </a:xfrm>
        </p:spPr>
        <p:txBody>
          <a:bodyPr>
            <a:normAutofit/>
          </a:bodyPr>
          <a:lstStyle/>
          <a:p>
            <a:pPr>
              <a:spcBef>
                <a:spcPts val="0"/>
              </a:spcBef>
            </a:pPr>
            <a:r>
              <a:rPr lang="en-US" sz="2000" dirty="0" err="1" smtClean="0">
                <a:solidFill>
                  <a:srgbClr val="00B050"/>
                </a:solidFill>
              </a:rPr>
              <a:t>Amar</a:t>
            </a:r>
            <a:r>
              <a:rPr lang="en-US" sz="2000" dirty="0" smtClean="0">
                <a:solidFill>
                  <a:srgbClr val="00B050"/>
                </a:solidFill>
              </a:rPr>
              <a:t> KJR </a:t>
            </a:r>
            <a:r>
              <a:rPr lang="en-US" sz="2000" dirty="0" err="1" smtClean="0">
                <a:solidFill>
                  <a:srgbClr val="00B050"/>
                </a:solidFill>
              </a:rPr>
              <a:t>Nayak</a:t>
            </a:r>
            <a:endParaRPr lang="en-US" sz="2000" dirty="0" smtClean="0">
              <a:solidFill>
                <a:srgbClr val="00B050"/>
              </a:solidFill>
            </a:endParaRPr>
          </a:p>
          <a:p>
            <a:pPr>
              <a:spcBef>
                <a:spcPts val="0"/>
              </a:spcBef>
            </a:pPr>
            <a:r>
              <a:rPr lang="en-US" sz="2000" dirty="0" smtClean="0">
                <a:solidFill>
                  <a:srgbClr val="00B050"/>
                </a:solidFill>
              </a:rPr>
              <a:t>Professor of Strategy &amp; NABARD Chair Professor, XIMB</a:t>
            </a:r>
          </a:p>
          <a:p>
            <a:pPr>
              <a:spcBef>
                <a:spcPts val="0"/>
              </a:spcBef>
            </a:pPr>
            <a:r>
              <a:rPr lang="en-US" sz="2000" dirty="0" smtClean="0">
                <a:solidFill>
                  <a:srgbClr val="00B050"/>
                </a:solidFill>
              </a:rPr>
              <a:t>Coordinator, Centre for Development Research and Training</a:t>
            </a:r>
          </a:p>
        </p:txBody>
      </p:sp>
      <p:sp>
        <p:nvSpPr>
          <p:cNvPr id="1025" name="Rectangle 1"/>
          <p:cNvSpPr>
            <a:spLocks noChangeArrowheads="1"/>
          </p:cNvSpPr>
          <p:nvPr/>
        </p:nvSpPr>
        <p:spPr bwMode="auto">
          <a:xfrm>
            <a:off x="381000" y="2514600"/>
            <a:ext cx="83820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i="0" u="none" strike="noStrike" cap="none" normalizeH="0" baseline="0" dirty="0" smtClean="0">
                <a:ln>
                  <a:noFill/>
                </a:ln>
                <a:solidFill>
                  <a:srgbClr val="0000CC"/>
                </a:solidFill>
                <a:effectLst/>
                <a:latin typeface="Verdana" pitchFamily="34" charset="0"/>
                <a:ea typeface="Calibri" pitchFamily="34" charset="0"/>
                <a:cs typeface="Times New Roman" pitchFamily="18" charset="0"/>
              </a:rPr>
              <a:t>The Language, Logic and Values</a:t>
            </a:r>
            <a:r>
              <a:rPr kumimoji="0" lang="en-US" sz="2400" i="0" u="none" strike="noStrike" cap="none" normalizeH="0" dirty="0" smtClean="0">
                <a:ln>
                  <a:noFill/>
                </a:ln>
                <a:solidFill>
                  <a:srgbClr val="0000CC"/>
                </a:solidFill>
                <a:effectLst/>
                <a:latin typeface="Verdana" pitchFamily="34" charset="0"/>
                <a:ea typeface="Calibri" pitchFamily="34" charset="0"/>
                <a:cs typeface="Times New Roman" pitchFamily="18" charset="0"/>
              </a:rPr>
              <a:t> </a:t>
            </a:r>
            <a:r>
              <a:rPr kumimoji="0" lang="en-US" sz="2400" i="0" u="none" strike="noStrike" cap="none" normalizeH="0" baseline="0" dirty="0" smtClean="0">
                <a:ln>
                  <a:noFill/>
                </a:ln>
                <a:solidFill>
                  <a:srgbClr val="0000CC"/>
                </a:solidFill>
                <a:effectLst/>
                <a:latin typeface="Verdana" pitchFamily="34" charset="0"/>
                <a:ea typeface="Calibri" pitchFamily="34" charset="0"/>
                <a:cs typeface="Times New Roman" pitchFamily="18" charset="0"/>
              </a:rPr>
              <a:t>of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i="0" u="none" strike="noStrike" cap="none" normalizeH="0" baseline="0" dirty="0" smtClean="0">
                <a:ln>
                  <a:noFill/>
                </a:ln>
                <a:solidFill>
                  <a:srgbClr val="0000CC"/>
                </a:solidFill>
                <a:effectLst/>
                <a:latin typeface="Verdana" pitchFamily="34" charset="0"/>
                <a:ea typeface="Calibri" pitchFamily="34" charset="0"/>
                <a:cs typeface="Times New Roman" pitchFamily="18" charset="0"/>
              </a:rPr>
              <a:t>Cooperation versus Competition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i="0" u="none" strike="noStrike" cap="none" normalizeH="0" baseline="0" dirty="0" smtClean="0">
                <a:ln>
                  <a:noFill/>
                </a:ln>
                <a:solidFill>
                  <a:srgbClr val="0000CC"/>
                </a:solidFill>
                <a:effectLst/>
                <a:latin typeface="Verdana" pitchFamily="34" charset="0"/>
                <a:ea typeface="Calibri" pitchFamily="34" charset="0"/>
                <a:cs typeface="Times New Roman" pitchFamily="18" charset="0"/>
              </a:rPr>
              <a:t>in the context of Sustainable Management</a:t>
            </a:r>
            <a:endParaRPr lang="en-US" sz="2400" dirty="0" smtClean="0">
              <a:solidFill>
                <a:srgbClr val="0000CC"/>
              </a:solidFill>
              <a:latin typeface="Verdana" pitchFamily="34" charset="0"/>
              <a:ea typeface="Calibri"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09800"/>
            <a:ext cx="8229600" cy="2057400"/>
          </a:xfrm>
        </p:spPr>
        <p:txBody>
          <a:bodyPr>
            <a:normAutofit fontScale="90000"/>
          </a:bodyPr>
          <a:lstStyle/>
          <a:p>
            <a:r>
              <a:rPr lang="en-US" dirty="0" smtClean="0">
                <a:solidFill>
                  <a:srgbClr val="C00000"/>
                </a:solidFill>
              </a:rPr>
              <a:t>The Context</a:t>
            </a:r>
            <a:br>
              <a:rPr lang="en-US" dirty="0" smtClean="0">
                <a:solidFill>
                  <a:srgbClr val="C00000"/>
                </a:solidFill>
              </a:rPr>
            </a:br>
            <a:r>
              <a:rPr lang="en-US" dirty="0" smtClean="0">
                <a:solidFill>
                  <a:srgbClr val="0070C0"/>
                </a:solidFill>
              </a:rPr>
              <a:t> </a:t>
            </a:r>
            <a:br>
              <a:rPr lang="en-US" dirty="0" smtClean="0">
                <a:solidFill>
                  <a:srgbClr val="0070C0"/>
                </a:solidFill>
              </a:rPr>
            </a:br>
            <a:r>
              <a:rPr lang="en-US" sz="3100" dirty="0" smtClean="0">
                <a:solidFill>
                  <a:srgbClr val="0070C0"/>
                </a:solidFill>
              </a:rPr>
              <a:t>Rural, Agricultural, People at the base of our current Financial Capital based Market Economy Pyramid </a:t>
            </a:r>
            <a:endParaRPr lang="en-US" sz="3100" dirty="0">
              <a:solidFill>
                <a:srgbClr val="C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514600" y="1676400"/>
            <a:ext cx="3505200" cy="3429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dirty="0"/>
          </a:p>
        </p:txBody>
      </p:sp>
      <p:sp>
        <p:nvSpPr>
          <p:cNvPr id="5" name="Pie 4"/>
          <p:cNvSpPr/>
          <p:nvPr/>
        </p:nvSpPr>
        <p:spPr>
          <a:xfrm rot="13217630">
            <a:off x="2514600" y="1676400"/>
            <a:ext cx="3505200" cy="3429000"/>
          </a:xfrm>
          <a:prstGeom prst="pie">
            <a:avLst>
              <a:gd name="adj1" fmla="val 13811666"/>
              <a:gd name="adj2" fmla="val 16200000"/>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dirty="0">
              <a:solidFill>
                <a:schemeClr val="tx1"/>
              </a:solidFill>
            </a:endParaRPr>
          </a:p>
        </p:txBody>
      </p:sp>
      <p:sp>
        <p:nvSpPr>
          <p:cNvPr id="6" name="Pie 5"/>
          <p:cNvSpPr/>
          <p:nvPr/>
        </p:nvSpPr>
        <p:spPr>
          <a:xfrm rot="2929430">
            <a:off x="2552700" y="1638300"/>
            <a:ext cx="3429000" cy="3505200"/>
          </a:xfrm>
          <a:prstGeom prst="pie">
            <a:avLst>
              <a:gd name="adj1" fmla="val 0"/>
              <a:gd name="adj2" fmla="val 2468812"/>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dirty="0">
              <a:solidFill>
                <a:schemeClr val="tx1"/>
              </a:solidFill>
            </a:endParaRPr>
          </a:p>
        </p:txBody>
      </p:sp>
      <p:sp>
        <p:nvSpPr>
          <p:cNvPr id="8" name="Block Arc 7"/>
          <p:cNvSpPr/>
          <p:nvPr/>
        </p:nvSpPr>
        <p:spPr>
          <a:xfrm rot="18842306">
            <a:off x="1371600" y="533400"/>
            <a:ext cx="5791200" cy="5715000"/>
          </a:xfrm>
          <a:prstGeom prst="blockArc">
            <a:avLst>
              <a:gd name="adj1" fmla="val 16082240"/>
              <a:gd name="adj2" fmla="val 21533919"/>
              <a:gd name="adj3" fmla="val 20586"/>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dirty="0">
              <a:solidFill>
                <a:schemeClr val="tx1"/>
              </a:solidFill>
            </a:endParaRPr>
          </a:p>
        </p:txBody>
      </p:sp>
      <p:sp>
        <p:nvSpPr>
          <p:cNvPr id="9" name="Block Arc 8"/>
          <p:cNvSpPr/>
          <p:nvPr/>
        </p:nvSpPr>
        <p:spPr>
          <a:xfrm rot="2612832">
            <a:off x="1485900" y="571500"/>
            <a:ext cx="5791200" cy="5562600"/>
          </a:xfrm>
          <a:prstGeom prst="blockArc">
            <a:avLst>
              <a:gd name="adj1" fmla="val 16139362"/>
              <a:gd name="adj2" fmla="val 52725"/>
              <a:gd name="adj3" fmla="val 20040"/>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dirty="0">
              <a:solidFill>
                <a:schemeClr val="tx1"/>
              </a:solidFill>
            </a:endParaRPr>
          </a:p>
        </p:txBody>
      </p:sp>
      <p:sp>
        <p:nvSpPr>
          <p:cNvPr id="10" name="Block Arc 9"/>
          <p:cNvSpPr/>
          <p:nvPr/>
        </p:nvSpPr>
        <p:spPr>
          <a:xfrm rot="7926667">
            <a:off x="1371600" y="685800"/>
            <a:ext cx="5791200" cy="5562600"/>
          </a:xfrm>
          <a:prstGeom prst="blockArc">
            <a:avLst>
              <a:gd name="adj1" fmla="val 16139362"/>
              <a:gd name="adj2" fmla="val 21533919"/>
              <a:gd name="adj3" fmla="val 20586"/>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dirty="0">
              <a:solidFill>
                <a:schemeClr val="tx1"/>
              </a:solidFill>
            </a:endParaRPr>
          </a:p>
        </p:txBody>
      </p:sp>
      <p:sp>
        <p:nvSpPr>
          <p:cNvPr id="11" name="Block Arc 10"/>
          <p:cNvSpPr/>
          <p:nvPr/>
        </p:nvSpPr>
        <p:spPr>
          <a:xfrm rot="13307940">
            <a:off x="1431925" y="406400"/>
            <a:ext cx="5715000" cy="5791200"/>
          </a:xfrm>
          <a:prstGeom prst="blockArc">
            <a:avLst>
              <a:gd name="adj1" fmla="val 16082240"/>
              <a:gd name="adj2" fmla="val 21533919"/>
              <a:gd name="adj3" fmla="val 20586"/>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dirty="0">
              <a:solidFill>
                <a:schemeClr val="tx1"/>
              </a:solidFill>
            </a:endParaRPr>
          </a:p>
        </p:txBody>
      </p:sp>
      <p:sp>
        <p:nvSpPr>
          <p:cNvPr id="12" name="Donut 11"/>
          <p:cNvSpPr/>
          <p:nvPr/>
        </p:nvSpPr>
        <p:spPr>
          <a:xfrm>
            <a:off x="1066800" y="228600"/>
            <a:ext cx="6400800" cy="6172200"/>
          </a:xfrm>
          <a:prstGeom prst="donut">
            <a:avLst>
              <a:gd name="adj" fmla="val 5295"/>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dirty="0">
              <a:solidFill>
                <a:schemeClr val="tx1"/>
              </a:solidFill>
            </a:endParaRPr>
          </a:p>
        </p:txBody>
      </p:sp>
      <p:sp>
        <p:nvSpPr>
          <p:cNvPr id="14" name="Donut 13"/>
          <p:cNvSpPr/>
          <p:nvPr/>
        </p:nvSpPr>
        <p:spPr>
          <a:xfrm>
            <a:off x="2362200" y="1371600"/>
            <a:ext cx="3962400" cy="3886200"/>
          </a:xfrm>
          <a:prstGeom prst="donut">
            <a:avLst>
              <a:gd name="adj" fmla="val 747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dirty="0">
              <a:solidFill>
                <a:schemeClr val="tx1"/>
              </a:solidFill>
            </a:endParaRPr>
          </a:p>
        </p:txBody>
      </p:sp>
      <p:sp>
        <p:nvSpPr>
          <p:cNvPr id="16" name="TextBox 15"/>
          <p:cNvSpPr txBox="1">
            <a:spLocks noChangeArrowheads="1"/>
          </p:cNvSpPr>
          <p:nvPr/>
        </p:nvSpPr>
        <p:spPr bwMode="auto">
          <a:xfrm rot="-2270649">
            <a:off x="3509963" y="4140200"/>
            <a:ext cx="688975" cy="646113"/>
          </a:xfrm>
          <a:prstGeom prst="rect">
            <a:avLst/>
          </a:prstGeom>
          <a:noFill/>
          <a:ln w="9525">
            <a:noFill/>
            <a:miter lim="800000"/>
            <a:headEnd/>
            <a:tailEnd/>
          </a:ln>
        </p:spPr>
        <p:txBody>
          <a:bodyPr wrap="none">
            <a:spAutoFit/>
          </a:bodyPr>
          <a:lstStyle/>
          <a:p>
            <a:pPr>
              <a:spcAft>
                <a:spcPct val="0"/>
              </a:spcAft>
            </a:pPr>
            <a:r>
              <a:rPr lang="en-US" sz="1200">
                <a:latin typeface="Calibri" pitchFamily="34" charset="0"/>
              </a:rPr>
              <a:t>Rich</a:t>
            </a:r>
          </a:p>
          <a:p>
            <a:pPr>
              <a:spcAft>
                <a:spcPct val="0"/>
              </a:spcAft>
            </a:pPr>
            <a:r>
              <a:rPr lang="en-US" sz="1200">
                <a:latin typeface="Calibri" pitchFamily="34" charset="0"/>
              </a:rPr>
              <a:t>&amp; large</a:t>
            </a:r>
          </a:p>
          <a:p>
            <a:pPr>
              <a:spcAft>
                <a:spcPct val="0"/>
              </a:spcAft>
            </a:pPr>
            <a:r>
              <a:rPr lang="en-US" sz="1200">
                <a:latin typeface="Calibri" pitchFamily="34" charset="0"/>
              </a:rPr>
              <a:t>Farmers</a:t>
            </a:r>
          </a:p>
        </p:txBody>
      </p:sp>
      <p:sp>
        <p:nvSpPr>
          <p:cNvPr id="17" name="TextBox 16"/>
          <p:cNvSpPr txBox="1">
            <a:spLocks noChangeArrowheads="1"/>
          </p:cNvSpPr>
          <p:nvPr/>
        </p:nvSpPr>
        <p:spPr bwMode="auto">
          <a:xfrm rot="-2270649">
            <a:off x="4298950" y="4197350"/>
            <a:ext cx="855663" cy="646113"/>
          </a:xfrm>
          <a:prstGeom prst="rect">
            <a:avLst/>
          </a:prstGeom>
          <a:noFill/>
          <a:ln w="9525">
            <a:noFill/>
            <a:miter lim="800000"/>
            <a:headEnd/>
            <a:tailEnd/>
          </a:ln>
        </p:spPr>
        <p:txBody>
          <a:bodyPr wrap="none">
            <a:spAutoFit/>
          </a:bodyPr>
          <a:lstStyle/>
          <a:p>
            <a:pPr>
              <a:spcAft>
                <a:spcPct val="0"/>
              </a:spcAft>
            </a:pPr>
            <a:r>
              <a:rPr lang="en-US" sz="1200">
                <a:latin typeface="Calibri" pitchFamily="34" charset="0"/>
              </a:rPr>
              <a:t>Poor&amp;</a:t>
            </a:r>
          </a:p>
          <a:p>
            <a:pPr>
              <a:spcAft>
                <a:spcPct val="0"/>
              </a:spcAft>
            </a:pPr>
            <a:r>
              <a:rPr lang="en-US" sz="1200">
                <a:latin typeface="Calibri" pitchFamily="34" charset="0"/>
              </a:rPr>
              <a:t>Vulnerable</a:t>
            </a:r>
          </a:p>
          <a:p>
            <a:pPr>
              <a:spcAft>
                <a:spcPct val="0"/>
              </a:spcAft>
            </a:pPr>
            <a:r>
              <a:rPr lang="en-US" sz="1200">
                <a:latin typeface="Calibri" pitchFamily="34" charset="0"/>
              </a:rPr>
              <a:t>farmers</a:t>
            </a:r>
          </a:p>
        </p:txBody>
      </p:sp>
      <p:sp>
        <p:nvSpPr>
          <p:cNvPr id="19" name="TextBox 18"/>
          <p:cNvSpPr txBox="1">
            <a:spLocks noChangeArrowheads="1"/>
          </p:cNvSpPr>
          <p:nvPr/>
        </p:nvSpPr>
        <p:spPr bwMode="auto">
          <a:xfrm>
            <a:off x="3048000" y="2667000"/>
            <a:ext cx="2362200" cy="517525"/>
          </a:xfrm>
          <a:prstGeom prst="rect">
            <a:avLst/>
          </a:prstGeom>
          <a:noFill/>
          <a:ln w="9525">
            <a:noFill/>
            <a:miter lim="800000"/>
            <a:headEnd/>
            <a:tailEnd/>
          </a:ln>
        </p:spPr>
        <p:txBody>
          <a:bodyPr>
            <a:spAutoFit/>
          </a:bodyPr>
          <a:lstStyle/>
          <a:p>
            <a:r>
              <a:rPr lang="en-US" sz="1400" b="1">
                <a:solidFill>
                  <a:srgbClr val="002060"/>
                </a:solidFill>
                <a:latin typeface="Calibri" pitchFamily="34" charset="0"/>
              </a:rPr>
              <a:t>Marginal &amp; Small Producers</a:t>
            </a:r>
          </a:p>
        </p:txBody>
      </p:sp>
      <p:sp>
        <p:nvSpPr>
          <p:cNvPr id="21" name="TextBox 20"/>
          <p:cNvSpPr txBox="1">
            <a:spLocks noChangeArrowheads="1"/>
          </p:cNvSpPr>
          <p:nvPr/>
        </p:nvSpPr>
        <p:spPr bwMode="auto">
          <a:xfrm>
            <a:off x="3429000" y="685800"/>
            <a:ext cx="1646238" cy="457200"/>
          </a:xfrm>
          <a:prstGeom prst="rect">
            <a:avLst/>
          </a:prstGeom>
          <a:noFill/>
          <a:ln w="9525">
            <a:noFill/>
            <a:miter lim="800000"/>
            <a:headEnd/>
            <a:tailEnd/>
          </a:ln>
        </p:spPr>
        <p:txBody>
          <a:bodyPr>
            <a:spAutoFit/>
          </a:bodyPr>
          <a:lstStyle/>
          <a:p>
            <a:pPr algn="ctr"/>
            <a:r>
              <a:rPr lang="en-US" sz="1200" b="1" dirty="0">
                <a:solidFill>
                  <a:srgbClr val="FF0000"/>
                </a:solidFill>
                <a:latin typeface="Calibri" pitchFamily="34" charset="0"/>
              </a:rPr>
              <a:t>External Market &amp; Intermediaries</a:t>
            </a:r>
          </a:p>
        </p:txBody>
      </p:sp>
      <p:sp>
        <p:nvSpPr>
          <p:cNvPr id="28" name="TextBox 27"/>
          <p:cNvSpPr txBox="1">
            <a:spLocks noChangeArrowheads="1"/>
          </p:cNvSpPr>
          <p:nvPr/>
        </p:nvSpPr>
        <p:spPr bwMode="auto">
          <a:xfrm rot="5400000">
            <a:off x="5905499" y="3160068"/>
            <a:ext cx="1752599" cy="461665"/>
          </a:xfrm>
          <a:prstGeom prst="rect">
            <a:avLst/>
          </a:prstGeom>
          <a:noFill/>
          <a:ln w="9525">
            <a:noFill/>
            <a:miter lim="800000"/>
            <a:headEnd/>
            <a:tailEnd/>
          </a:ln>
        </p:spPr>
        <p:txBody>
          <a:bodyPr wrap="square">
            <a:spAutoFit/>
          </a:bodyPr>
          <a:lstStyle/>
          <a:p>
            <a:pPr algn="ctr"/>
            <a:r>
              <a:rPr lang="en-US" sz="1200" b="1" dirty="0">
                <a:solidFill>
                  <a:srgbClr val="FF0000"/>
                </a:solidFill>
                <a:latin typeface="Calibri" pitchFamily="34" charset="0"/>
              </a:rPr>
              <a:t>Culture of </a:t>
            </a:r>
            <a:r>
              <a:rPr lang="en-US" sz="1200" b="1" dirty="0" smtClean="0">
                <a:solidFill>
                  <a:srgbClr val="FF0000"/>
                </a:solidFill>
                <a:latin typeface="Calibri" pitchFamily="34" charset="0"/>
              </a:rPr>
              <a:t>Agriculture, Health, &amp; Education</a:t>
            </a:r>
            <a:endParaRPr lang="en-US" sz="1200" b="1" dirty="0">
              <a:solidFill>
                <a:srgbClr val="FF0000"/>
              </a:solidFill>
              <a:latin typeface="Calibri" pitchFamily="34" charset="0"/>
            </a:endParaRPr>
          </a:p>
        </p:txBody>
      </p:sp>
      <p:sp>
        <p:nvSpPr>
          <p:cNvPr id="29" name="TextBox 28"/>
          <p:cNvSpPr txBox="1">
            <a:spLocks noChangeArrowheads="1"/>
          </p:cNvSpPr>
          <p:nvPr/>
        </p:nvSpPr>
        <p:spPr bwMode="auto">
          <a:xfrm rot="-5554045">
            <a:off x="1143000" y="3048000"/>
            <a:ext cx="1219200" cy="457200"/>
          </a:xfrm>
          <a:prstGeom prst="rect">
            <a:avLst/>
          </a:prstGeom>
          <a:noFill/>
          <a:ln w="9525">
            <a:noFill/>
            <a:miter lim="800000"/>
            <a:headEnd/>
            <a:tailEnd/>
          </a:ln>
        </p:spPr>
        <p:txBody>
          <a:bodyPr>
            <a:spAutoFit/>
          </a:bodyPr>
          <a:lstStyle/>
          <a:p>
            <a:pPr algn="ctr"/>
            <a:r>
              <a:rPr lang="en-US" sz="1200" b="1" dirty="0" smtClean="0">
                <a:solidFill>
                  <a:srgbClr val="FF0000"/>
                </a:solidFill>
                <a:latin typeface="Calibri" pitchFamily="34" charset="0"/>
              </a:rPr>
              <a:t>Weather </a:t>
            </a:r>
            <a:r>
              <a:rPr lang="en-US" sz="1200" b="1" dirty="0">
                <a:solidFill>
                  <a:srgbClr val="FF0000"/>
                </a:solidFill>
                <a:latin typeface="Calibri" pitchFamily="34" charset="0"/>
              </a:rPr>
              <a:t>&amp; Climate</a:t>
            </a:r>
          </a:p>
        </p:txBody>
      </p:sp>
      <p:sp>
        <p:nvSpPr>
          <p:cNvPr id="30" name="TextBox 29"/>
          <p:cNvSpPr txBox="1">
            <a:spLocks noChangeArrowheads="1"/>
          </p:cNvSpPr>
          <p:nvPr/>
        </p:nvSpPr>
        <p:spPr bwMode="auto">
          <a:xfrm>
            <a:off x="3733800" y="5562600"/>
            <a:ext cx="1143000" cy="457200"/>
          </a:xfrm>
          <a:prstGeom prst="rect">
            <a:avLst/>
          </a:prstGeom>
          <a:noFill/>
          <a:ln w="9525">
            <a:noFill/>
            <a:miter lim="800000"/>
            <a:headEnd/>
            <a:tailEnd/>
          </a:ln>
        </p:spPr>
        <p:txBody>
          <a:bodyPr>
            <a:spAutoFit/>
          </a:bodyPr>
          <a:lstStyle/>
          <a:p>
            <a:r>
              <a:rPr lang="en-US" sz="1200" b="1" dirty="0">
                <a:solidFill>
                  <a:srgbClr val="FF0000"/>
                </a:solidFill>
                <a:latin typeface="Calibri" pitchFamily="34" charset="0"/>
              </a:rPr>
              <a:t>External Inputs</a:t>
            </a:r>
          </a:p>
        </p:txBody>
      </p:sp>
      <p:sp>
        <p:nvSpPr>
          <p:cNvPr id="31" name="Rectangular Callout 30"/>
          <p:cNvSpPr>
            <a:spLocks noChangeArrowheads="1"/>
          </p:cNvSpPr>
          <p:nvPr/>
        </p:nvSpPr>
        <p:spPr bwMode="auto">
          <a:xfrm>
            <a:off x="7086600" y="152400"/>
            <a:ext cx="1676400" cy="609600"/>
          </a:xfrm>
          <a:prstGeom prst="wedgeRectCallout">
            <a:avLst>
              <a:gd name="adj1" fmla="val -153787"/>
              <a:gd name="adj2" fmla="val 25259"/>
            </a:avLst>
          </a:prstGeom>
          <a:gradFill rotWithShape="1">
            <a:gsLst>
              <a:gs pos="0">
                <a:srgbClr val="DAFDA7"/>
              </a:gs>
              <a:gs pos="35001">
                <a:srgbClr val="E4FDC2"/>
              </a:gs>
              <a:gs pos="100000">
                <a:srgbClr val="F5FFE6"/>
              </a:gs>
            </a:gsLst>
            <a:lin ang="16200000" scaled="1"/>
          </a:gradFill>
          <a:ln w="9525" algn="ctr">
            <a:solidFill>
              <a:srgbClr val="98B954"/>
            </a:solidFill>
            <a:miter lim="800000"/>
            <a:headEnd/>
            <a:tailEnd/>
          </a:ln>
          <a:effectLst>
            <a:outerShdw dist="20000" dir="5400000" rotWithShape="0">
              <a:srgbClr val="000000">
                <a:alpha val="37999"/>
              </a:srgbClr>
            </a:outerShdw>
          </a:effectLst>
        </p:spPr>
        <p:txBody>
          <a:bodyPr anchor="ctr"/>
          <a:lstStyle/>
          <a:p>
            <a:pPr>
              <a:defRPr/>
            </a:pPr>
            <a:r>
              <a:rPr lang="en-US" sz="1400" dirty="0">
                <a:solidFill>
                  <a:srgbClr val="FF3300"/>
                </a:solidFill>
                <a:latin typeface="Calibri" charset="0"/>
              </a:rPr>
              <a:t>Liberalization, Privatization &amp; Globalization</a:t>
            </a:r>
          </a:p>
        </p:txBody>
      </p:sp>
      <p:sp>
        <p:nvSpPr>
          <p:cNvPr id="34" name="Rectangular Callout 33"/>
          <p:cNvSpPr>
            <a:spLocks noChangeArrowheads="1"/>
          </p:cNvSpPr>
          <p:nvPr/>
        </p:nvSpPr>
        <p:spPr bwMode="auto">
          <a:xfrm>
            <a:off x="6096000" y="5867400"/>
            <a:ext cx="2362200" cy="838200"/>
          </a:xfrm>
          <a:prstGeom prst="wedgeRectCallout">
            <a:avLst>
              <a:gd name="adj1" fmla="val -47347"/>
              <a:gd name="adj2" fmla="val -357495"/>
            </a:avLst>
          </a:prstGeom>
          <a:solidFill>
            <a:srgbClr val="3399FF"/>
          </a:solidFill>
          <a:ln w="25400" algn="ctr">
            <a:solidFill>
              <a:srgbClr val="385D8A"/>
            </a:solidFill>
            <a:miter lim="800000"/>
            <a:headEnd/>
            <a:tailEnd/>
          </a:ln>
        </p:spPr>
        <p:txBody>
          <a:bodyPr anchor="ctr"/>
          <a:lstStyle/>
          <a:p>
            <a:r>
              <a:rPr lang="en-US" sz="1400" b="1">
                <a:solidFill>
                  <a:schemeClr val="bg1"/>
                </a:solidFill>
                <a:latin typeface="Calibri" pitchFamily="34" charset="0"/>
              </a:rPr>
              <a:t>Bio-diverse produce portfolio</a:t>
            </a:r>
          </a:p>
          <a:p>
            <a:r>
              <a:rPr lang="en-US" sz="1400" b="1">
                <a:solidFill>
                  <a:schemeClr val="bg1"/>
                </a:solidFill>
                <a:latin typeface="Calibri" pitchFamily="34" charset="0"/>
              </a:rPr>
              <a:t>Integrated Agriculture &amp; Economies of Scope</a:t>
            </a:r>
          </a:p>
        </p:txBody>
      </p:sp>
      <p:sp>
        <p:nvSpPr>
          <p:cNvPr id="22" name="Rectangle 3"/>
          <p:cNvSpPr>
            <a:spLocks noChangeArrowheads="1"/>
          </p:cNvSpPr>
          <p:nvPr/>
        </p:nvSpPr>
        <p:spPr bwMode="auto">
          <a:xfrm>
            <a:off x="152400" y="152400"/>
            <a:ext cx="2286000" cy="1066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0000CC"/>
                </a:solidFill>
                <a:effectLst/>
                <a:latin typeface="Arial" pitchFamily="34" charset="0"/>
                <a:ea typeface="Times New Roman" pitchFamily="18" charset="0"/>
                <a:cs typeface="Arial" pitchFamily="34" charset="0"/>
              </a:rPr>
              <a:t>A Systems View of  our Globalizing World and base of our Society</a:t>
            </a:r>
            <a:endParaRPr kumimoji="0" lang="en-GB" sz="1600" b="0" i="0" u="none" strike="noStrike" cap="none" normalizeH="0" baseline="0" dirty="0" smtClean="0">
              <a:ln>
                <a:noFill/>
              </a:ln>
              <a:solidFill>
                <a:srgbClr val="0000CC"/>
              </a:solidFill>
              <a:effectLst/>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iterate type="lt">
                                    <p:tmPct val="5000"/>
                                  </p:iterate>
                                  <p:childTnLst>
                                    <p:set>
                                      <p:cBhvr>
                                        <p:cTn id="32" dur="1" fill="hold">
                                          <p:stCondLst>
                                            <p:cond delay="0"/>
                                          </p:stCondLst>
                                        </p:cTn>
                                        <p:tgtEl>
                                          <p:spTgt spid="10"/>
                                        </p:tgtEl>
                                        <p:attrNameLst>
                                          <p:attrName>style.visibility</p:attrName>
                                        </p:attrNameLst>
                                      </p:cBhvr>
                                      <p:to>
                                        <p:strVal val="visible"/>
                                      </p:to>
                                    </p:set>
                                    <p:anim calcmode="lin" valueType="num">
                                      <p:cBhvr>
                                        <p:cTn id="33" dur="1000" fill="hold"/>
                                        <p:tgtEl>
                                          <p:spTgt spid="10"/>
                                        </p:tgtEl>
                                        <p:attrNameLst>
                                          <p:attrName>ppt_w</p:attrName>
                                        </p:attrNameLst>
                                      </p:cBhvr>
                                      <p:tavLst>
                                        <p:tav tm="0">
                                          <p:val>
                                            <p:fltVal val="0"/>
                                          </p:val>
                                        </p:tav>
                                        <p:tav tm="100000">
                                          <p:val>
                                            <p:strVal val="#ppt_w"/>
                                          </p:val>
                                        </p:tav>
                                      </p:tavLst>
                                    </p:anim>
                                    <p:anim calcmode="lin" valueType="num">
                                      <p:cBhvr>
                                        <p:cTn id="34" dur="1000" fill="hold"/>
                                        <p:tgtEl>
                                          <p:spTgt spid="10"/>
                                        </p:tgtEl>
                                        <p:attrNameLst>
                                          <p:attrName>ppt_h</p:attrName>
                                        </p:attrNameLst>
                                      </p:cBhvr>
                                      <p:tavLst>
                                        <p:tav tm="0">
                                          <p:val>
                                            <p:fltVal val="0"/>
                                          </p:val>
                                        </p:tav>
                                        <p:tav tm="100000">
                                          <p:val>
                                            <p:strVal val="#ppt_h"/>
                                          </p:val>
                                        </p:tav>
                                      </p:tavLst>
                                    </p:anim>
                                    <p:anim calcmode="lin" valueType="num">
                                      <p:cBhvr>
                                        <p:cTn id="35" dur="1000" fill="hold"/>
                                        <p:tgtEl>
                                          <p:spTgt spid="10"/>
                                        </p:tgtEl>
                                        <p:attrNameLst>
                                          <p:attrName>style.rotation</p:attrName>
                                        </p:attrNameLst>
                                      </p:cBhvr>
                                      <p:tavLst>
                                        <p:tav tm="0">
                                          <p:val>
                                            <p:fltVal val="90"/>
                                          </p:val>
                                        </p:tav>
                                        <p:tav tm="100000">
                                          <p:val>
                                            <p:fltVal val="0"/>
                                          </p:val>
                                        </p:tav>
                                      </p:tavLst>
                                    </p:anim>
                                    <p:animEffect transition="in" filter="fade">
                                      <p:cBhvr>
                                        <p:cTn id="36" dur="1000"/>
                                        <p:tgtEl>
                                          <p:spTgt spid="10"/>
                                        </p:tgtEl>
                                      </p:cBhvr>
                                    </p:animEffect>
                                  </p:childTnLst>
                                </p:cTn>
                              </p:par>
                            </p:childTnLst>
                          </p:cTn>
                        </p:par>
                        <p:par>
                          <p:cTn id="37" fill="hold">
                            <p:stCondLst>
                              <p:cond delay="1000"/>
                            </p:stCondLst>
                            <p:childTnLst>
                              <p:par>
                                <p:cTn id="38" presetID="1" presetClass="entr" presetSubtype="0" fill="hold" grpId="0" nodeType="afterEffect">
                                  <p:stCondLst>
                                    <p:cond delay="0"/>
                                  </p:stCondLst>
                                  <p:childTnLst>
                                    <p:set>
                                      <p:cBhvr>
                                        <p:cTn id="39" dur="1" fill="hold">
                                          <p:stCondLst>
                                            <p:cond delay="0"/>
                                          </p:stCondLst>
                                        </p:cTn>
                                        <p:tgtEl>
                                          <p:spTgt spid="30"/>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nodeType="clickEffect">
                                  <p:stCondLst>
                                    <p:cond delay="0"/>
                                  </p:stCondLst>
                                  <p:iterate type="lt">
                                    <p:tmPct val="5000"/>
                                  </p:iterate>
                                  <p:childTnLst>
                                    <p:set>
                                      <p:cBhvr>
                                        <p:cTn id="43" dur="1" fill="hold">
                                          <p:stCondLst>
                                            <p:cond delay="0"/>
                                          </p:stCondLst>
                                        </p:cTn>
                                        <p:tgtEl>
                                          <p:spTgt spid="11"/>
                                        </p:tgtEl>
                                        <p:attrNameLst>
                                          <p:attrName>style.visibility</p:attrName>
                                        </p:attrNameLst>
                                      </p:cBhvr>
                                      <p:to>
                                        <p:strVal val="visible"/>
                                      </p:to>
                                    </p:set>
                                    <p:anim calcmode="lin" valueType="num">
                                      <p:cBhvr>
                                        <p:cTn id="44" dur="1000" fill="hold"/>
                                        <p:tgtEl>
                                          <p:spTgt spid="11"/>
                                        </p:tgtEl>
                                        <p:attrNameLst>
                                          <p:attrName>ppt_w</p:attrName>
                                        </p:attrNameLst>
                                      </p:cBhvr>
                                      <p:tavLst>
                                        <p:tav tm="0">
                                          <p:val>
                                            <p:fltVal val="0"/>
                                          </p:val>
                                        </p:tav>
                                        <p:tav tm="100000">
                                          <p:val>
                                            <p:strVal val="#ppt_w"/>
                                          </p:val>
                                        </p:tav>
                                      </p:tavLst>
                                    </p:anim>
                                    <p:anim calcmode="lin" valueType="num">
                                      <p:cBhvr>
                                        <p:cTn id="45" dur="1000" fill="hold"/>
                                        <p:tgtEl>
                                          <p:spTgt spid="11"/>
                                        </p:tgtEl>
                                        <p:attrNameLst>
                                          <p:attrName>ppt_h</p:attrName>
                                        </p:attrNameLst>
                                      </p:cBhvr>
                                      <p:tavLst>
                                        <p:tav tm="0">
                                          <p:val>
                                            <p:fltVal val="0"/>
                                          </p:val>
                                        </p:tav>
                                        <p:tav tm="100000">
                                          <p:val>
                                            <p:strVal val="#ppt_h"/>
                                          </p:val>
                                        </p:tav>
                                      </p:tavLst>
                                    </p:anim>
                                    <p:anim calcmode="lin" valueType="num">
                                      <p:cBhvr>
                                        <p:cTn id="46" dur="1000" fill="hold"/>
                                        <p:tgtEl>
                                          <p:spTgt spid="11"/>
                                        </p:tgtEl>
                                        <p:attrNameLst>
                                          <p:attrName>style.rotation</p:attrName>
                                        </p:attrNameLst>
                                      </p:cBhvr>
                                      <p:tavLst>
                                        <p:tav tm="0">
                                          <p:val>
                                            <p:fltVal val="90"/>
                                          </p:val>
                                        </p:tav>
                                        <p:tav tm="100000">
                                          <p:val>
                                            <p:fltVal val="0"/>
                                          </p:val>
                                        </p:tav>
                                      </p:tavLst>
                                    </p:anim>
                                    <p:animEffect transition="in" filter="fade">
                                      <p:cBhvr>
                                        <p:cTn id="47" dur="1000"/>
                                        <p:tgtEl>
                                          <p:spTgt spid="11"/>
                                        </p:tgtEl>
                                      </p:cBhvr>
                                    </p:animEffect>
                                  </p:childTnLst>
                                </p:cTn>
                              </p:par>
                            </p:childTnLst>
                          </p:cTn>
                        </p:par>
                        <p:par>
                          <p:cTn id="48" fill="hold">
                            <p:stCondLst>
                              <p:cond delay="1000"/>
                            </p:stCondLst>
                            <p:childTnLst>
                              <p:par>
                                <p:cTn id="49" presetID="1" presetClass="entr" presetSubtype="0"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iterate type="lt">
                                    <p:tmPct val="5000"/>
                                  </p:iterate>
                                  <p:childTnLst>
                                    <p:set>
                                      <p:cBhvr>
                                        <p:cTn id="54" dur="1" fill="hold">
                                          <p:stCondLst>
                                            <p:cond delay="0"/>
                                          </p:stCondLst>
                                        </p:cTn>
                                        <p:tgtEl>
                                          <p:spTgt spid="8"/>
                                        </p:tgtEl>
                                        <p:attrNameLst>
                                          <p:attrName>style.visibility</p:attrName>
                                        </p:attrNameLst>
                                      </p:cBhvr>
                                      <p:to>
                                        <p:strVal val="visible"/>
                                      </p:to>
                                    </p:set>
                                    <p:anim calcmode="lin" valueType="num">
                                      <p:cBhvr>
                                        <p:cTn id="55" dur="1000" fill="hold"/>
                                        <p:tgtEl>
                                          <p:spTgt spid="8"/>
                                        </p:tgtEl>
                                        <p:attrNameLst>
                                          <p:attrName>ppt_w</p:attrName>
                                        </p:attrNameLst>
                                      </p:cBhvr>
                                      <p:tavLst>
                                        <p:tav tm="0">
                                          <p:val>
                                            <p:fltVal val="0"/>
                                          </p:val>
                                        </p:tav>
                                        <p:tav tm="100000">
                                          <p:val>
                                            <p:strVal val="#ppt_w"/>
                                          </p:val>
                                        </p:tav>
                                      </p:tavLst>
                                    </p:anim>
                                    <p:anim calcmode="lin" valueType="num">
                                      <p:cBhvr>
                                        <p:cTn id="56" dur="1000" fill="hold"/>
                                        <p:tgtEl>
                                          <p:spTgt spid="8"/>
                                        </p:tgtEl>
                                        <p:attrNameLst>
                                          <p:attrName>ppt_h</p:attrName>
                                        </p:attrNameLst>
                                      </p:cBhvr>
                                      <p:tavLst>
                                        <p:tav tm="0">
                                          <p:val>
                                            <p:fltVal val="0"/>
                                          </p:val>
                                        </p:tav>
                                        <p:tav tm="100000">
                                          <p:val>
                                            <p:strVal val="#ppt_h"/>
                                          </p:val>
                                        </p:tav>
                                      </p:tavLst>
                                    </p:anim>
                                    <p:anim calcmode="lin" valueType="num">
                                      <p:cBhvr>
                                        <p:cTn id="57" dur="1000" fill="hold"/>
                                        <p:tgtEl>
                                          <p:spTgt spid="8"/>
                                        </p:tgtEl>
                                        <p:attrNameLst>
                                          <p:attrName>style.rotation</p:attrName>
                                        </p:attrNameLst>
                                      </p:cBhvr>
                                      <p:tavLst>
                                        <p:tav tm="0">
                                          <p:val>
                                            <p:fltVal val="90"/>
                                          </p:val>
                                        </p:tav>
                                        <p:tav tm="100000">
                                          <p:val>
                                            <p:fltVal val="0"/>
                                          </p:val>
                                        </p:tav>
                                      </p:tavLst>
                                    </p:anim>
                                    <p:animEffect transition="in" filter="fade">
                                      <p:cBhvr>
                                        <p:cTn id="58" dur="1000"/>
                                        <p:tgtEl>
                                          <p:spTgt spid="8"/>
                                        </p:tgtEl>
                                      </p:cBhvr>
                                    </p:animEffect>
                                  </p:childTnLst>
                                </p:cTn>
                              </p:par>
                            </p:childTnLst>
                          </p:cTn>
                        </p:par>
                        <p:par>
                          <p:cTn id="59" fill="hold">
                            <p:stCondLst>
                              <p:cond delay="1000"/>
                            </p:stCondLst>
                            <p:childTnLst>
                              <p:par>
                                <p:cTn id="60" presetID="1" presetClass="entr" presetSubtype="0" fill="hold" grpId="0" nodeType="afterEffect">
                                  <p:stCondLst>
                                    <p:cond delay="0"/>
                                  </p:stCondLst>
                                  <p:childTnLst>
                                    <p:set>
                                      <p:cBhvr>
                                        <p:cTn id="61" dur="1" fill="hold">
                                          <p:stCondLst>
                                            <p:cond delay="0"/>
                                          </p:stCondLst>
                                        </p:cTn>
                                        <p:tgtEl>
                                          <p:spTgt spid="21"/>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2" presetClass="entr" presetSubtype="4" fill="hold" nodeType="click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slide(fromBottom)">
                                      <p:cBhvr>
                                        <p:cTn id="66" dur="500"/>
                                        <p:tgtEl>
                                          <p:spTgt spid="9"/>
                                        </p:tgtEl>
                                      </p:cBhvr>
                                    </p:animEffect>
                                  </p:childTnLst>
                                </p:cTn>
                              </p:par>
                            </p:childTnLst>
                          </p:cTn>
                        </p:par>
                        <p:par>
                          <p:cTn id="67" fill="hold">
                            <p:stCondLst>
                              <p:cond delay="500"/>
                            </p:stCondLst>
                            <p:childTnLst>
                              <p:par>
                                <p:cTn id="68" presetID="1" presetClass="entr" presetSubtype="0" fill="hold" grpId="0" nodeType="afterEffect">
                                  <p:stCondLst>
                                    <p:cond delay="0"/>
                                  </p:stCondLst>
                                  <p:childTnLst>
                                    <p:set>
                                      <p:cBhvr>
                                        <p:cTn id="69" dur="1" fill="hold">
                                          <p:stCondLst>
                                            <p:cond delay="0"/>
                                          </p:stCondLst>
                                        </p:cTn>
                                        <p:tgtEl>
                                          <p:spTgt spid="28"/>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21" presetClass="entr" presetSubtype="4" fill="hold" nodeType="click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wheel(4)">
                                      <p:cBhvr>
                                        <p:cTn id="74" dur="2000"/>
                                        <p:tgtEl>
                                          <p:spTgt spid="12"/>
                                        </p:tgtEl>
                                      </p:cBhvr>
                                    </p:animEffect>
                                  </p:childTnLst>
                                </p:cTn>
                              </p:par>
                            </p:childTnLst>
                          </p:cTn>
                        </p:par>
                        <p:par>
                          <p:cTn id="75" fill="hold">
                            <p:stCondLst>
                              <p:cond delay="2000"/>
                            </p:stCondLst>
                            <p:childTnLst>
                              <p:par>
                                <p:cTn id="76" presetID="1" presetClass="entr" presetSubtype="0" fill="hold" grpId="0" nodeType="afterEffect">
                                  <p:stCondLst>
                                    <p:cond delay="0"/>
                                  </p:stCondLst>
                                  <p:childTnLst>
                                    <p:set>
                                      <p:cBhvr>
                                        <p:cTn id="77" dur="1" fill="hold">
                                          <p:stCondLst>
                                            <p:cond delay="0"/>
                                          </p:stCondLst>
                                        </p:cTn>
                                        <p:tgtEl>
                                          <p:spTgt spid="31"/>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5" presetClass="entr" presetSubtype="10" fill="hold" nodeType="clickEffect">
                                  <p:stCondLst>
                                    <p:cond delay="0"/>
                                  </p:stCondLst>
                                  <p:childTnLst>
                                    <p:set>
                                      <p:cBhvr>
                                        <p:cTn id="81" dur="1" fill="hold">
                                          <p:stCondLst>
                                            <p:cond delay="0"/>
                                          </p:stCondLst>
                                        </p:cTn>
                                        <p:tgtEl>
                                          <p:spTgt spid="14"/>
                                        </p:tgtEl>
                                        <p:attrNameLst>
                                          <p:attrName>style.visibility</p:attrName>
                                        </p:attrNameLst>
                                      </p:cBhvr>
                                      <p:to>
                                        <p:strVal val="visible"/>
                                      </p:to>
                                    </p:set>
                                    <p:animEffect transition="in" filter="checkerboard(across)">
                                      <p:cBhvr>
                                        <p:cTn id="82" dur="500"/>
                                        <p:tgtEl>
                                          <p:spTgt spid="14"/>
                                        </p:tgtEl>
                                      </p:cBhvr>
                                    </p:animEffect>
                                  </p:childTnLst>
                                </p:cTn>
                              </p:par>
                            </p:childTnLst>
                          </p:cTn>
                        </p:par>
                        <p:par>
                          <p:cTn id="83" fill="hold">
                            <p:stCondLst>
                              <p:cond delay="500"/>
                            </p:stCondLst>
                            <p:childTnLst>
                              <p:par>
                                <p:cTn id="84" presetID="1" presetClass="entr" presetSubtype="0" fill="hold" grpId="0" nodeType="afterEffect">
                                  <p:stCondLst>
                                    <p:cond delay="0"/>
                                  </p:stCondLst>
                                  <p:childTnLst>
                                    <p:set>
                                      <p:cBhvr>
                                        <p:cTn id="85" dur="1" fill="hold">
                                          <p:stCondLst>
                                            <p:cond delay="0"/>
                                          </p:stCondLst>
                                        </p:cTn>
                                        <p:tgtEl>
                                          <p:spTgt spid="34"/>
                                        </p:tgtEl>
                                        <p:attrNameLst>
                                          <p:attrName>style.visibility</p:attrName>
                                        </p:attrNameLst>
                                      </p:cBhvr>
                                      <p:to>
                                        <p:strVal val="visible"/>
                                      </p:to>
                                    </p:set>
                                  </p:childTnLst>
                                </p:cTn>
                              </p:par>
                            </p:childTnLst>
                          </p:cTn>
                        </p:par>
                        <p:par>
                          <p:cTn id="86" fill="hold">
                            <p:stCondLst>
                              <p:cond delay="500"/>
                            </p:stCondLst>
                            <p:childTnLst>
                              <p:par>
                                <p:cTn id="87" presetID="1" presetClass="entr" presetSubtype="0" fill="hold" grpId="1" nodeType="afterEffect">
                                  <p:stCondLst>
                                    <p:cond delay="0"/>
                                  </p:stCondLst>
                                  <p:childTnLst>
                                    <p:set>
                                      <p:cBhvr>
                                        <p:cTn id="8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p:bldP spid="17" grpId="0"/>
      <p:bldP spid="21" grpId="0"/>
      <p:bldP spid="28" grpId="0"/>
      <p:bldP spid="29" grpId="0"/>
      <p:bldP spid="30" grpId="0"/>
      <p:bldP spid="31" grpId="0" animBg="1"/>
      <p:bldP spid="34" grpId="0" animBg="1"/>
      <p:bldP spid="34"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2529" name="Object 1"/>
          <p:cNvGraphicFramePr>
            <a:graphicFrameLocks noChangeAspect="1"/>
          </p:cNvGraphicFramePr>
          <p:nvPr/>
        </p:nvGraphicFramePr>
        <p:xfrm>
          <a:off x="1066800" y="1600200"/>
          <a:ext cx="7086600" cy="4486275"/>
        </p:xfrm>
        <a:graphic>
          <a:graphicData uri="http://schemas.openxmlformats.org/presentationml/2006/ole">
            <p:oleObj spid="_x0000_s136194" name="Slide" r:id="rId3" imgW="4570486" imgH="3427585" progId="PowerPoint.Slide.12">
              <p:embed/>
            </p:oleObj>
          </a:graphicData>
        </a:graphic>
      </p:graphicFrame>
      <p:sp>
        <p:nvSpPr>
          <p:cNvPr id="22531" name="Rectangle 3"/>
          <p:cNvSpPr>
            <a:spLocks noChangeArrowheads="1"/>
          </p:cNvSpPr>
          <p:nvPr/>
        </p:nvSpPr>
        <p:spPr bwMode="auto">
          <a:xfrm>
            <a:off x="838200" y="457200"/>
            <a:ext cx="74676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0" algn="l"/>
              </a:tabLst>
            </a:pPr>
            <a:r>
              <a:rPr kumimoji="0" lang="en-US" sz="1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Resource Inflow from the Governments to Community with Asymmetric Disadvantage &amp; Holding Capacity</a:t>
            </a:r>
            <a:endParaRPr kumimoji="0" lang="en-US" sz="14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52600"/>
            <a:ext cx="8229600" cy="3581400"/>
          </a:xfrm>
        </p:spPr>
        <p:txBody>
          <a:bodyPr>
            <a:normAutofit fontScale="90000"/>
          </a:bodyPr>
          <a:lstStyle/>
          <a:p>
            <a:r>
              <a:rPr lang="en-US" dirty="0" smtClean="0">
                <a:solidFill>
                  <a:srgbClr val="C00000"/>
                </a:solidFill>
              </a:rPr>
              <a:t>Conceptual &amp;</a:t>
            </a:r>
            <a:br>
              <a:rPr lang="en-US" dirty="0" smtClean="0">
                <a:solidFill>
                  <a:srgbClr val="C00000"/>
                </a:solidFill>
              </a:rPr>
            </a:br>
            <a:r>
              <a:rPr lang="en-US" dirty="0" smtClean="0">
                <a:solidFill>
                  <a:srgbClr val="C00000"/>
                </a:solidFill>
              </a:rPr>
              <a:t>Theoretical Issues</a:t>
            </a:r>
            <a:br>
              <a:rPr lang="en-US" dirty="0" smtClean="0">
                <a:solidFill>
                  <a:srgbClr val="C00000"/>
                </a:solidFill>
              </a:rPr>
            </a:br>
            <a:r>
              <a:rPr lang="en-US" dirty="0" smtClean="0">
                <a:solidFill>
                  <a:srgbClr val="C00000"/>
                </a:solidFill>
              </a:rPr>
              <a:t/>
            </a:r>
            <a:br>
              <a:rPr lang="en-US" dirty="0" smtClean="0">
                <a:solidFill>
                  <a:srgbClr val="C00000"/>
                </a:solidFill>
              </a:rPr>
            </a:br>
            <a:r>
              <a:rPr lang="en-US" sz="3100" dirty="0" smtClean="0">
                <a:solidFill>
                  <a:srgbClr val="0070C0"/>
                </a:solidFill>
              </a:rPr>
              <a:t> Language, logic, value of Cooperation &amp; Competition</a:t>
            </a:r>
            <a:br>
              <a:rPr lang="en-US" sz="3100" dirty="0" smtClean="0">
                <a:solidFill>
                  <a:srgbClr val="0070C0"/>
                </a:solidFill>
              </a:rPr>
            </a:br>
            <a:r>
              <a:rPr lang="en-US" sz="3100" dirty="0" smtClean="0">
                <a:solidFill>
                  <a:srgbClr val="0070C0"/>
                </a:solidFill>
              </a:rPr>
              <a:t>in the light of </a:t>
            </a:r>
            <a:br>
              <a:rPr lang="en-US" sz="3100" dirty="0" smtClean="0">
                <a:solidFill>
                  <a:srgbClr val="0070C0"/>
                </a:solidFill>
              </a:rPr>
            </a:br>
            <a:r>
              <a:rPr lang="en-US" sz="3100" dirty="0" smtClean="0">
                <a:solidFill>
                  <a:srgbClr val="0070C0"/>
                </a:solidFill>
              </a:rPr>
              <a:t>Sustainable Community Systems</a:t>
            </a:r>
            <a:endParaRPr lang="en-US" sz="3100" dirty="0">
              <a:solidFill>
                <a:srgbClr val="C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0"/>
            <a:ext cx="8229600" cy="1401763"/>
          </a:xfrm>
        </p:spPr>
        <p:txBody>
          <a:bodyPr>
            <a:normAutofit fontScale="90000"/>
          </a:bodyPr>
          <a:lstStyle/>
          <a:p>
            <a:pPr algn="l">
              <a:defRPr/>
            </a:pPr>
            <a:r>
              <a:rPr lang="en-US" sz="3200" dirty="0" smtClean="0">
                <a:solidFill>
                  <a:srgbClr val="C00000"/>
                </a:solidFill>
              </a:rPr>
              <a:t>    Paradigm X </a:t>
            </a:r>
            <a:r>
              <a:rPr lang="en-US" sz="2700" dirty="0" smtClean="0">
                <a:solidFill>
                  <a:srgbClr val="C00000"/>
                </a:solidFill>
              </a:rPr>
              <a:t>			</a:t>
            </a:r>
            <a:r>
              <a:rPr lang="en-US" sz="3200" dirty="0" smtClean="0">
                <a:solidFill>
                  <a:srgbClr val="C00000"/>
                </a:solidFill>
              </a:rPr>
              <a:t>             Paradigm Y</a:t>
            </a:r>
            <a:br>
              <a:rPr lang="en-US" sz="3200" dirty="0" smtClean="0">
                <a:solidFill>
                  <a:srgbClr val="C00000"/>
                </a:solidFill>
              </a:rPr>
            </a:br>
            <a:r>
              <a:rPr lang="en-US" dirty="0" smtClean="0">
                <a:solidFill>
                  <a:srgbClr val="C00000"/>
                </a:solidFill>
              </a:rPr>
              <a:t/>
            </a:r>
            <a:br>
              <a:rPr lang="en-US" dirty="0" smtClean="0">
                <a:solidFill>
                  <a:srgbClr val="C00000"/>
                </a:solidFill>
              </a:rPr>
            </a:br>
            <a:endParaRPr lang="en-US" dirty="0">
              <a:solidFill>
                <a:srgbClr val="C00000"/>
              </a:solidFill>
            </a:endParaRPr>
          </a:p>
        </p:txBody>
      </p:sp>
      <p:sp>
        <p:nvSpPr>
          <p:cNvPr id="3" name="Oval 2"/>
          <p:cNvSpPr/>
          <p:nvPr/>
        </p:nvSpPr>
        <p:spPr>
          <a:xfrm>
            <a:off x="533400" y="2743200"/>
            <a:ext cx="2819400" cy="1981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Perfect Market Competition</a:t>
            </a:r>
          </a:p>
        </p:txBody>
      </p:sp>
      <p:sp>
        <p:nvSpPr>
          <p:cNvPr id="5" name="Oval 4"/>
          <p:cNvSpPr/>
          <p:nvPr/>
        </p:nvSpPr>
        <p:spPr>
          <a:xfrm>
            <a:off x="5715000" y="2743200"/>
            <a:ext cx="2895600" cy="2057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Perfect Community Cooperation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143000" y="2286000"/>
            <a:ext cx="2057400" cy="19812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dirty="0"/>
          </a:p>
        </p:txBody>
      </p:sp>
      <p:sp>
        <p:nvSpPr>
          <p:cNvPr id="5" name="Oval 4"/>
          <p:cNvSpPr/>
          <p:nvPr/>
        </p:nvSpPr>
        <p:spPr>
          <a:xfrm>
            <a:off x="6400800" y="2209800"/>
            <a:ext cx="2133600" cy="19812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dirty="0"/>
          </a:p>
        </p:txBody>
      </p:sp>
      <p:cxnSp>
        <p:nvCxnSpPr>
          <p:cNvPr id="7" name="Straight Connector 6"/>
          <p:cNvCxnSpPr/>
          <p:nvPr/>
        </p:nvCxnSpPr>
        <p:spPr>
          <a:xfrm rot="10800000" flipV="1">
            <a:off x="4343400" y="1371600"/>
            <a:ext cx="1066800" cy="76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343400" y="2133600"/>
            <a:ext cx="114300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flipV="1">
            <a:off x="4419600" y="2590800"/>
            <a:ext cx="1066800" cy="685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419600" y="3276600"/>
            <a:ext cx="114300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flipV="1">
            <a:off x="4419600" y="3886200"/>
            <a:ext cx="114300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419600" y="4495800"/>
            <a:ext cx="106680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3124200" y="2362200"/>
            <a:ext cx="2133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3352800" y="2743200"/>
            <a:ext cx="1219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10800000">
            <a:off x="5410200" y="3657600"/>
            <a:ext cx="838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0800000">
            <a:off x="4648200" y="4038600"/>
            <a:ext cx="1905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6638" name="TextBox 27"/>
          <p:cNvSpPr txBox="1">
            <a:spLocks noChangeArrowheads="1"/>
          </p:cNvSpPr>
          <p:nvPr/>
        </p:nvSpPr>
        <p:spPr bwMode="auto">
          <a:xfrm>
            <a:off x="1905000" y="304800"/>
            <a:ext cx="5715000" cy="461665"/>
          </a:xfrm>
          <a:prstGeom prst="rect">
            <a:avLst/>
          </a:prstGeom>
          <a:noFill/>
          <a:ln w="9525">
            <a:noFill/>
            <a:miter lim="800000"/>
            <a:headEnd/>
            <a:tailEnd/>
          </a:ln>
        </p:spPr>
        <p:txBody>
          <a:bodyPr wrap="square">
            <a:spAutoFit/>
          </a:bodyPr>
          <a:lstStyle/>
          <a:p>
            <a:pPr algn="ctr"/>
            <a:r>
              <a:rPr lang="en-US" sz="2400" b="1" dirty="0">
                <a:solidFill>
                  <a:srgbClr val="FF0000"/>
                </a:solidFill>
              </a:rPr>
              <a:t>SYSTEMS VIEW OF THE CURRENT CHAOS</a:t>
            </a:r>
          </a:p>
        </p:txBody>
      </p:sp>
      <p:sp>
        <p:nvSpPr>
          <p:cNvPr id="26639" name="TextBox 29"/>
          <p:cNvSpPr txBox="1">
            <a:spLocks noChangeArrowheads="1"/>
          </p:cNvSpPr>
          <p:nvPr/>
        </p:nvSpPr>
        <p:spPr bwMode="auto">
          <a:xfrm>
            <a:off x="1295400" y="3048000"/>
            <a:ext cx="1600200" cy="338554"/>
          </a:xfrm>
          <a:prstGeom prst="rect">
            <a:avLst/>
          </a:prstGeom>
          <a:noFill/>
          <a:ln w="9525">
            <a:noFill/>
            <a:miter lim="800000"/>
            <a:headEnd/>
            <a:tailEnd/>
          </a:ln>
        </p:spPr>
        <p:txBody>
          <a:bodyPr>
            <a:spAutoFit/>
          </a:bodyPr>
          <a:lstStyle/>
          <a:p>
            <a:pPr algn="ctr"/>
            <a:r>
              <a:rPr lang="en-US" sz="1600" b="1" dirty="0">
                <a:solidFill>
                  <a:schemeClr val="bg1"/>
                </a:solidFill>
              </a:rPr>
              <a:t>   COMPETITION</a:t>
            </a:r>
          </a:p>
        </p:txBody>
      </p:sp>
      <p:sp>
        <p:nvSpPr>
          <p:cNvPr id="26640" name="TextBox 30"/>
          <p:cNvSpPr txBox="1">
            <a:spLocks noChangeArrowheads="1"/>
          </p:cNvSpPr>
          <p:nvPr/>
        </p:nvSpPr>
        <p:spPr bwMode="auto">
          <a:xfrm>
            <a:off x="6629400" y="2971800"/>
            <a:ext cx="1676400" cy="338554"/>
          </a:xfrm>
          <a:prstGeom prst="rect">
            <a:avLst/>
          </a:prstGeom>
          <a:noFill/>
          <a:ln w="9525">
            <a:noFill/>
            <a:miter lim="800000"/>
            <a:headEnd/>
            <a:tailEnd/>
          </a:ln>
        </p:spPr>
        <p:txBody>
          <a:bodyPr>
            <a:spAutoFit/>
          </a:bodyPr>
          <a:lstStyle/>
          <a:p>
            <a:pPr algn="ctr"/>
            <a:r>
              <a:rPr lang="en-US" sz="1600" b="1" dirty="0">
                <a:solidFill>
                  <a:srgbClr val="180274"/>
                </a:solidFill>
              </a:rPr>
              <a:t>COOPERATION</a:t>
            </a:r>
          </a:p>
        </p:txBody>
      </p:sp>
      <p:sp>
        <p:nvSpPr>
          <p:cNvPr id="26641" name="TextBox 31"/>
          <p:cNvSpPr txBox="1">
            <a:spLocks noChangeArrowheads="1"/>
          </p:cNvSpPr>
          <p:nvPr/>
        </p:nvSpPr>
        <p:spPr bwMode="auto">
          <a:xfrm>
            <a:off x="5791200" y="4572000"/>
            <a:ext cx="2819400" cy="646331"/>
          </a:xfrm>
          <a:prstGeom prst="rect">
            <a:avLst/>
          </a:prstGeom>
          <a:noFill/>
          <a:ln w="9525">
            <a:noFill/>
            <a:miter lim="800000"/>
            <a:headEnd/>
            <a:tailEnd/>
          </a:ln>
        </p:spPr>
        <p:txBody>
          <a:bodyPr wrap="square">
            <a:spAutoFit/>
          </a:bodyPr>
          <a:lstStyle/>
          <a:p>
            <a:pPr algn="ctr"/>
            <a:r>
              <a:rPr lang="en-US" dirty="0">
                <a:solidFill>
                  <a:srgbClr val="180274"/>
                </a:solidFill>
              </a:rPr>
              <a:t>   </a:t>
            </a:r>
            <a:r>
              <a:rPr lang="en-US" dirty="0" smtClean="0">
                <a:solidFill>
                  <a:srgbClr val="180274"/>
                </a:solidFill>
              </a:rPr>
              <a:t>COMMUNITY ENGAGEMENT </a:t>
            </a:r>
            <a:r>
              <a:rPr lang="en-US" dirty="0">
                <a:solidFill>
                  <a:srgbClr val="180274"/>
                </a:solidFill>
              </a:rPr>
              <a:t>AT GP LEVEL</a:t>
            </a:r>
          </a:p>
        </p:txBody>
      </p:sp>
      <p:sp>
        <p:nvSpPr>
          <p:cNvPr id="26642" name="TextBox 32"/>
          <p:cNvSpPr txBox="1">
            <a:spLocks noChangeArrowheads="1"/>
          </p:cNvSpPr>
          <p:nvPr/>
        </p:nvSpPr>
        <p:spPr bwMode="auto">
          <a:xfrm>
            <a:off x="1066800" y="4572000"/>
            <a:ext cx="2362200" cy="646331"/>
          </a:xfrm>
          <a:prstGeom prst="rect">
            <a:avLst/>
          </a:prstGeom>
          <a:noFill/>
          <a:ln w="9525">
            <a:noFill/>
            <a:miter lim="800000"/>
            <a:headEnd/>
            <a:tailEnd/>
          </a:ln>
        </p:spPr>
        <p:txBody>
          <a:bodyPr>
            <a:spAutoFit/>
          </a:bodyPr>
          <a:lstStyle/>
          <a:p>
            <a:pPr algn="ctr"/>
            <a:r>
              <a:rPr lang="en-US" dirty="0">
                <a:solidFill>
                  <a:srgbClr val="180274"/>
                </a:solidFill>
              </a:rPr>
              <a:t>INDIVIDUAL ENTREPRENEURSHIP</a:t>
            </a:r>
          </a:p>
        </p:txBody>
      </p:sp>
      <p:sp>
        <p:nvSpPr>
          <p:cNvPr id="19" name="Title 1"/>
          <p:cNvSpPr txBox="1">
            <a:spLocks/>
          </p:cNvSpPr>
          <p:nvPr/>
        </p:nvSpPr>
        <p:spPr>
          <a:xfrm>
            <a:off x="685800" y="5715000"/>
            <a:ext cx="8229600" cy="1143000"/>
          </a:xfrm>
          <a:prstGeom prst="rect">
            <a:avLst/>
          </a:prstGeom>
        </p:spPr>
        <p:txBody>
          <a:bodyPr>
            <a:normAutofit fontScale="675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rgbClr val="FF0000"/>
                </a:solidFill>
                <a:effectLst/>
                <a:uLnTx/>
                <a:uFillTx/>
                <a:latin typeface="+mj-lt"/>
                <a:ea typeface="+mj-ea"/>
                <a:cs typeface="+mj-cs"/>
              </a:rPr>
              <a:t>         Paradigm X </a:t>
            </a:r>
            <a:r>
              <a:rPr kumimoji="0" lang="en-US" sz="2700" b="0" i="0" u="none" strike="noStrike" kern="1200" cap="none" spc="0" normalizeH="0" baseline="0" noProof="0" dirty="0" smtClean="0">
                <a:ln>
                  <a:noFill/>
                </a:ln>
                <a:solidFill>
                  <a:srgbClr val="C00000"/>
                </a:solidFill>
                <a:effectLst/>
                <a:uLnTx/>
                <a:uFillTx/>
                <a:latin typeface="+mj-lt"/>
                <a:ea typeface="+mj-ea"/>
                <a:cs typeface="+mj-cs"/>
              </a:rPr>
              <a:t>			</a:t>
            </a:r>
            <a:r>
              <a:rPr kumimoji="0" lang="en-US" sz="3200" b="0" i="0" u="none" strike="noStrike" kern="1200" cap="none" spc="0" normalizeH="0" baseline="0" noProof="0" dirty="0" smtClean="0">
                <a:ln>
                  <a:noFill/>
                </a:ln>
                <a:solidFill>
                  <a:srgbClr val="C00000"/>
                </a:solidFill>
                <a:effectLst/>
                <a:uLnTx/>
                <a:uFillTx/>
                <a:latin typeface="+mj-lt"/>
                <a:ea typeface="+mj-ea"/>
                <a:cs typeface="+mj-cs"/>
              </a:rPr>
              <a:t>               </a:t>
            </a:r>
            <a:r>
              <a:rPr kumimoji="0" lang="en-US" sz="3200" b="0" i="0" u="none" strike="noStrike" kern="1200" cap="none" spc="0" normalizeH="0" baseline="0" noProof="0" dirty="0" smtClean="0">
                <a:ln>
                  <a:noFill/>
                </a:ln>
                <a:solidFill>
                  <a:srgbClr val="00B050"/>
                </a:solidFill>
                <a:effectLst/>
                <a:uLnTx/>
                <a:uFillTx/>
                <a:latin typeface="+mj-lt"/>
                <a:ea typeface="+mj-ea"/>
                <a:cs typeface="+mj-cs"/>
              </a:rPr>
              <a:t>Paradigm Y</a:t>
            </a:r>
            <a:br>
              <a:rPr kumimoji="0" lang="en-US" sz="3200" b="0" i="0" u="none" strike="noStrike" kern="1200" cap="none" spc="0" normalizeH="0" baseline="0" noProof="0" dirty="0" smtClean="0">
                <a:ln>
                  <a:noFill/>
                </a:ln>
                <a:solidFill>
                  <a:srgbClr val="00B050"/>
                </a:solidFill>
                <a:effectLst/>
                <a:uLnTx/>
                <a:uFillTx/>
                <a:latin typeface="+mj-lt"/>
                <a:ea typeface="+mj-ea"/>
                <a:cs typeface="+mj-cs"/>
              </a:rPr>
            </a:br>
            <a:r>
              <a:rPr kumimoji="0" lang="en-US" sz="4400" b="0" i="0" u="none" strike="noStrike" kern="1200" cap="none" spc="0" normalizeH="0" baseline="0" noProof="0" dirty="0" smtClean="0">
                <a:ln>
                  <a:noFill/>
                </a:ln>
                <a:solidFill>
                  <a:srgbClr val="C00000"/>
                </a:solidFill>
                <a:effectLst/>
                <a:uLnTx/>
                <a:uFillTx/>
                <a:latin typeface="+mj-lt"/>
                <a:ea typeface="+mj-ea"/>
                <a:cs typeface="+mj-cs"/>
              </a:rPr>
              <a:t/>
            </a:r>
            <a:br>
              <a:rPr kumimoji="0" lang="en-US" sz="4400" b="0" i="0" u="none" strike="noStrike" kern="1200" cap="none" spc="0" normalizeH="0" baseline="0" noProof="0" dirty="0" smtClean="0">
                <a:ln>
                  <a:noFill/>
                </a:ln>
                <a:solidFill>
                  <a:srgbClr val="C00000"/>
                </a:solidFill>
                <a:effectLst/>
                <a:uLnTx/>
                <a:uFillTx/>
                <a:latin typeface="+mj-lt"/>
                <a:ea typeface="+mj-ea"/>
                <a:cs typeface="+mj-cs"/>
              </a:rPr>
            </a:br>
            <a:endParaRPr kumimoji="0" lang="en-US" sz="4400" b="0" i="0" u="none" strike="noStrike" kern="1200" cap="none" spc="0" normalizeH="0" baseline="0" noProof="0" dirty="0">
              <a:ln>
                <a:noFill/>
              </a:ln>
              <a:solidFill>
                <a:srgbClr val="C0000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81000" y="762000"/>
          <a:ext cx="8534400" cy="5910990"/>
        </p:xfrm>
        <a:graphic>
          <a:graphicData uri="http://schemas.openxmlformats.org/drawingml/2006/table">
            <a:tbl>
              <a:tblPr/>
              <a:tblGrid>
                <a:gridCol w="3048000"/>
                <a:gridCol w="2057400"/>
                <a:gridCol w="3429000"/>
              </a:tblGrid>
              <a:tr h="679369">
                <a:tc>
                  <a:txBody>
                    <a:bodyPr/>
                    <a:lstStyle/>
                    <a:p>
                      <a:pPr marL="0" marR="0" algn="ctr">
                        <a:lnSpc>
                          <a:spcPct val="115000"/>
                        </a:lnSpc>
                        <a:spcBef>
                          <a:spcPts val="0"/>
                        </a:spcBef>
                        <a:spcAft>
                          <a:spcPts val="0"/>
                        </a:spcAft>
                      </a:pPr>
                      <a:r>
                        <a:rPr lang="en-US" sz="1600" b="0" dirty="0" smtClean="0">
                          <a:solidFill>
                            <a:srgbClr val="C00000"/>
                          </a:solidFill>
                          <a:latin typeface="Times New Roman"/>
                          <a:ea typeface="Calibri"/>
                          <a:cs typeface="Times New Roman"/>
                        </a:rPr>
                        <a:t>Market </a:t>
                      </a:r>
                      <a:r>
                        <a:rPr lang="en-US" sz="1600" b="0" dirty="0">
                          <a:solidFill>
                            <a:srgbClr val="C00000"/>
                          </a:solidFill>
                          <a:latin typeface="Times New Roman"/>
                          <a:ea typeface="Calibri"/>
                          <a:cs typeface="Times New Roman"/>
                        </a:rPr>
                        <a:t>Based </a:t>
                      </a:r>
                      <a:endParaRPr lang="en-US" sz="1600" b="0" dirty="0">
                        <a:solidFill>
                          <a:srgbClr val="C00000"/>
                        </a:solidFill>
                        <a:latin typeface="Calibri"/>
                        <a:ea typeface="Calibri"/>
                        <a:cs typeface="Times New Roman"/>
                      </a:endParaRPr>
                    </a:p>
                    <a:p>
                      <a:pPr marL="0" marR="0" algn="ctr">
                        <a:lnSpc>
                          <a:spcPct val="115000"/>
                        </a:lnSpc>
                        <a:spcBef>
                          <a:spcPts val="0"/>
                        </a:spcBef>
                        <a:spcAft>
                          <a:spcPts val="0"/>
                        </a:spcAft>
                      </a:pPr>
                      <a:r>
                        <a:rPr lang="en-US" sz="1600" b="1" dirty="0">
                          <a:solidFill>
                            <a:srgbClr val="C00000"/>
                          </a:solidFill>
                          <a:latin typeface="Times New Roman"/>
                          <a:ea typeface="Calibri"/>
                          <a:cs typeface="Times New Roman"/>
                        </a:rPr>
                        <a:t>Competition</a:t>
                      </a:r>
                      <a:endParaRPr lang="en-US" sz="1600" dirty="0">
                        <a:solidFill>
                          <a:srgbClr val="C00000"/>
                        </a:solidFill>
                        <a:latin typeface="Calibri"/>
                        <a:ea typeface="Calibri"/>
                        <a:cs typeface="Times New Roman"/>
                      </a:endParaRPr>
                    </a:p>
                  </a:txBody>
                  <a:tcPr marL="51881" marR="518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smtClean="0">
                          <a:solidFill>
                            <a:srgbClr val="C00000"/>
                          </a:solidFill>
                          <a:latin typeface="Times New Roman"/>
                          <a:ea typeface="Calibri"/>
                          <a:cs typeface="Times New Roman"/>
                        </a:rPr>
                        <a:t>Parameters</a:t>
                      </a:r>
                      <a:endParaRPr lang="en-US" sz="1600" dirty="0">
                        <a:solidFill>
                          <a:srgbClr val="C00000"/>
                        </a:solidFill>
                        <a:latin typeface="Calibri"/>
                        <a:ea typeface="Calibri"/>
                        <a:cs typeface="Times New Roman"/>
                      </a:endParaRPr>
                    </a:p>
                  </a:txBody>
                  <a:tcPr marL="51881" marR="518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0" dirty="0" smtClean="0">
                          <a:solidFill>
                            <a:srgbClr val="C00000"/>
                          </a:solidFill>
                          <a:latin typeface="Times New Roman"/>
                          <a:ea typeface="Calibri"/>
                          <a:cs typeface="Times New Roman"/>
                        </a:rPr>
                        <a:t>Sustainability</a:t>
                      </a:r>
                      <a:r>
                        <a:rPr lang="en-US" sz="1600" b="0" baseline="0" dirty="0" smtClean="0">
                          <a:solidFill>
                            <a:srgbClr val="C00000"/>
                          </a:solidFill>
                          <a:latin typeface="Times New Roman"/>
                          <a:ea typeface="Calibri"/>
                          <a:cs typeface="Times New Roman"/>
                        </a:rPr>
                        <a:t> through</a:t>
                      </a:r>
                      <a:r>
                        <a:rPr lang="en-US" sz="1600" b="1" baseline="0" dirty="0" smtClean="0">
                          <a:solidFill>
                            <a:srgbClr val="C00000"/>
                          </a:solidFill>
                          <a:latin typeface="Times New Roman"/>
                          <a:ea typeface="Calibri"/>
                          <a:cs typeface="Times New Roman"/>
                        </a:rPr>
                        <a:t> </a:t>
                      </a:r>
                      <a:r>
                        <a:rPr lang="en-US" sz="1600" b="1" dirty="0" smtClean="0">
                          <a:solidFill>
                            <a:srgbClr val="C00000"/>
                          </a:solidFill>
                          <a:latin typeface="Times New Roman"/>
                          <a:ea typeface="Calibri"/>
                          <a:cs typeface="Times New Roman"/>
                        </a:rPr>
                        <a:t>Cooperation</a:t>
                      </a:r>
                      <a:endParaRPr lang="en-US" sz="1600" dirty="0">
                        <a:solidFill>
                          <a:srgbClr val="C00000"/>
                        </a:solidFill>
                        <a:latin typeface="Calibri"/>
                        <a:ea typeface="Calibri"/>
                        <a:cs typeface="Times New Roman"/>
                      </a:endParaRPr>
                    </a:p>
                    <a:p>
                      <a:pPr marL="0" marR="0" algn="ctr">
                        <a:lnSpc>
                          <a:spcPct val="115000"/>
                        </a:lnSpc>
                        <a:spcBef>
                          <a:spcPts val="0"/>
                        </a:spcBef>
                        <a:spcAft>
                          <a:spcPts val="0"/>
                        </a:spcAft>
                      </a:pPr>
                      <a:r>
                        <a:rPr lang="en-US" sz="1600" b="0" dirty="0" smtClean="0">
                          <a:solidFill>
                            <a:srgbClr val="C00000"/>
                          </a:solidFill>
                          <a:latin typeface="Times New Roman"/>
                          <a:ea typeface="Calibri"/>
                          <a:cs typeface="Times New Roman"/>
                        </a:rPr>
                        <a:t>among members </a:t>
                      </a:r>
                      <a:r>
                        <a:rPr lang="en-US" sz="1600" b="0" dirty="0">
                          <a:solidFill>
                            <a:srgbClr val="C00000"/>
                          </a:solidFill>
                          <a:latin typeface="Times New Roman"/>
                          <a:ea typeface="Calibri"/>
                          <a:cs typeface="Times New Roman"/>
                        </a:rPr>
                        <a:t>of </a:t>
                      </a:r>
                      <a:r>
                        <a:rPr lang="en-US" sz="1600" b="0" dirty="0" smtClean="0">
                          <a:solidFill>
                            <a:srgbClr val="C00000"/>
                          </a:solidFill>
                          <a:latin typeface="Times New Roman"/>
                          <a:ea typeface="Calibri"/>
                          <a:cs typeface="Times New Roman"/>
                        </a:rPr>
                        <a:t>a Community</a:t>
                      </a:r>
                      <a:endParaRPr lang="en-US" sz="1600" b="0" dirty="0">
                        <a:solidFill>
                          <a:srgbClr val="C00000"/>
                        </a:solidFill>
                        <a:latin typeface="Calibri"/>
                        <a:ea typeface="Calibri"/>
                        <a:cs typeface="Times New Roman"/>
                      </a:endParaRPr>
                    </a:p>
                  </a:txBody>
                  <a:tcPr marL="51881" marR="518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1496">
                <a:tc>
                  <a:txBody>
                    <a:bodyPr/>
                    <a:lstStyle/>
                    <a:p>
                      <a:pPr marL="0" marR="0" algn="ctr">
                        <a:lnSpc>
                          <a:spcPct val="115000"/>
                        </a:lnSpc>
                        <a:spcBef>
                          <a:spcPts val="0"/>
                        </a:spcBef>
                        <a:spcAft>
                          <a:spcPts val="0"/>
                        </a:spcAft>
                      </a:pPr>
                      <a:r>
                        <a:rPr lang="en-US" sz="1600" dirty="0" smtClean="0">
                          <a:solidFill>
                            <a:srgbClr val="0000CC"/>
                          </a:solidFill>
                          <a:latin typeface="Times New Roman"/>
                          <a:ea typeface="Calibri"/>
                          <a:cs typeface="Times New Roman"/>
                        </a:rPr>
                        <a:t>Self/Individual</a:t>
                      </a:r>
                      <a:endParaRPr lang="en-US" sz="1600" dirty="0">
                        <a:solidFill>
                          <a:srgbClr val="0000CC"/>
                        </a:solidFill>
                        <a:latin typeface="Calibri"/>
                        <a:ea typeface="Calibri"/>
                        <a:cs typeface="Times New Roman"/>
                      </a:endParaRPr>
                    </a:p>
                    <a:p>
                      <a:pPr marL="0" marR="0" algn="ctr">
                        <a:spcBef>
                          <a:spcPts val="0"/>
                        </a:spcBef>
                        <a:spcAft>
                          <a:spcPts val="0"/>
                        </a:spcAft>
                      </a:pPr>
                      <a:r>
                        <a:rPr lang="en-US" sz="1600" dirty="0">
                          <a:solidFill>
                            <a:srgbClr val="0000CC"/>
                          </a:solidFill>
                          <a:latin typeface="Times New Roman"/>
                          <a:ea typeface="Calibri"/>
                          <a:cs typeface="Times New Roman"/>
                        </a:rPr>
                        <a:t>Welfare State as per state regulations</a:t>
                      </a:r>
                      <a:endParaRPr lang="en-US" sz="1600" dirty="0">
                        <a:solidFill>
                          <a:srgbClr val="0000CC"/>
                        </a:solidFill>
                        <a:latin typeface="Calibri"/>
                        <a:ea typeface="Calibri"/>
                        <a:cs typeface="Times New Roman"/>
                      </a:endParaRPr>
                    </a:p>
                  </a:txBody>
                  <a:tcPr marL="51881" marR="518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600" b="1" dirty="0">
                        <a:solidFill>
                          <a:srgbClr val="FF0000"/>
                        </a:solidFill>
                        <a:latin typeface="Times New Roman"/>
                        <a:ea typeface="Calibri"/>
                        <a:cs typeface="Times New Roman"/>
                      </a:endParaRPr>
                    </a:p>
                    <a:p>
                      <a:pPr marL="0" marR="0" algn="ctr">
                        <a:lnSpc>
                          <a:spcPct val="115000"/>
                        </a:lnSpc>
                        <a:spcBef>
                          <a:spcPts val="0"/>
                        </a:spcBef>
                        <a:spcAft>
                          <a:spcPts val="0"/>
                        </a:spcAft>
                      </a:pPr>
                      <a:r>
                        <a:rPr lang="en-US" sz="1600" b="1" dirty="0">
                          <a:solidFill>
                            <a:srgbClr val="FF0000"/>
                          </a:solidFill>
                          <a:latin typeface="Times New Roman"/>
                          <a:ea typeface="Calibri"/>
                          <a:cs typeface="Times New Roman"/>
                        </a:rPr>
                        <a:t>Purpose</a:t>
                      </a:r>
                      <a:endParaRPr lang="en-US" sz="1600" b="1" dirty="0">
                        <a:solidFill>
                          <a:srgbClr val="FF0000"/>
                        </a:solidFill>
                        <a:latin typeface="Calibri"/>
                        <a:ea typeface="Calibri"/>
                        <a:cs typeface="Times New Roman"/>
                      </a:endParaRPr>
                    </a:p>
                  </a:txBody>
                  <a:tcPr marL="51881" marR="518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solidFill>
                            <a:srgbClr val="00B050"/>
                          </a:solidFill>
                          <a:latin typeface="Times New Roman"/>
                          <a:ea typeface="Calibri"/>
                          <a:cs typeface="Times New Roman"/>
                        </a:rPr>
                        <a:t>Community</a:t>
                      </a:r>
                      <a:endParaRPr lang="en-US" sz="1600" dirty="0">
                        <a:solidFill>
                          <a:srgbClr val="00B050"/>
                        </a:solidFill>
                        <a:latin typeface="Calibri"/>
                        <a:ea typeface="Calibri"/>
                        <a:cs typeface="Times New Roman"/>
                      </a:endParaRPr>
                    </a:p>
                    <a:p>
                      <a:pPr marL="0" marR="0" algn="ctr">
                        <a:spcBef>
                          <a:spcPts val="0"/>
                        </a:spcBef>
                        <a:spcAft>
                          <a:spcPts val="0"/>
                        </a:spcAft>
                      </a:pPr>
                      <a:r>
                        <a:rPr lang="en-US" sz="1600" dirty="0">
                          <a:solidFill>
                            <a:srgbClr val="00B050"/>
                          </a:solidFill>
                          <a:latin typeface="Times New Roman"/>
                          <a:ea typeface="Calibri"/>
                          <a:cs typeface="Times New Roman"/>
                        </a:rPr>
                        <a:t>Direct </a:t>
                      </a:r>
                      <a:r>
                        <a:rPr lang="en-US" sz="1600" dirty="0" smtClean="0">
                          <a:solidFill>
                            <a:srgbClr val="00B050"/>
                          </a:solidFill>
                          <a:latin typeface="Times New Roman"/>
                          <a:ea typeface="Calibri"/>
                          <a:cs typeface="Times New Roman"/>
                        </a:rPr>
                        <a:t>participation for self &amp; community well being</a:t>
                      </a:r>
                      <a:endParaRPr lang="en-US" sz="1600" dirty="0">
                        <a:solidFill>
                          <a:srgbClr val="00B050"/>
                        </a:solidFill>
                        <a:latin typeface="Calibri"/>
                        <a:ea typeface="Calibri"/>
                        <a:cs typeface="Times New Roman"/>
                      </a:endParaRPr>
                    </a:p>
                  </a:txBody>
                  <a:tcPr marL="51881" marR="518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8397">
                <a:tc>
                  <a:txBody>
                    <a:bodyPr/>
                    <a:lstStyle/>
                    <a:p>
                      <a:pPr marL="0" marR="0" algn="ctr">
                        <a:lnSpc>
                          <a:spcPct val="115000"/>
                        </a:lnSpc>
                        <a:spcBef>
                          <a:spcPts val="0"/>
                        </a:spcBef>
                        <a:spcAft>
                          <a:spcPts val="0"/>
                        </a:spcAft>
                      </a:pPr>
                      <a:r>
                        <a:rPr lang="en-US" sz="1600" dirty="0">
                          <a:solidFill>
                            <a:srgbClr val="0000CC"/>
                          </a:solidFill>
                          <a:latin typeface="Times New Roman"/>
                          <a:ea typeface="Calibri"/>
                          <a:cs typeface="Times New Roman"/>
                        </a:rPr>
                        <a:t>Top-Down</a:t>
                      </a:r>
                      <a:endParaRPr lang="en-US" sz="1600" dirty="0">
                        <a:solidFill>
                          <a:srgbClr val="0000CC"/>
                        </a:solidFill>
                        <a:latin typeface="Calibri"/>
                        <a:ea typeface="Calibri"/>
                        <a:cs typeface="Times New Roman"/>
                      </a:endParaRPr>
                    </a:p>
                    <a:p>
                      <a:pPr marL="0" marR="0" algn="ctr">
                        <a:lnSpc>
                          <a:spcPct val="115000"/>
                        </a:lnSpc>
                        <a:spcBef>
                          <a:spcPts val="0"/>
                        </a:spcBef>
                        <a:spcAft>
                          <a:spcPts val="0"/>
                        </a:spcAft>
                      </a:pPr>
                      <a:r>
                        <a:rPr lang="en-US" sz="1600" dirty="0">
                          <a:solidFill>
                            <a:srgbClr val="0000CC"/>
                          </a:solidFill>
                          <a:latin typeface="Times New Roman"/>
                          <a:ea typeface="Calibri"/>
                          <a:cs typeface="Times New Roman"/>
                        </a:rPr>
                        <a:t>Rivalry &amp; Competition</a:t>
                      </a:r>
                      <a:endParaRPr lang="en-US" sz="1600" dirty="0">
                        <a:solidFill>
                          <a:srgbClr val="0000CC"/>
                        </a:solidFill>
                        <a:latin typeface="Calibri"/>
                        <a:ea typeface="Calibri"/>
                        <a:cs typeface="Times New Roman"/>
                      </a:endParaRPr>
                    </a:p>
                  </a:txBody>
                  <a:tcPr marL="51881" marR="518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600" b="1" dirty="0">
                        <a:solidFill>
                          <a:srgbClr val="FF0000"/>
                        </a:solidFill>
                        <a:latin typeface="Times New Roman"/>
                        <a:ea typeface="Calibri"/>
                        <a:cs typeface="Times New Roman"/>
                      </a:endParaRPr>
                    </a:p>
                    <a:p>
                      <a:pPr marL="0" marR="0" algn="ctr">
                        <a:lnSpc>
                          <a:spcPct val="115000"/>
                        </a:lnSpc>
                        <a:spcBef>
                          <a:spcPts val="0"/>
                        </a:spcBef>
                        <a:spcAft>
                          <a:spcPts val="0"/>
                        </a:spcAft>
                      </a:pPr>
                      <a:r>
                        <a:rPr lang="en-US" sz="1600" b="1" dirty="0">
                          <a:solidFill>
                            <a:srgbClr val="FF0000"/>
                          </a:solidFill>
                          <a:latin typeface="Times New Roman"/>
                          <a:ea typeface="Calibri"/>
                          <a:cs typeface="Times New Roman"/>
                        </a:rPr>
                        <a:t>Approach</a:t>
                      </a:r>
                      <a:endParaRPr lang="en-US" sz="1600" b="1" dirty="0">
                        <a:solidFill>
                          <a:srgbClr val="FF0000"/>
                        </a:solidFill>
                        <a:latin typeface="Calibri"/>
                        <a:ea typeface="Calibri"/>
                        <a:cs typeface="Times New Roman"/>
                      </a:endParaRPr>
                    </a:p>
                  </a:txBody>
                  <a:tcPr marL="51881" marR="518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solidFill>
                            <a:srgbClr val="00B050"/>
                          </a:solidFill>
                          <a:latin typeface="Times New Roman"/>
                          <a:ea typeface="Calibri"/>
                          <a:cs typeface="Times New Roman"/>
                        </a:rPr>
                        <a:t>Bottom-up</a:t>
                      </a:r>
                      <a:endParaRPr lang="en-US" sz="1600" dirty="0">
                        <a:solidFill>
                          <a:srgbClr val="00B050"/>
                        </a:solidFill>
                        <a:latin typeface="Calibri"/>
                        <a:ea typeface="Calibri"/>
                        <a:cs typeface="Times New Roman"/>
                      </a:endParaRPr>
                    </a:p>
                    <a:p>
                      <a:pPr marL="0" marR="0" algn="ctr">
                        <a:spcBef>
                          <a:spcPts val="0"/>
                        </a:spcBef>
                        <a:spcAft>
                          <a:spcPts val="0"/>
                        </a:spcAft>
                      </a:pPr>
                      <a:r>
                        <a:rPr lang="en-US" sz="1600" dirty="0">
                          <a:solidFill>
                            <a:srgbClr val="00B050"/>
                          </a:solidFill>
                          <a:latin typeface="Times New Roman"/>
                          <a:ea typeface="Calibri"/>
                          <a:cs typeface="Times New Roman"/>
                        </a:rPr>
                        <a:t>Communitarian Spirit</a:t>
                      </a:r>
                      <a:endParaRPr lang="en-US" sz="1600" dirty="0">
                        <a:solidFill>
                          <a:srgbClr val="00B050"/>
                        </a:solidFill>
                        <a:latin typeface="Calibri"/>
                        <a:ea typeface="Calibri"/>
                        <a:cs typeface="Times New Roman"/>
                      </a:endParaRPr>
                    </a:p>
                  </a:txBody>
                  <a:tcPr marL="51881" marR="518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24937">
                <a:tc>
                  <a:txBody>
                    <a:bodyPr/>
                    <a:lstStyle/>
                    <a:p>
                      <a:pPr marL="0" marR="0" algn="ctr">
                        <a:lnSpc>
                          <a:spcPct val="115000"/>
                        </a:lnSpc>
                        <a:spcBef>
                          <a:spcPts val="0"/>
                        </a:spcBef>
                        <a:spcAft>
                          <a:spcPts val="0"/>
                        </a:spcAft>
                      </a:pPr>
                      <a:r>
                        <a:rPr lang="en-US" sz="1600" dirty="0" smtClean="0">
                          <a:solidFill>
                            <a:srgbClr val="0000CC"/>
                          </a:solidFill>
                          <a:latin typeface="Times New Roman"/>
                          <a:ea typeface="Calibri"/>
                          <a:cs typeface="Times New Roman"/>
                        </a:rPr>
                        <a:t>Efficiency</a:t>
                      </a:r>
                      <a:endParaRPr lang="en-US" sz="1600" dirty="0" smtClean="0">
                        <a:solidFill>
                          <a:srgbClr val="0000CC"/>
                        </a:solidFill>
                        <a:latin typeface="+mn-lt"/>
                        <a:ea typeface="Calibri"/>
                        <a:cs typeface="Times New Roman"/>
                      </a:endParaRPr>
                    </a:p>
                    <a:p>
                      <a:pPr marL="0" marR="0" algn="ctr">
                        <a:lnSpc>
                          <a:spcPct val="115000"/>
                        </a:lnSpc>
                        <a:spcBef>
                          <a:spcPts val="0"/>
                        </a:spcBef>
                        <a:spcAft>
                          <a:spcPts val="0"/>
                        </a:spcAft>
                      </a:pPr>
                      <a:r>
                        <a:rPr lang="en-US" sz="1600" dirty="0" smtClean="0">
                          <a:solidFill>
                            <a:srgbClr val="0000CC"/>
                          </a:solidFill>
                          <a:latin typeface="Times New Roman"/>
                          <a:ea typeface="Calibri"/>
                          <a:cs typeface="Times New Roman"/>
                        </a:rPr>
                        <a:t>Market Economy</a:t>
                      </a:r>
                    </a:p>
                    <a:p>
                      <a:pPr marL="0" marR="0" algn="ctr">
                        <a:lnSpc>
                          <a:spcPct val="115000"/>
                        </a:lnSpc>
                        <a:spcBef>
                          <a:spcPts val="0"/>
                        </a:spcBef>
                        <a:spcAft>
                          <a:spcPts val="0"/>
                        </a:spcAft>
                      </a:pPr>
                      <a:r>
                        <a:rPr lang="en-US" sz="1600" dirty="0" smtClean="0">
                          <a:solidFill>
                            <a:srgbClr val="0000CC"/>
                          </a:solidFill>
                          <a:latin typeface="Times New Roman"/>
                          <a:ea typeface="Calibri"/>
                          <a:cs typeface="Times New Roman"/>
                        </a:rPr>
                        <a:t>Firm view, Short term</a:t>
                      </a:r>
                      <a:endParaRPr lang="en-US" sz="1600" dirty="0">
                        <a:solidFill>
                          <a:srgbClr val="0000CC"/>
                        </a:solidFill>
                        <a:latin typeface="Calibri"/>
                        <a:ea typeface="Calibri"/>
                        <a:cs typeface="Times New Roman"/>
                      </a:endParaRPr>
                    </a:p>
                  </a:txBody>
                  <a:tcPr marL="51881" marR="518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600" b="1" dirty="0" smtClean="0">
                        <a:solidFill>
                          <a:srgbClr val="FF0000"/>
                        </a:solidFill>
                        <a:latin typeface="Times New Roman"/>
                        <a:ea typeface="Calibri"/>
                        <a:cs typeface="Times New Roman"/>
                      </a:endParaRPr>
                    </a:p>
                    <a:p>
                      <a:pPr marL="0" marR="0" algn="ctr">
                        <a:lnSpc>
                          <a:spcPct val="115000"/>
                        </a:lnSpc>
                        <a:spcBef>
                          <a:spcPts val="0"/>
                        </a:spcBef>
                        <a:spcAft>
                          <a:spcPts val="0"/>
                        </a:spcAft>
                      </a:pPr>
                      <a:r>
                        <a:rPr lang="en-US" sz="1600" b="1" dirty="0" smtClean="0">
                          <a:solidFill>
                            <a:srgbClr val="FF0000"/>
                          </a:solidFill>
                          <a:latin typeface="Times New Roman"/>
                          <a:ea typeface="Calibri"/>
                          <a:cs typeface="Times New Roman"/>
                        </a:rPr>
                        <a:t>Logic</a:t>
                      </a:r>
                    </a:p>
                  </a:txBody>
                  <a:tcPr marL="51881" marR="518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solidFill>
                            <a:srgbClr val="00B050"/>
                          </a:solidFill>
                          <a:latin typeface="Times New Roman"/>
                          <a:ea typeface="Calibri"/>
                          <a:cs typeface="Times New Roman"/>
                        </a:rPr>
                        <a:t>Sustainability</a:t>
                      </a:r>
                      <a:endParaRPr lang="en-US" sz="1600" dirty="0" smtClean="0">
                        <a:solidFill>
                          <a:srgbClr val="00B050"/>
                        </a:solidFill>
                        <a:latin typeface="+mn-lt"/>
                        <a:ea typeface="Calibri"/>
                        <a:cs typeface="Times New Roman"/>
                      </a:endParaRPr>
                    </a:p>
                    <a:p>
                      <a:pPr marL="0" marR="0" algn="ctr">
                        <a:spcBef>
                          <a:spcPts val="0"/>
                        </a:spcBef>
                        <a:spcAft>
                          <a:spcPts val="0"/>
                        </a:spcAft>
                      </a:pPr>
                      <a:r>
                        <a:rPr lang="en-US" sz="1600" b="1" dirty="0" smtClean="0">
                          <a:solidFill>
                            <a:srgbClr val="00B050"/>
                          </a:solidFill>
                          <a:latin typeface="Times New Roman"/>
                          <a:ea typeface="Calibri"/>
                          <a:cs typeface="Times New Roman"/>
                        </a:rPr>
                        <a:t>Social </a:t>
                      </a:r>
                      <a:r>
                        <a:rPr lang="en-US" sz="1600" dirty="0" smtClean="0">
                          <a:solidFill>
                            <a:srgbClr val="00B050"/>
                          </a:solidFill>
                          <a:latin typeface="Times New Roman"/>
                          <a:ea typeface="Calibri"/>
                          <a:cs typeface="Times New Roman"/>
                        </a:rPr>
                        <a:t>Capital/</a:t>
                      </a:r>
                      <a:r>
                        <a:rPr lang="en-US" sz="1600" b="1" dirty="0" smtClean="0">
                          <a:solidFill>
                            <a:srgbClr val="00B050"/>
                          </a:solidFill>
                          <a:latin typeface="Times New Roman"/>
                          <a:ea typeface="Calibri"/>
                          <a:cs typeface="Times New Roman"/>
                        </a:rPr>
                        <a:t>System</a:t>
                      </a:r>
                    </a:p>
                    <a:p>
                      <a:pPr marL="0" marR="0" algn="ctr">
                        <a:lnSpc>
                          <a:spcPct val="115000"/>
                        </a:lnSpc>
                        <a:spcBef>
                          <a:spcPts val="0"/>
                        </a:spcBef>
                        <a:spcAft>
                          <a:spcPts val="0"/>
                        </a:spcAft>
                      </a:pPr>
                      <a:r>
                        <a:rPr lang="en-US" sz="1600" dirty="0" smtClean="0">
                          <a:solidFill>
                            <a:srgbClr val="00B050"/>
                          </a:solidFill>
                          <a:latin typeface="Times New Roman"/>
                          <a:ea typeface="Calibri"/>
                          <a:cs typeface="Times New Roman"/>
                        </a:rPr>
                        <a:t>Systems view, Long term </a:t>
                      </a:r>
                    </a:p>
                    <a:p>
                      <a:pPr marL="0" marR="0" algn="ctr">
                        <a:lnSpc>
                          <a:spcPct val="115000"/>
                        </a:lnSpc>
                        <a:spcBef>
                          <a:spcPts val="0"/>
                        </a:spcBef>
                        <a:spcAft>
                          <a:spcPts val="0"/>
                        </a:spcAft>
                      </a:pPr>
                      <a:endParaRPr lang="en-US" sz="1000" dirty="0">
                        <a:solidFill>
                          <a:srgbClr val="00B050"/>
                        </a:solidFill>
                        <a:latin typeface="Calibri"/>
                        <a:ea typeface="Calibri"/>
                        <a:cs typeface="Times New Roman"/>
                      </a:endParaRPr>
                    </a:p>
                  </a:txBody>
                  <a:tcPr marL="51881" marR="518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77056">
                <a:tc>
                  <a:txBody>
                    <a:bodyPr/>
                    <a:lstStyle/>
                    <a:p>
                      <a:pPr marL="0" marR="0" algn="ctr">
                        <a:lnSpc>
                          <a:spcPct val="115000"/>
                        </a:lnSpc>
                        <a:spcBef>
                          <a:spcPts val="0"/>
                        </a:spcBef>
                        <a:spcAft>
                          <a:spcPts val="0"/>
                        </a:spcAft>
                      </a:pPr>
                      <a:r>
                        <a:rPr lang="en-US" sz="1600" dirty="0" smtClean="0">
                          <a:solidFill>
                            <a:srgbClr val="0000CC"/>
                          </a:solidFill>
                          <a:latin typeface="Times New Roman"/>
                          <a:ea typeface="Calibri"/>
                          <a:cs typeface="Times New Roman"/>
                        </a:rPr>
                        <a:t>Efficiency</a:t>
                      </a:r>
                      <a:r>
                        <a:rPr lang="en-US" sz="1600" dirty="0">
                          <a:solidFill>
                            <a:srgbClr val="0000CC"/>
                          </a:solidFill>
                          <a:latin typeface="Times New Roman"/>
                          <a:ea typeface="Calibri"/>
                          <a:cs typeface="Times New Roman"/>
                        </a:rPr>
                        <a:t>, Rationality, </a:t>
                      </a:r>
                      <a:r>
                        <a:rPr lang="en-US" sz="1600" dirty="0" smtClean="0">
                          <a:solidFill>
                            <a:srgbClr val="0000CC"/>
                          </a:solidFill>
                          <a:latin typeface="Times New Roman"/>
                          <a:ea typeface="Calibri"/>
                          <a:cs typeface="Times New Roman"/>
                        </a:rPr>
                        <a:t>Economic indicators; GDP, Income</a:t>
                      </a:r>
                      <a:endParaRPr lang="en-US" sz="1600" dirty="0">
                        <a:solidFill>
                          <a:srgbClr val="0000CC"/>
                        </a:solidFill>
                        <a:latin typeface="Calibri"/>
                        <a:ea typeface="Calibri"/>
                        <a:cs typeface="Times New Roman"/>
                      </a:endParaRPr>
                    </a:p>
                  </a:txBody>
                  <a:tcPr marL="51881" marR="518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600" b="1" dirty="0" smtClean="0">
                        <a:solidFill>
                          <a:srgbClr val="FF0000"/>
                        </a:solidFill>
                        <a:latin typeface="Times New Roman"/>
                        <a:ea typeface="Calibri"/>
                        <a:cs typeface="Times New Roman"/>
                      </a:endParaRPr>
                    </a:p>
                    <a:p>
                      <a:pPr marL="0" marR="0" algn="ctr">
                        <a:lnSpc>
                          <a:spcPct val="115000"/>
                        </a:lnSpc>
                        <a:spcBef>
                          <a:spcPts val="0"/>
                        </a:spcBef>
                        <a:spcAft>
                          <a:spcPts val="0"/>
                        </a:spcAft>
                      </a:pPr>
                      <a:r>
                        <a:rPr lang="en-US" sz="1600" b="1" dirty="0" smtClean="0">
                          <a:solidFill>
                            <a:srgbClr val="FF0000"/>
                          </a:solidFill>
                          <a:latin typeface="Times New Roman"/>
                          <a:ea typeface="Calibri"/>
                          <a:cs typeface="Times New Roman"/>
                        </a:rPr>
                        <a:t>Vocabulary </a:t>
                      </a:r>
                      <a:r>
                        <a:rPr lang="en-US" sz="1600" b="1" dirty="0">
                          <a:solidFill>
                            <a:srgbClr val="FF0000"/>
                          </a:solidFill>
                          <a:latin typeface="Times New Roman"/>
                          <a:ea typeface="Calibri"/>
                          <a:cs typeface="Times New Roman"/>
                        </a:rPr>
                        <a:t>&amp; Indicators</a:t>
                      </a:r>
                      <a:endParaRPr lang="en-US" sz="1600" b="1" dirty="0">
                        <a:solidFill>
                          <a:srgbClr val="FF0000"/>
                        </a:solidFill>
                        <a:latin typeface="Calibri"/>
                        <a:ea typeface="Calibri"/>
                        <a:cs typeface="Times New Roman"/>
                      </a:endParaRPr>
                    </a:p>
                  </a:txBody>
                  <a:tcPr marL="51881" marR="518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solidFill>
                            <a:srgbClr val="00B050"/>
                          </a:solidFill>
                          <a:latin typeface="Times New Roman"/>
                          <a:ea typeface="Calibri"/>
                          <a:cs typeface="Times New Roman"/>
                        </a:rPr>
                        <a:t>Sustainability, empathy, altruism,  </a:t>
                      </a:r>
                      <a:r>
                        <a:rPr lang="en-US" sz="1600" dirty="0">
                          <a:solidFill>
                            <a:srgbClr val="00B050"/>
                          </a:solidFill>
                          <a:latin typeface="Times New Roman"/>
                          <a:ea typeface="Calibri"/>
                          <a:cs typeface="Times New Roman"/>
                        </a:rPr>
                        <a:t>Moral, Social, </a:t>
                      </a:r>
                      <a:r>
                        <a:rPr lang="en-US" sz="1600" dirty="0" smtClean="0">
                          <a:solidFill>
                            <a:srgbClr val="00B050"/>
                          </a:solidFill>
                          <a:latin typeface="Times New Roman"/>
                          <a:ea typeface="Calibri"/>
                          <a:cs typeface="Times New Roman"/>
                        </a:rPr>
                        <a:t>Sustainability indicators; depth of relationship, happiness, well being</a:t>
                      </a:r>
                      <a:endParaRPr lang="en-US" sz="1600" dirty="0">
                        <a:solidFill>
                          <a:srgbClr val="00B050"/>
                        </a:solidFill>
                        <a:latin typeface="Calibri"/>
                        <a:ea typeface="Calibri"/>
                        <a:cs typeface="Times New Roman"/>
                      </a:endParaRPr>
                    </a:p>
                  </a:txBody>
                  <a:tcPr marL="51881" marR="518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1785">
                <a:tc>
                  <a:txBody>
                    <a:bodyPr/>
                    <a:lstStyle/>
                    <a:p>
                      <a:pPr marL="0" marR="0" algn="ctr">
                        <a:lnSpc>
                          <a:spcPct val="115000"/>
                        </a:lnSpc>
                        <a:spcBef>
                          <a:spcPts val="0"/>
                        </a:spcBef>
                        <a:spcAft>
                          <a:spcPts val="0"/>
                        </a:spcAft>
                      </a:pPr>
                      <a:endParaRPr lang="en-US" sz="1000" dirty="0" smtClean="0">
                        <a:solidFill>
                          <a:srgbClr val="0000CC"/>
                        </a:solidFill>
                        <a:latin typeface="Times New Roman"/>
                        <a:ea typeface="Calibri"/>
                        <a:cs typeface="Times New Roman"/>
                      </a:endParaRPr>
                    </a:p>
                    <a:p>
                      <a:pPr marL="0" marR="0" indent="0" algn="ctr" defTabSz="914400" rtl="0" eaLnBrk="1" fontAlgn="auto" latinLnBrk="0" hangingPunct="1">
                        <a:lnSpc>
                          <a:spcPct val="115000"/>
                        </a:lnSpc>
                        <a:spcBef>
                          <a:spcPts val="0"/>
                        </a:spcBef>
                        <a:spcAft>
                          <a:spcPts val="0"/>
                        </a:spcAft>
                        <a:buClrTx/>
                        <a:buSzTx/>
                        <a:buFontTx/>
                        <a:buNone/>
                        <a:tabLst/>
                        <a:defRPr/>
                      </a:pPr>
                      <a:r>
                        <a:rPr lang="en-US" sz="1600" dirty="0" smtClean="0">
                          <a:solidFill>
                            <a:srgbClr val="0000CC"/>
                          </a:solidFill>
                          <a:latin typeface="Times New Roman"/>
                          <a:ea typeface="Calibri"/>
                          <a:cs typeface="Times New Roman"/>
                        </a:rPr>
                        <a:t>Private Property Rights, Contracts, Financial Capital</a:t>
                      </a:r>
                      <a:endParaRPr lang="en-US" sz="1600" dirty="0" smtClean="0">
                        <a:solidFill>
                          <a:srgbClr val="0000CC"/>
                        </a:solidFill>
                        <a:latin typeface="+mn-lt"/>
                        <a:ea typeface="Calibri"/>
                        <a:cs typeface="Times New Roman"/>
                      </a:endParaRPr>
                    </a:p>
                    <a:p>
                      <a:pPr marL="0" marR="0" algn="ctr">
                        <a:lnSpc>
                          <a:spcPct val="115000"/>
                        </a:lnSpc>
                        <a:spcBef>
                          <a:spcPts val="0"/>
                        </a:spcBef>
                        <a:spcAft>
                          <a:spcPts val="0"/>
                        </a:spcAft>
                      </a:pPr>
                      <a:endParaRPr lang="en-US" sz="1000" dirty="0">
                        <a:solidFill>
                          <a:srgbClr val="0000CC"/>
                        </a:solidFill>
                        <a:latin typeface="Calibri"/>
                        <a:ea typeface="Calibri"/>
                        <a:cs typeface="Times New Roman"/>
                      </a:endParaRPr>
                    </a:p>
                  </a:txBody>
                  <a:tcPr marL="51881" marR="518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b="1" dirty="0" smtClean="0">
                        <a:solidFill>
                          <a:srgbClr val="FF0000"/>
                        </a:solidFill>
                        <a:latin typeface="Times New Roman"/>
                        <a:ea typeface="Calibri"/>
                        <a:cs typeface="Times New Roman"/>
                      </a:endParaRPr>
                    </a:p>
                    <a:p>
                      <a:pPr marL="0" marR="0" indent="0" algn="ctr" defTabSz="914400" rtl="0" eaLnBrk="1" fontAlgn="auto" latinLnBrk="0" hangingPunct="1">
                        <a:lnSpc>
                          <a:spcPct val="115000"/>
                        </a:lnSpc>
                        <a:spcBef>
                          <a:spcPts val="0"/>
                        </a:spcBef>
                        <a:spcAft>
                          <a:spcPts val="0"/>
                        </a:spcAft>
                        <a:buClrTx/>
                        <a:buSzTx/>
                        <a:buFontTx/>
                        <a:buNone/>
                        <a:tabLst/>
                        <a:defRPr/>
                      </a:pPr>
                      <a:r>
                        <a:rPr lang="en-US" sz="1600" b="1" dirty="0" smtClean="0">
                          <a:solidFill>
                            <a:srgbClr val="FF0000"/>
                          </a:solidFill>
                          <a:latin typeface="Times New Roman"/>
                          <a:ea typeface="Calibri"/>
                          <a:cs typeface="Times New Roman"/>
                        </a:rPr>
                        <a:t>Tools &amp; Techniques</a:t>
                      </a:r>
                      <a:endParaRPr lang="en-US" sz="1600" b="1" dirty="0" smtClean="0">
                        <a:solidFill>
                          <a:srgbClr val="FF0000"/>
                        </a:solidFill>
                        <a:latin typeface="+mn-lt"/>
                        <a:ea typeface="Calibri"/>
                        <a:cs typeface="Times New Roman"/>
                      </a:endParaRPr>
                    </a:p>
                    <a:p>
                      <a:pPr marL="0" marR="0" algn="ctr">
                        <a:lnSpc>
                          <a:spcPct val="115000"/>
                        </a:lnSpc>
                        <a:spcBef>
                          <a:spcPts val="0"/>
                        </a:spcBef>
                        <a:spcAft>
                          <a:spcPts val="0"/>
                        </a:spcAft>
                      </a:pPr>
                      <a:endParaRPr lang="en-US" sz="1000" b="1" dirty="0">
                        <a:solidFill>
                          <a:srgbClr val="FF0000"/>
                        </a:solidFill>
                        <a:latin typeface="Calibri"/>
                        <a:ea typeface="Calibri"/>
                        <a:cs typeface="Times New Roman"/>
                      </a:endParaRPr>
                    </a:p>
                  </a:txBody>
                  <a:tcPr marL="51881" marR="518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dirty="0" smtClean="0">
                        <a:solidFill>
                          <a:srgbClr val="00B050"/>
                        </a:solidFill>
                        <a:latin typeface="Times New Roman"/>
                        <a:ea typeface="Calibri"/>
                        <a:cs typeface="Times New Roman"/>
                      </a:endParaRPr>
                    </a:p>
                    <a:p>
                      <a:pPr marL="0" marR="0" algn="ctr">
                        <a:lnSpc>
                          <a:spcPct val="115000"/>
                        </a:lnSpc>
                        <a:spcBef>
                          <a:spcPts val="0"/>
                        </a:spcBef>
                        <a:spcAft>
                          <a:spcPts val="0"/>
                        </a:spcAft>
                      </a:pPr>
                      <a:r>
                        <a:rPr lang="en-US" sz="1600" dirty="0" smtClean="0">
                          <a:solidFill>
                            <a:srgbClr val="00B050"/>
                          </a:solidFill>
                          <a:latin typeface="Times New Roman"/>
                          <a:ea typeface="Calibri"/>
                          <a:cs typeface="Times New Roman"/>
                        </a:rPr>
                        <a:t>Common Property, Trust, Cooperation, Participation, Social Capital</a:t>
                      </a:r>
                      <a:endParaRPr lang="en-US" sz="1600" dirty="0">
                        <a:solidFill>
                          <a:srgbClr val="00B050"/>
                        </a:solidFill>
                        <a:latin typeface="+mn-lt"/>
                        <a:ea typeface="Calibri"/>
                        <a:cs typeface="Times New Roman"/>
                      </a:endParaRPr>
                    </a:p>
                  </a:txBody>
                  <a:tcPr marL="51881" marR="518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8780">
                <a:tc>
                  <a:txBody>
                    <a:bodyPr/>
                    <a:lstStyle/>
                    <a:p>
                      <a:pPr marL="0" marR="0" algn="ctr">
                        <a:lnSpc>
                          <a:spcPct val="115000"/>
                        </a:lnSpc>
                        <a:spcBef>
                          <a:spcPts val="0"/>
                        </a:spcBef>
                        <a:spcAft>
                          <a:spcPts val="0"/>
                        </a:spcAft>
                      </a:pPr>
                      <a:r>
                        <a:rPr lang="en-US" sz="1600" dirty="0" smtClean="0">
                          <a:solidFill>
                            <a:srgbClr val="0000CC"/>
                          </a:solidFill>
                          <a:latin typeface="Times New Roman"/>
                          <a:ea typeface="Calibri"/>
                          <a:cs typeface="Times New Roman"/>
                        </a:rPr>
                        <a:t>Take </a:t>
                      </a:r>
                      <a:r>
                        <a:rPr lang="en-US" sz="1600" dirty="0">
                          <a:solidFill>
                            <a:srgbClr val="0000CC"/>
                          </a:solidFill>
                          <a:latin typeface="Times New Roman"/>
                          <a:ea typeface="Calibri"/>
                          <a:cs typeface="Times New Roman"/>
                        </a:rPr>
                        <a:t>and Accumulate for self</a:t>
                      </a:r>
                      <a:endParaRPr lang="en-US" sz="1600" dirty="0">
                        <a:solidFill>
                          <a:srgbClr val="0000CC"/>
                        </a:solidFill>
                        <a:latin typeface="Calibri"/>
                        <a:ea typeface="Calibri"/>
                        <a:cs typeface="Times New Roman"/>
                      </a:endParaRPr>
                    </a:p>
                    <a:p>
                      <a:pPr marL="0" marR="0" algn="ctr">
                        <a:lnSpc>
                          <a:spcPct val="115000"/>
                        </a:lnSpc>
                        <a:spcBef>
                          <a:spcPts val="0"/>
                        </a:spcBef>
                        <a:spcAft>
                          <a:spcPts val="0"/>
                        </a:spcAft>
                      </a:pPr>
                      <a:r>
                        <a:rPr lang="en-US" sz="1600" dirty="0">
                          <a:solidFill>
                            <a:srgbClr val="0000CC"/>
                          </a:solidFill>
                          <a:latin typeface="Times New Roman"/>
                          <a:ea typeface="Calibri"/>
                          <a:cs typeface="Times New Roman"/>
                        </a:rPr>
                        <a:t> (clan value)</a:t>
                      </a:r>
                      <a:endParaRPr lang="en-US" sz="1600" dirty="0">
                        <a:solidFill>
                          <a:srgbClr val="0000CC"/>
                        </a:solidFill>
                        <a:latin typeface="Calibri"/>
                        <a:ea typeface="Calibri"/>
                        <a:cs typeface="Times New Roman"/>
                      </a:endParaRPr>
                    </a:p>
                  </a:txBody>
                  <a:tcPr marL="51881" marR="518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b="1" dirty="0" smtClean="0">
                        <a:solidFill>
                          <a:srgbClr val="FF0000"/>
                        </a:solidFill>
                        <a:latin typeface="Times New Roman"/>
                        <a:ea typeface="Calibri"/>
                        <a:cs typeface="Times New Roman"/>
                      </a:endParaRPr>
                    </a:p>
                    <a:p>
                      <a:pPr marL="0" marR="0" algn="ctr">
                        <a:lnSpc>
                          <a:spcPct val="115000"/>
                        </a:lnSpc>
                        <a:spcBef>
                          <a:spcPts val="0"/>
                        </a:spcBef>
                        <a:spcAft>
                          <a:spcPts val="0"/>
                        </a:spcAft>
                      </a:pPr>
                      <a:r>
                        <a:rPr lang="en-US" sz="1600" b="1" dirty="0" smtClean="0">
                          <a:solidFill>
                            <a:srgbClr val="FF0000"/>
                          </a:solidFill>
                          <a:latin typeface="Times New Roman"/>
                          <a:ea typeface="Calibri"/>
                          <a:cs typeface="Times New Roman"/>
                        </a:rPr>
                        <a:t>Values</a:t>
                      </a:r>
                      <a:endParaRPr lang="en-US" sz="1600" b="1" dirty="0">
                        <a:solidFill>
                          <a:srgbClr val="FF0000"/>
                        </a:solidFill>
                        <a:latin typeface="Calibri"/>
                        <a:ea typeface="Calibri"/>
                        <a:cs typeface="Times New Roman"/>
                      </a:endParaRPr>
                    </a:p>
                  </a:txBody>
                  <a:tcPr marL="51881" marR="518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solidFill>
                            <a:srgbClr val="00B050"/>
                          </a:solidFill>
                          <a:latin typeface="Times New Roman"/>
                          <a:ea typeface="Calibri"/>
                          <a:cs typeface="Times New Roman"/>
                        </a:rPr>
                        <a:t>Love </a:t>
                      </a:r>
                      <a:r>
                        <a:rPr lang="en-US" sz="1600" dirty="0">
                          <a:solidFill>
                            <a:srgbClr val="00B050"/>
                          </a:solidFill>
                          <a:latin typeface="Times New Roman"/>
                          <a:ea typeface="Calibri"/>
                          <a:cs typeface="Times New Roman"/>
                        </a:rPr>
                        <a:t>and Sacrifice for others</a:t>
                      </a:r>
                      <a:endParaRPr lang="en-US" sz="1600" dirty="0">
                        <a:solidFill>
                          <a:srgbClr val="00B050"/>
                        </a:solidFill>
                        <a:latin typeface="Calibri"/>
                        <a:ea typeface="Calibri"/>
                        <a:cs typeface="Times New Roman"/>
                      </a:endParaRPr>
                    </a:p>
                    <a:p>
                      <a:pPr marL="0" marR="0" algn="ctr">
                        <a:lnSpc>
                          <a:spcPct val="115000"/>
                        </a:lnSpc>
                        <a:spcBef>
                          <a:spcPts val="0"/>
                        </a:spcBef>
                        <a:spcAft>
                          <a:spcPts val="0"/>
                        </a:spcAft>
                      </a:pPr>
                      <a:r>
                        <a:rPr lang="en-US" sz="1600" dirty="0">
                          <a:solidFill>
                            <a:srgbClr val="00B050"/>
                          </a:solidFill>
                          <a:latin typeface="Times New Roman"/>
                          <a:ea typeface="Calibri"/>
                          <a:cs typeface="Times New Roman"/>
                        </a:rPr>
                        <a:t>(universal values)</a:t>
                      </a:r>
                      <a:endParaRPr lang="en-US" sz="1600" dirty="0">
                        <a:solidFill>
                          <a:srgbClr val="00B050"/>
                        </a:solidFill>
                        <a:latin typeface="Calibri"/>
                        <a:ea typeface="Calibri"/>
                        <a:cs typeface="Times New Roman"/>
                      </a:endParaRPr>
                    </a:p>
                  </a:txBody>
                  <a:tcPr marL="51881" marR="518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25" name="Rectangle 1"/>
          <p:cNvSpPr>
            <a:spLocks noChangeArrowheads="1"/>
          </p:cNvSpPr>
          <p:nvPr/>
        </p:nvSpPr>
        <p:spPr bwMode="auto">
          <a:xfrm>
            <a:off x="1066800" y="152400"/>
            <a:ext cx="70104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114300" algn="l"/>
                <a:tab pos="6229350" algn="l"/>
              </a:tabLst>
            </a:pPr>
            <a:r>
              <a:rPr kumimoji="0" lang="en-US"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Language, Logic, &amp; Values under the different Paradigms</a:t>
            </a:r>
            <a:endParaRPr kumimoji="0" lang="en-US" b="0" i="0" u="none" strike="noStrike" cap="none" normalizeH="0" baseline="0" dirty="0" smtClean="0">
              <a:ln>
                <a:noFill/>
              </a:ln>
              <a:solidFill>
                <a:srgbClr val="002060"/>
              </a:solidFill>
              <a:effectLst/>
              <a:latin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52400" y="1066800"/>
          <a:ext cx="8762999" cy="5084064"/>
        </p:xfrm>
        <a:graphic>
          <a:graphicData uri="http://schemas.openxmlformats.org/drawingml/2006/table">
            <a:tbl>
              <a:tblPr/>
              <a:tblGrid>
                <a:gridCol w="1062105"/>
                <a:gridCol w="1147695"/>
                <a:gridCol w="965217"/>
                <a:gridCol w="1186395"/>
                <a:gridCol w="2203304"/>
                <a:gridCol w="2198283"/>
              </a:tblGrid>
              <a:tr h="343065">
                <a:tc>
                  <a:txBody>
                    <a:bodyPr/>
                    <a:lstStyle/>
                    <a:p>
                      <a:pPr marL="0" marR="0" algn="l">
                        <a:lnSpc>
                          <a:spcPct val="115000"/>
                        </a:lnSpc>
                        <a:spcBef>
                          <a:spcPts val="0"/>
                        </a:spcBef>
                        <a:spcAft>
                          <a:spcPts val="0"/>
                        </a:spcAft>
                      </a:pPr>
                      <a:endParaRPr lang="en-US" sz="1200" dirty="0">
                        <a:latin typeface="Arial"/>
                        <a:ea typeface="Times New Roman"/>
                        <a:cs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200">
                        <a:latin typeface="Calibri"/>
                        <a:ea typeface="Calibri"/>
                        <a:cs typeface="Times New Roman"/>
                      </a:endParaRPr>
                    </a:p>
                    <a:p>
                      <a:pPr marL="0" marR="0" algn="ctr">
                        <a:lnSpc>
                          <a:spcPct val="115000"/>
                        </a:lnSpc>
                        <a:spcBef>
                          <a:spcPts val="0"/>
                        </a:spcBef>
                        <a:spcAft>
                          <a:spcPts val="0"/>
                        </a:spcAft>
                      </a:pPr>
                      <a:r>
                        <a:rPr lang="en-US" sz="1200" b="1">
                          <a:solidFill>
                            <a:srgbClr val="C00000"/>
                          </a:solidFill>
                          <a:latin typeface="Times New Roman"/>
                          <a:ea typeface="Times New Roman"/>
                          <a:cs typeface="Times New Roman"/>
                        </a:rPr>
                        <a:t>Space (X1)</a:t>
                      </a:r>
                      <a:endParaRPr lang="en-US" sz="1200">
                        <a:latin typeface="Calibri"/>
                        <a:ea typeface="Calibri"/>
                        <a:cs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200" dirty="0">
                        <a:latin typeface="Calibri"/>
                        <a:ea typeface="Calibri"/>
                        <a:cs typeface="Times New Roman"/>
                      </a:endParaRPr>
                    </a:p>
                    <a:p>
                      <a:pPr marL="0" marR="0" algn="ctr">
                        <a:lnSpc>
                          <a:spcPct val="115000"/>
                        </a:lnSpc>
                        <a:spcBef>
                          <a:spcPts val="0"/>
                        </a:spcBef>
                        <a:spcAft>
                          <a:spcPts val="0"/>
                        </a:spcAft>
                      </a:pPr>
                      <a:r>
                        <a:rPr lang="en-US" sz="1200" b="1" dirty="0">
                          <a:solidFill>
                            <a:srgbClr val="C00000"/>
                          </a:solidFill>
                          <a:latin typeface="Times New Roman"/>
                          <a:ea typeface="Times New Roman"/>
                          <a:cs typeface="Times New Roman"/>
                        </a:rPr>
                        <a:t>Time (X2)</a:t>
                      </a:r>
                      <a:endParaRPr lang="en-US" sz="1200" dirty="0">
                        <a:latin typeface="Calibri"/>
                        <a:ea typeface="Calibri"/>
                        <a:cs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200" dirty="0">
                        <a:latin typeface="Calibri"/>
                        <a:ea typeface="Calibri"/>
                        <a:cs typeface="Times New Roman"/>
                      </a:endParaRPr>
                    </a:p>
                    <a:p>
                      <a:pPr marL="0" marR="0" algn="ctr">
                        <a:lnSpc>
                          <a:spcPct val="115000"/>
                        </a:lnSpc>
                        <a:spcBef>
                          <a:spcPts val="0"/>
                        </a:spcBef>
                        <a:spcAft>
                          <a:spcPts val="0"/>
                        </a:spcAft>
                      </a:pPr>
                      <a:r>
                        <a:rPr lang="en-US" sz="1200" b="1" dirty="0">
                          <a:solidFill>
                            <a:srgbClr val="C00000"/>
                          </a:solidFill>
                          <a:latin typeface="Times New Roman"/>
                          <a:ea typeface="Times New Roman"/>
                          <a:cs typeface="Times New Roman"/>
                        </a:rPr>
                        <a:t>Context (X3)</a:t>
                      </a:r>
                      <a:endParaRPr lang="en-US" sz="1200" dirty="0">
                        <a:latin typeface="Calibri"/>
                        <a:ea typeface="Calibri"/>
                        <a:cs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200">
                        <a:latin typeface="Calibri"/>
                        <a:ea typeface="Calibri"/>
                        <a:cs typeface="Times New Roman"/>
                      </a:endParaRPr>
                    </a:p>
                    <a:p>
                      <a:pPr marL="0" marR="0" algn="ctr">
                        <a:lnSpc>
                          <a:spcPct val="115000"/>
                        </a:lnSpc>
                        <a:spcBef>
                          <a:spcPts val="0"/>
                        </a:spcBef>
                        <a:spcAft>
                          <a:spcPts val="0"/>
                        </a:spcAft>
                      </a:pPr>
                      <a:r>
                        <a:rPr lang="en-US" sz="1200" b="1">
                          <a:solidFill>
                            <a:srgbClr val="C00000"/>
                          </a:solidFill>
                          <a:latin typeface="Times New Roman"/>
                          <a:ea typeface="Times New Roman"/>
                          <a:cs typeface="Times New Roman"/>
                        </a:rPr>
                        <a:t>Objective Function (X4)</a:t>
                      </a:r>
                      <a:endParaRPr lang="en-US" sz="1200">
                        <a:latin typeface="Calibri"/>
                        <a:ea typeface="Calibri"/>
                        <a:cs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200">
                        <a:latin typeface="Calibri"/>
                        <a:ea typeface="Calibri"/>
                        <a:cs typeface="Times New Roman"/>
                      </a:endParaRPr>
                    </a:p>
                    <a:p>
                      <a:pPr marL="0" marR="0" algn="ctr">
                        <a:lnSpc>
                          <a:spcPct val="115000"/>
                        </a:lnSpc>
                        <a:spcBef>
                          <a:spcPts val="0"/>
                        </a:spcBef>
                        <a:spcAft>
                          <a:spcPts val="0"/>
                        </a:spcAft>
                      </a:pPr>
                      <a:r>
                        <a:rPr lang="en-US" sz="1200" b="1">
                          <a:solidFill>
                            <a:srgbClr val="C00000"/>
                          </a:solidFill>
                          <a:latin typeface="Times New Roman"/>
                          <a:ea typeface="Times New Roman"/>
                          <a:cs typeface="Times New Roman"/>
                        </a:rPr>
                        <a:t>Value Base (X5)</a:t>
                      </a:r>
                      <a:endParaRPr lang="en-US" sz="1200">
                        <a:latin typeface="Calibri"/>
                        <a:ea typeface="Calibri"/>
                        <a:cs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1415">
                <a:tc>
                  <a:txBody>
                    <a:bodyPr/>
                    <a:lstStyle/>
                    <a:p>
                      <a:pPr marL="0" marR="0" algn="l">
                        <a:lnSpc>
                          <a:spcPct val="115000"/>
                        </a:lnSpc>
                        <a:spcBef>
                          <a:spcPts val="0"/>
                        </a:spcBef>
                        <a:spcAft>
                          <a:spcPts val="0"/>
                        </a:spcAft>
                      </a:pPr>
                      <a:r>
                        <a:rPr lang="en-US" sz="1200">
                          <a:solidFill>
                            <a:srgbClr val="0000FF"/>
                          </a:solidFill>
                          <a:latin typeface="Times New Roman"/>
                          <a:ea typeface="Times New Roman"/>
                          <a:cs typeface="Times New Roman"/>
                        </a:rPr>
                        <a:t>Efficiency</a:t>
                      </a:r>
                      <a:endParaRPr lang="en-US" sz="1200">
                        <a:latin typeface="Calibri"/>
                        <a:ea typeface="Calibri"/>
                        <a:cs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lnSpc>
                          <a:spcPct val="150000"/>
                        </a:lnSpc>
                        <a:spcBef>
                          <a:spcPts val="0"/>
                        </a:spcBef>
                        <a:spcAft>
                          <a:spcPts val="0"/>
                        </a:spcAft>
                        <a:buFont typeface="Arial"/>
                        <a:buChar char="•"/>
                        <a:tabLst>
                          <a:tab pos="68580" algn="l"/>
                        </a:tabLst>
                      </a:pPr>
                      <a:r>
                        <a:rPr lang="en-US" sz="1200" dirty="0">
                          <a:latin typeface="Times New Roman"/>
                          <a:ea typeface="Calibri"/>
                          <a:cs typeface="Times New Roman"/>
                        </a:rPr>
                        <a:t>Point of space</a:t>
                      </a:r>
                      <a:endParaRPr lang="en-US" sz="1200" dirty="0">
                        <a:latin typeface="Calibri"/>
                        <a:ea typeface="Calibri"/>
                        <a:cs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lnSpc>
                          <a:spcPct val="150000"/>
                        </a:lnSpc>
                        <a:spcBef>
                          <a:spcPts val="0"/>
                        </a:spcBef>
                        <a:spcAft>
                          <a:spcPts val="0"/>
                        </a:spcAft>
                        <a:buFont typeface="Arial"/>
                        <a:buChar char="•"/>
                        <a:tabLst>
                          <a:tab pos="125730" algn="l"/>
                        </a:tabLst>
                      </a:pPr>
                      <a:r>
                        <a:rPr lang="en-US" sz="1200" dirty="0">
                          <a:latin typeface="Times New Roman"/>
                          <a:ea typeface="Times New Roman"/>
                          <a:cs typeface="Times New Roman"/>
                        </a:rPr>
                        <a:t>Point of Time</a:t>
                      </a:r>
                      <a:endParaRPr lang="en-US" sz="1200" dirty="0">
                        <a:latin typeface="Calibri"/>
                        <a:ea typeface="Calibri"/>
                        <a:cs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dirty="0">
                          <a:latin typeface="Times New Roman"/>
                          <a:ea typeface="Times New Roman"/>
                          <a:cs typeface="Times New Roman"/>
                        </a:rPr>
                        <a:t>-</a:t>
                      </a:r>
                      <a:endParaRPr lang="en-US" sz="1200" dirty="0">
                        <a:latin typeface="Calibri"/>
                        <a:ea typeface="Calibri"/>
                        <a:cs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lnSpc>
                          <a:spcPct val="150000"/>
                        </a:lnSpc>
                        <a:spcBef>
                          <a:spcPts val="0"/>
                        </a:spcBef>
                        <a:spcAft>
                          <a:spcPts val="0"/>
                        </a:spcAft>
                        <a:buFont typeface="Arial"/>
                        <a:buChar char="•"/>
                        <a:tabLst>
                          <a:tab pos="102870" algn="l"/>
                        </a:tabLst>
                      </a:pPr>
                      <a:r>
                        <a:rPr lang="en-US" sz="1200">
                          <a:latin typeface="Times New Roman"/>
                          <a:ea typeface="Times New Roman"/>
                          <a:cs typeface="Times New Roman"/>
                        </a:rPr>
                        <a:t>Neutral to Objective</a:t>
                      </a:r>
                      <a:endParaRPr lang="en-US" sz="1200">
                        <a:latin typeface="Calibri"/>
                        <a:ea typeface="Calibri"/>
                        <a:cs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lnSpc>
                          <a:spcPct val="150000"/>
                        </a:lnSpc>
                        <a:spcBef>
                          <a:spcPts val="0"/>
                        </a:spcBef>
                        <a:spcAft>
                          <a:spcPts val="0"/>
                        </a:spcAft>
                        <a:buFont typeface="Arial"/>
                        <a:buChar char="•"/>
                        <a:tabLst>
                          <a:tab pos="102870" algn="l"/>
                        </a:tabLst>
                      </a:pPr>
                      <a:r>
                        <a:rPr lang="en-US" sz="1200">
                          <a:latin typeface="Times New Roman"/>
                          <a:ea typeface="Times New Roman"/>
                          <a:cs typeface="Times New Roman"/>
                        </a:rPr>
                        <a:t>Tight Control</a:t>
                      </a:r>
                      <a:endParaRPr lang="en-US" sz="1200">
                        <a:latin typeface="Calibri"/>
                        <a:ea typeface="Calibri"/>
                        <a:cs typeface="Times New Roman"/>
                      </a:endParaRPr>
                    </a:p>
                    <a:p>
                      <a:pPr marL="342900" marR="0" lvl="0" indent="-342900" algn="l">
                        <a:lnSpc>
                          <a:spcPct val="150000"/>
                        </a:lnSpc>
                        <a:spcBef>
                          <a:spcPts val="0"/>
                        </a:spcBef>
                        <a:spcAft>
                          <a:spcPts val="0"/>
                        </a:spcAft>
                        <a:buFont typeface="Arial"/>
                        <a:buChar char="•"/>
                        <a:tabLst>
                          <a:tab pos="102870" algn="l"/>
                        </a:tabLst>
                      </a:pPr>
                      <a:r>
                        <a:rPr lang="en-US" sz="1200">
                          <a:latin typeface="Times New Roman"/>
                          <a:ea typeface="Times New Roman"/>
                          <a:cs typeface="Times New Roman"/>
                        </a:rPr>
                        <a:t>Output oriented</a:t>
                      </a:r>
                      <a:endParaRPr lang="en-US" sz="1200">
                        <a:latin typeface="Calibri"/>
                        <a:ea typeface="Calibri"/>
                        <a:cs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53538">
                <a:tc>
                  <a:txBody>
                    <a:bodyPr/>
                    <a:lstStyle/>
                    <a:p>
                      <a:pPr marL="0" marR="0" algn="l">
                        <a:lnSpc>
                          <a:spcPct val="115000"/>
                        </a:lnSpc>
                        <a:spcBef>
                          <a:spcPts val="0"/>
                        </a:spcBef>
                        <a:spcAft>
                          <a:spcPts val="0"/>
                        </a:spcAft>
                      </a:pPr>
                      <a:r>
                        <a:rPr lang="en-US" sz="1200">
                          <a:solidFill>
                            <a:srgbClr val="0000FF"/>
                          </a:solidFill>
                          <a:latin typeface="Times New Roman"/>
                          <a:ea typeface="Times New Roman"/>
                          <a:cs typeface="Times New Roman"/>
                        </a:rPr>
                        <a:t>Effectiveness</a:t>
                      </a:r>
                      <a:endParaRPr lang="en-US" sz="1200">
                        <a:latin typeface="Calibri"/>
                        <a:ea typeface="Calibri"/>
                        <a:cs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lnSpc>
                          <a:spcPct val="150000"/>
                        </a:lnSpc>
                        <a:spcBef>
                          <a:spcPts val="0"/>
                        </a:spcBef>
                        <a:spcAft>
                          <a:spcPts val="0"/>
                        </a:spcAft>
                        <a:buFont typeface="Arial"/>
                        <a:buChar char="•"/>
                        <a:tabLst>
                          <a:tab pos="68580" algn="l"/>
                        </a:tabLst>
                      </a:pPr>
                      <a:r>
                        <a:rPr lang="en-US" sz="1200" dirty="0">
                          <a:latin typeface="Times New Roman"/>
                          <a:ea typeface="Calibri"/>
                          <a:cs typeface="Times New Roman"/>
                        </a:rPr>
                        <a:t>A body of space (firm or individual)</a:t>
                      </a:r>
                      <a:endParaRPr lang="en-US" sz="1200" dirty="0">
                        <a:latin typeface="Calibri"/>
                        <a:ea typeface="Calibri"/>
                        <a:cs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lnSpc>
                          <a:spcPct val="150000"/>
                        </a:lnSpc>
                        <a:spcBef>
                          <a:spcPts val="0"/>
                        </a:spcBef>
                        <a:spcAft>
                          <a:spcPts val="0"/>
                        </a:spcAft>
                        <a:buFont typeface="Arial"/>
                        <a:buChar char="•"/>
                        <a:tabLst>
                          <a:tab pos="125730" algn="l"/>
                        </a:tabLst>
                      </a:pPr>
                      <a:r>
                        <a:rPr lang="en-US" sz="1200" dirty="0">
                          <a:latin typeface="Times New Roman"/>
                          <a:ea typeface="Times New Roman"/>
                          <a:cs typeface="Times New Roman"/>
                        </a:rPr>
                        <a:t>A frame of time</a:t>
                      </a:r>
                      <a:endParaRPr lang="en-US" sz="1200" dirty="0">
                        <a:latin typeface="Calibri"/>
                        <a:ea typeface="Calibri"/>
                        <a:cs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lnSpc>
                          <a:spcPct val="150000"/>
                        </a:lnSpc>
                        <a:spcBef>
                          <a:spcPts val="0"/>
                        </a:spcBef>
                        <a:spcAft>
                          <a:spcPts val="0"/>
                        </a:spcAft>
                        <a:buFont typeface="Arial"/>
                        <a:buChar char="•"/>
                        <a:tabLst>
                          <a:tab pos="102870" algn="l"/>
                        </a:tabLst>
                      </a:pPr>
                      <a:r>
                        <a:rPr lang="en-US" sz="1200" dirty="0">
                          <a:latin typeface="Times New Roman"/>
                          <a:ea typeface="Times New Roman"/>
                          <a:cs typeface="Times New Roman"/>
                        </a:rPr>
                        <a:t>Closed System</a:t>
                      </a:r>
                      <a:endParaRPr lang="en-US" sz="1200" dirty="0">
                        <a:latin typeface="Calibri"/>
                        <a:ea typeface="Calibri"/>
                        <a:cs typeface="Times New Roman"/>
                      </a:endParaRPr>
                    </a:p>
                    <a:p>
                      <a:pPr marL="342900" marR="0" lvl="0" indent="-342900" algn="l">
                        <a:lnSpc>
                          <a:spcPct val="150000"/>
                        </a:lnSpc>
                        <a:spcBef>
                          <a:spcPts val="0"/>
                        </a:spcBef>
                        <a:spcAft>
                          <a:spcPts val="0"/>
                        </a:spcAft>
                        <a:buFont typeface="Arial"/>
                        <a:buChar char="•"/>
                        <a:tabLst>
                          <a:tab pos="102870" algn="l"/>
                        </a:tabLst>
                      </a:pPr>
                      <a:r>
                        <a:rPr lang="en-US" sz="1200" dirty="0">
                          <a:latin typeface="Times New Roman"/>
                          <a:ea typeface="Times New Roman"/>
                          <a:cs typeface="Times New Roman"/>
                        </a:rPr>
                        <a:t>Relatively homogeneous</a:t>
                      </a:r>
                      <a:endParaRPr lang="en-US" sz="1200" dirty="0">
                        <a:latin typeface="Calibri"/>
                        <a:ea typeface="Calibri"/>
                        <a:cs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lnSpc>
                          <a:spcPct val="150000"/>
                        </a:lnSpc>
                        <a:spcBef>
                          <a:spcPts val="0"/>
                        </a:spcBef>
                        <a:spcAft>
                          <a:spcPts val="0"/>
                        </a:spcAft>
                        <a:buFont typeface="Arial"/>
                        <a:buChar char="•"/>
                        <a:tabLst>
                          <a:tab pos="102870" algn="l"/>
                        </a:tabLst>
                      </a:pPr>
                      <a:r>
                        <a:rPr lang="en-US" sz="1200" dirty="0">
                          <a:latin typeface="Times New Roman"/>
                          <a:ea typeface="Times New Roman"/>
                          <a:cs typeface="Times New Roman"/>
                        </a:rPr>
                        <a:t>With regard to objective of the body or organization</a:t>
                      </a:r>
                      <a:endParaRPr lang="en-US" sz="1200" dirty="0">
                        <a:latin typeface="Calibri"/>
                        <a:ea typeface="Calibri"/>
                        <a:cs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lnSpc>
                          <a:spcPct val="150000"/>
                        </a:lnSpc>
                        <a:spcBef>
                          <a:spcPts val="0"/>
                        </a:spcBef>
                        <a:spcAft>
                          <a:spcPts val="0"/>
                        </a:spcAft>
                        <a:buFont typeface="Arial"/>
                        <a:buChar char="•"/>
                        <a:tabLst>
                          <a:tab pos="102870" algn="l"/>
                        </a:tabLst>
                      </a:pPr>
                      <a:r>
                        <a:rPr lang="en-US" sz="1200" kern="1200" dirty="0">
                          <a:solidFill>
                            <a:srgbClr val="000000"/>
                          </a:solidFill>
                          <a:latin typeface="Times New Roman"/>
                          <a:ea typeface="Times New Roman"/>
                          <a:cs typeface="Times New Roman"/>
                        </a:rPr>
                        <a:t>Tight Control</a:t>
                      </a:r>
                      <a:endParaRPr lang="en-US" sz="1200" dirty="0">
                        <a:latin typeface="Calibri"/>
                        <a:cs typeface="Times New Roman"/>
                      </a:endParaRPr>
                    </a:p>
                    <a:p>
                      <a:pPr marL="342900" marR="0" lvl="0" indent="-342900" algn="l">
                        <a:lnSpc>
                          <a:spcPct val="150000"/>
                        </a:lnSpc>
                        <a:spcBef>
                          <a:spcPts val="0"/>
                        </a:spcBef>
                        <a:spcAft>
                          <a:spcPts val="0"/>
                        </a:spcAft>
                        <a:buFont typeface="Arial"/>
                        <a:buChar char="•"/>
                        <a:tabLst>
                          <a:tab pos="102870" algn="l"/>
                        </a:tabLst>
                      </a:pPr>
                      <a:r>
                        <a:rPr lang="en-US" sz="1200" kern="1200" dirty="0">
                          <a:solidFill>
                            <a:srgbClr val="000000"/>
                          </a:solidFill>
                          <a:latin typeface="Times New Roman"/>
                          <a:ea typeface="Times New Roman"/>
                          <a:cs typeface="Times New Roman"/>
                        </a:rPr>
                        <a:t>Outcomes for specific actor(s), institution(s), or organization(s)</a:t>
                      </a:r>
                      <a:endParaRPr lang="en-US" sz="1200" dirty="0">
                        <a:latin typeface="Calibri"/>
                        <a:cs typeface="Times New Roman"/>
                      </a:endParaRPr>
                    </a:p>
                    <a:p>
                      <a:pPr marL="342900" marR="0" lvl="0" indent="-342900" algn="l">
                        <a:lnSpc>
                          <a:spcPct val="150000"/>
                        </a:lnSpc>
                        <a:spcBef>
                          <a:spcPts val="0"/>
                        </a:spcBef>
                        <a:spcAft>
                          <a:spcPts val="0"/>
                        </a:spcAft>
                        <a:buFont typeface="Arial"/>
                        <a:buChar char="•"/>
                        <a:tabLst>
                          <a:tab pos="102870" algn="l"/>
                        </a:tabLst>
                      </a:pPr>
                      <a:r>
                        <a:rPr lang="en-US" sz="1200" kern="1200" dirty="0">
                          <a:solidFill>
                            <a:srgbClr val="000000"/>
                          </a:solidFill>
                          <a:latin typeface="Times New Roman"/>
                          <a:ea typeface="Times New Roman"/>
                          <a:cs typeface="Times New Roman"/>
                        </a:rPr>
                        <a:t>Contract: Give and take</a:t>
                      </a:r>
                      <a:endParaRPr lang="en-US" sz="1200" dirty="0">
                        <a:latin typeface="Calibri"/>
                        <a:cs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37782">
                <a:tc>
                  <a:txBody>
                    <a:bodyPr/>
                    <a:lstStyle/>
                    <a:p>
                      <a:pPr marL="0" marR="0" algn="l">
                        <a:lnSpc>
                          <a:spcPct val="115000"/>
                        </a:lnSpc>
                        <a:spcBef>
                          <a:spcPts val="0"/>
                        </a:spcBef>
                        <a:spcAft>
                          <a:spcPts val="0"/>
                        </a:spcAft>
                      </a:pPr>
                      <a:r>
                        <a:rPr lang="en-US" sz="1200">
                          <a:solidFill>
                            <a:srgbClr val="0000FF"/>
                          </a:solidFill>
                          <a:latin typeface="Times New Roman"/>
                          <a:ea typeface="Times New Roman"/>
                          <a:cs typeface="Times New Roman"/>
                        </a:rPr>
                        <a:t>Sustainability</a:t>
                      </a:r>
                      <a:endParaRPr lang="en-US" sz="1200">
                        <a:latin typeface="Calibri"/>
                        <a:ea typeface="Calibri"/>
                        <a:cs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lnSpc>
                          <a:spcPct val="150000"/>
                        </a:lnSpc>
                        <a:spcBef>
                          <a:spcPts val="0"/>
                        </a:spcBef>
                        <a:spcAft>
                          <a:spcPts val="0"/>
                        </a:spcAft>
                        <a:buFont typeface="Arial"/>
                        <a:buChar char="•"/>
                        <a:tabLst>
                          <a:tab pos="68580" algn="l"/>
                        </a:tabLst>
                      </a:pPr>
                      <a:r>
                        <a:rPr lang="en-US" sz="1200" kern="1200">
                          <a:solidFill>
                            <a:srgbClr val="000000"/>
                          </a:solidFill>
                          <a:latin typeface="Times New Roman"/>
                          <a:ea typeface="Calibri"/>
                          <a:cs typeface="Times New Roman"/>
                        </a:rPr>
                        <a:t>Large extent of space with many stakeholders (spread over an ecosystem)</a:t>
                      </a:r>
                      <a:endParaRPr lang="en-US" sz="1200">
                        <a:latin typeface="Calibri"/>
                        <a:ea typeface="Calibri"/>
                        <a:cs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lnSpc>
                          <a:spcPct val="150000"/>
                        </a:lnSpc>
                        <a:spcBef>
                          <a:spcPts val="0"/>
                        </a:spcBef>
                        <a:spcAft>
                          <a:spcPts val="0"/>
                        </a:spcAft>
                        <a:buFont typeface="Arial"/>
                        <a:buChar char="•"/>
                        <a:tabLst>
                          <a:tab pos="125730" algn="l"/>
                        </a:tabLst>
                      </a:pPr>
                      <a:r>
                        <a:rPr lang="en-US" sz="1200" kern="1200">
                          <a:solidFill>
                            <a:srgbClr val="000000"/>
                          </a:solidFill>
                          <a:latin typeface="Times New Roman"/>
                          <a:ea typeface="Times New Roman"/>
                          <a:cs typeface="Times New Roman"/>
                        </a:rPr>
                        <a:t>Over a longer span of time</a:t>
                      </a:r>
                      <a:endParaRPr lang="en-US" sz="1200">
                        <a:latin typeface="Calibri"/>
                        <a:ea typeface="Calibri"/>
                        <a:cs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lnSpc>
                          <a:spcPct val="150000"/>
                        </a:lnSpc>
                        <a:spcBef>
                          <a:spcPts val="0"/>
                        </a:spcBef>
                        <a:spcAft>
                          <a:spcPts val="0"/>
                        </a:spcAft>
                        <a:buFont typeface="Arial"/>
                        <a:buChar char="•"/>
                        <a:tabLst>
                          <a:tab pos="102870" algn="l"/>
                        </a:tabLst>
                      </a:pPr>
                      <a:r>
                        <a:rPr lang="en-US" sz="1200" kern="1200" dirty="0">
                          <a:solidFill>
                            <a:srgbClr val="000000"/>
                          </a:solidFill>
                          <a:latin typeface="Times New Roman"/>
                          <a:ea typeface="Times New Roman"/>
                          <a:cs typeface="Times New Roman"/>
                        </a:rPr>
                        <a:t>Open system</a:t>
                      </a:r>
                      <a:endParaRPr lang="en-US" sz="1200" dirty="0">
                        <a:latin typeface="Calibri"/>
                        <a:ea typeface="Calibri"/>
                        <a:cs typeface="Times New Roman"/>
                      </a:endParaRPr>
                    </a:p>
                    <a:p>
                      <a:pPr marL="342900" marR="0" lvl="0" indent="-342900" algn="l">
                        <a:lnSpc>
                          <a:spcPct val="150000"/>
                        </a:lnSpc>
                        <a:spcBef>
                          <a:spcPts val="0"/>
                        </a:spcBef>
                        <a:spcAft>
                          <a:spcPts val="0"/>
                        </a:spcAft>
                        <a:buFont typeface="Arial"/>
                        <a:buChar char="•"/>
                        <a:tabLst>
                          <a:tab pos="102870" algn="l"/>
                        </a:tabLst>
                      </a:pPr>
                      <a:r>
                        <a:rPr lang="en-US" sz="1200" kern="1200" dirty="0">
                          <a:solidFill>
                            <a:srgbClr val="000000"/>
                          </a:solidFill>
                          <a:latin typeface="Times New Roman"/>
                          <a:ea typeface="Times New Roman"/>
                          <a:cs typeface="Times New Roman"/>
                        </a:rPr>
                        <a:t>Natural / diversified</a:t>
                      </a:r>
                      <a:endParaRPr lang="en-US" sz="1200" dirty="0">
                        <a:latin typeface="Calibri"/>
                        <a:ea typeface="Calibri"/>
                        <a:cs typeface="Times New Roman"/>
                      </a:endParaRPr>
                    </a:p>
                    <a:p>
                      <a:pPr marL="342900" marR="0" lvl="0" indent="-342900" algn="l">
                        <a:lnSpc>
                          <a:spcPct val="150000"/>
                        </a:lnSpc>
                        <a:spcBef>
                          <a:spcPts val="0"/>
                        </a:spcBef>
                        <a:spcAft>
                          <a:spcPts val="0"/>
                        </a:spcAft>
                        <a:buFont typeface="Arial"/>
                        <a:buChar char="•"/>
                        <a:tabLst>
                          <a:tab pos="102870" algn="l"/>
                        </a:tabLst>
                      </a:pPr>
                      <a:r>
                        <a:rPr lang="en-US" sz="1200" kern="1200" dirty="0">
                          <a:solidFill>
                            <a:srgbClr val="000000"/>
                          </a:solidFill>
                          <a:latin typeface="Times New Roman"/>
                          <a:ea typeface="Times New Roman"/>
                          <a:cs typeface="Times New Roman"/>
                        </a:rPr>
                        <a:t>Relatively heterogeneous</a:t>
                      </a:r>
                      <a:endParaRPr lang="en-US" sz="1200" dirty="0">
                        <a:latin typeface="Calibri"/>
                        <a:ea typeface="Calibri"/>
                        <a:cs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lnSpc>
                          <a:spcPct val="150000"/>
                        </a:lnSpc>
                        <a:spcBef>
                          <a:spcPts val="0"/>
                        </a:spcBef>
                        <a:spcAft>
                          <a:spcPts val="0"/>
                        </a:spcAft>
                        <a:buFont typeface="Arial"/>
                        <a:buChar char="•"/>
                        <a:tabLst>
                          <a:tab pos="102870" algn="l"/>
                        </a:tabLst>
                      </a:pPr>
                      <a:r>
                        <a:rPr lang="en-US" sz="1200" kern="1200" dirty="0">
                          <a:solidFill>
                            <a:srgbClr val="000000"/>
                          </a:solidFill>
                          <a:latin typeface="Times New Roman"/>
                          <a:ea typeface="Times New Roman"/>
                          <a:cs typeface="Times New Roman"/>
                        </a:rPr>
                        <a:t>To balance and optimize the multiple objectives of various entities of the ecosystem</a:t>
                      </a:r>
                      <a:endParaRPr lang="en-US" sz="1200" dirty="0">
                        <a:latin typeface="Calibri"/>
                        <a:ea typeface="Calibri"/>
                        <a:cs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lnSpc>
                          <a:spcPct val="150000"/>
                        </a:lnSpc>
                        <a:spcBef>
                          <a:spcPts val="0"/>
                        </a:spcBef>
                        <a:spcAft>
                          <a:spcPts val="0"/>
                        </a:spcAft>
                        <a:buFont typeface="Arial"/>
                        <a:buChar char="•"/>
                        <a:tabLst>
                          <a:tab pos="102870" algn="l"/>
                        </a:tabLst>
                      </a:pPr>
                      <a:r>
                        <a:rPr lang="en-US" sz="1200" kern="1200" dirty="0">
                          <a:solidFill>
                            <a:srgbClr val="000000"/>
                          </a:solidFill>
                          <a:latin typeface="Times New Roman"/>
                          <a:ea typeface="Times New Roman"/>
                          <a:cs typeface="Times New Roman"/>
                        </a:rPr>
                        <a:t>Freedom with self control</a:t>
                      </a:r>
                      <a:endParaRPr lang="en-US" sz="1200" dirty="0">
                        <a:latin typeface="Calibri"/>
                        <a:cs typeface="Times New Roman"/>
                      </a:endParaRPr>
                    </a:p>
                    <a:p>
                      <a:pPr marL="342900" marR="0" lvl="0" indent="-342900" algn="l">
                        <a:lnSpc>
                          <a:spcPct val="150000"/>
                        </a:lnSpc>
                        <a:spcBef>
                          <a:spcPts val="0"/>
                        </a:spcBef>
                        <a:spcAft>
                          <a:spcPts val="0"/>
                        </a:spcAft>
                        <a:buFont typeface="Arial"/>
                        <a:buChar char="•"/>
                        <a:tabLst>
                          <a:tab pos="102870" algn="l"/>
                        </a:tabLst>
                      </a:pPr>
                      <a:r>
                        <a:rPr lang="en-US" sz="1200" kern="1200" dirty="0">
                          <a:solidFill>
                            <a:srgbClr val="000000"/>
                          </a:solidFill>
                          <a:latin typeface="Times New Roman"/>
                          <a:ea typeface="Times New Roman"/>
                          <a:cs typeface="Times New Roman"/>
                        </a:rPr>
                        <a:t>Strengthen the</a:t>
                      </a:r>
                      <a:r>
                        <a:rPr lang="en-US" sz="1200" dirty="0">
                          <a:latin typeface="Times New Roman"/>
                          <a:ea typeface="Times New Roman"/>
                          <a:cs typeface="Times New Roman"/>
                        </a:rPr>
                        <a:t> </a:t>
                      </a:r>
                      <a:r>
                        <a:rPr lang="en-US" sz="1200" kern="1200" dirty="0">
                          <a:solidFill>
                            <a:srgbClr val="000000"/>
                          </a:solidFill>
                          <a:latin typeface="Times New Roman"/>
                          <a:ea typeface="Times New Roman"/>
                          <a:cs typeface="Times New Roman"/>
                        </a:rPr>
                        <a:t>weakest in the system</a:t>
                      </a:r>
                      <a:endParaRPr lang="en-US" sz="1200" dirty="0">
                        <a:latin typeface="Calibri"/>
                        <a:cs typeface="Times New Roman"/>
                      </a:endParaRPr>
                    </a:p>
                    <a:p>
                      <a:pPr marL="342900" marR="0" lvl="0" indent="-342900" algn="l">
                        <a:lnSpc>
                          <a:spcPct val="150000"/>
                        </a:lnSpc>
                        <a:spcBef>
                          <a:spcPts val="0"/>
                        </a:spcBef>
                        <a:spcAft>
                          <a:spcPts val="0"/>
                        </a:spcAft>
                        <a:buFont typeface="Arial"/>
                        <a:buChar char="•"/>
                        <a:tabLst>
                          <a:tab pos="102870" algn="l"/>
                        </a:tabLst>
                      </a:pPr>
                      <a:r>
                        <a:rPr lang="en-US" sz="1200" kern="1200" dirty="0">
                          <a:solidFill>
                            <a:srgbClr val="000000"/>
                          </a:solidFill>
                          <a:latin typeface="Times New Roman"/>
                          <a:ea typeface="Times New Roman"/>
                          <a:cs typeface="Times New Roman"/>
                        </a:rPr>
                        <a:t>Holistic (Inclusiveness, &amp; Integration)</a:t>
                      </a:r>
                      <a:endParaRPr lang="en-US" sz="1200" dirty="0">
                        <a:latin typeface="Calibri"/>
                        <a:cs typeface="Times New Roman"/>
                      </a:endParaRPr>
                    </a:p>
                    <a:p>
                      <a:pPr marL="342900" marR="0" lvl="0" indent="-342900" algn="l">
                        <a:lnSpc>
                          <a:spcPct val="150000"/>
                        </a:lnSpc>
                        <a:spcBef>
                          <a:spcPts val="0"/>
                        </a:spcBef>
                        <a:spcAft>
                          <a:spcPts val="0"/>
                        </a:spcAft>
                        <a:buFont typeface="Arial"/>
                        <a:buChar char="•"/>
                        <a:tabLst>
                          <a:tab pos="102870" algn="l"/>
                        </a:tabLst>
                      </a:pPr>
                      <a:r>
                        <a:rPr lang="en-US" sz="1200" kern="1200" dirty="0">
                          <a:solidFill>
                            <a:srgbClr val="000000"/>
                          </a:solidFill>
                          <a:latin typeface="Times New Roman"/>
                          <a:ea typeface="Times New Roman"/>
                          <a:cs typeface="Times New Roman"/>
                        </a:rPr>
                        <a:t>Humility, respect for others, tolerance to heterogeneity, &amp; equality </a:t>
                      </a:r>
                      <a:endParaRPr lang="en-US" sz="1200" dirty="0">
                        <a:latin typeface="Calibri"/>
                        <a:cs typeface="Times New Roman"/>
                      </a:endParaRPr>
                    </a:p>
                    <a:p>
                      <a:pPr marL="342900" marR="0" lvl="0" indent="-342900" algn="l">
                        <a:lnSpc>
                          <a:spcPct val="150000"/>
                        </a:lnSpc>
                        <a:spcBef>
                          <a:spcPts val="0"/>
                        </a:spcBef>
                        <a:spcAft>
                          <a:spcPts val="0"/>
                        </a:spcAft>
                        <a:buFont typeface="Arial"/>
                        <a:buChar char="•"/>
                        <a:tabLst>
                          <a:tab pos="102870" algn="l"/>
                        </a:tabLst>
                      </a:pPr>
                      <a:r>
                        <a:rPr lang="en-US" sz="1200" kern="1200" dirty="0">
                          <a:solidFill>
                            <a:srgbClr val="000000"/>
                          </a:solidFill>
                          <a:latin typeface="Times New Roman"/>
                          <a:ea typeface="Times New Roman"/>
                          <a:cs typeface="Times New Roman"/>
                        </a:rPr>
                        <a:t>Norms: Give, service, love, and sacrifice   </a:t>
                      </a:r>
                      <a:endParaRPr lang="en-US" sz="1200" dirty="0">
                        <a:latin typeface="Calibri"/>
                        <a:cs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6385" name="Rectangle 1"/>
          <p:cNvSpPr>
            <a:spLocks noChangeArrowheads="1"/>
          </p:cNvSpPr>
          <p:nvPr/>
        </p:nvSpPr>
        <p:spPr bwMode="auto">
          <a:xfrm>
            <a:off x="1524000" y="304800"/>
            <a:ext cx="5791200"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103188" algn="l"/>
              </a:tabLst>
            </a:pPr>
            <a:r>
              <a:rPr kumimoji="0" lang="en-US" sz="1600" b="1" i="0" u="none" strike="noStrike" cap="none" normalizeH="0" baseline="0" dirty="0" smtClean="0">
                <a:ln>
                  <a:noFill/>
                </a:ln>
                <a:solidFill>
                  <a:srgbClr val="0000CC"/>
                </a:solidFill>
                <a:effectLst/>
                <a:latin typeface="Times New Roman" pitchFamily="18" charset="0"/>
                <a:ea typeface="Calibri" pitchFamily="34" charset="0"/>
                <a:cs typeface="Times New Roman" pitchFamily="18" charset="0"/>
              </a:rPr>
              <a:t>Characteristics of Efficiency, Effectiveness &amp; Sustainability</a:t>
            </a:r>
            <a:endParaRPr kumimoji="0" lang="en-US" sz="1600" b="0" i="0" u="none" strike="noStrike" cap="none" normalizeH="0" baseline="0" dirty="0" smtClean="0">
              <a:ln>
                <a:noFill/>
              </a:ln>
              <a:solidFill>
                <a:srgbClr val="0000CC"/>
              </a:solidFill>
              <a:effectLst/>
              <a:latin typeface="Arial" pitchFamily="34" charset="0"/>
            </a:endParaRPr>
          </a:p>
        </p:txBody>
      </p:sp>
      <p:sp>
        <p:nvSpPr>
          <p:cNvPr id="6" name="Rectangle 5"/>
          <p:cNvSpPr/>
          <p:nvPr/>
        </p:nvSpPr>
        <p:spPr>
          <a:xfrm>
            <a:off x="990600" y="6248400"/>
            <a:ext cx="7010400" cy="400110"/>
          </a:xfrm>
          <a:prstGeom prst="rect">
            <a:avLst/>
          </a:prstGeom>
        </p:spPr>
        <p:txBody>
          <a:bodyPr wrap="square">
            <a:spAutoFit/>
          </a:bodyPr>
          <a:lstStyle/>
          <a:p>
            <a:pPr lvl="0" algn="just" eaLnBrk="0" fontAlgn="base" hangingPunct="0">
              <a:spcBef>
                <a:spcPct val="0"/>
              </a:spcBef>
              <a:spcAft>
                <a:spcPct val="0"/>
              </a:spcAft>
              <a:tabLst>
                <a:tab pos="103188" algn="l"/>
              </a:tabLst>
            </a:pPr>
            <a:r>
              <a:rPr lang="en-US" sz="1000" dirty="0" smtClean="0">
                <a:latin typeface="Verdana" pitchFamily="34" charset="0"/>
                <a:ea typeface="Calibri" pitchFamily="34" charset="0"/>
                <a:cs typeface="Times New Roman" pitchFamily="18" charset="0"/>
              </a:rPr>
              <a:t>Source: </a:t>
            </a:r>
            <a:r>
              <a:rPr lang="en-US" sz="1000" dirty="0" err="1" smtClean="0">
                <a:latin typeface="Verdana" pitchFamily="34" charset="0"/>
                <a:ea typeface="Calibri" pitchFamily="34" charset="0"/>
                <a:cs typeface="Times New Roman" pitchFamily="18" charset="0"/>
              </a:rPr>
              <a:t>Nayak</a:t>
            </a:r>
            <a:r>
              <a:rPr lang="en-US" sz="1000" dirty="0" smtClean="0">
                <a:latin typeface="Verdana" pitchFamily="34" charset="0"/>
                <a:ea typeface="Calibri" pitchFamily="34" charset="0"/>
                <a:cs typeface="Times New Roman" pitchFamily="18" charset="0"/>
              </a:rPr>
              <a:t>, </a:t>
            </a:r>
            <a:r>
              <a:rPr lang="en-US" sz="1000" dirty="0" err="1" smtClean="0">
                <a:latin typeface="Verdana" pitchFamily="34" charset="0"/>
                <a:ea typeface="Calibri" pitchFamily="34" charset="0"/>
                <a:cs typeface="Times New Roman" pitchFamily="18" charset="0"/>
              </a:rPr>
              <a:t>Amar</a:t>
            </a:r>
            <a:r>
              <a:rPr lang="en-US" sz="1000" dirty="0" smtClean="0">
                <a:latin typeface="Verdana" pitchFamily="34" charset="0"/>
                <a:ea typeface="Calibri" pitchFamily="34" charset="0"/>
                <a:cs typeface="Times New Roman" pitchFamily="18" charset="0"/>
              </a:rPr>
              <a:t> KJR (2011), Efficiency, Effectiveness and Sustainability: The Basis of Competition and Cooperation, </a:t>
            </a:r>
            <a:r>
              <a:rPr lang="en-US" sz="1000" dirty="0" smtClean="0">
                <a:latin typeface="Verdana" pitchFamily="34" charset="0"/>
                <a:ea typeface="Calibri" pitchFamily="34" charset="0"/>
                <a:cs typeface="Arial" pitchFamily="34" charset="0"/>
              </a:rPr>
              <a:t>XIMB Sustainability Seminar Series, Working Paper 1.0, December 2011</a:t>
            </a:r>
            <a:endParaRPr lang="en-US" sz="1000" dirty="0" smtClean="0">
              <a:latin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8433" name="Object 1"/>
          <p:cNvGraphicFramePr>
            <a:graphicFrameLocks noChangeAspect="1"/>
          </p:cNvGraphicFramePr>
          <p:nvPr/>
        </p:nvGraphicFramePr>
        <p:xfrm>
          <a:off x="457200" y="304800"/>
          <a:ext cx="8305800" cy="5791200"/>
        </p:xfrm>
        <a:graphic>
          <a:graphicData uri="http://schemas.openxmlformats.org/presentationml/2006/ole">
            <p:oleObj spid="_x0000_s61442" name="Slide" r:id="rId3" imgW="1891173" imgH="1417379" progId="PowerPoint.Slide.12">
              <p:embed/>
            </p:oleObj>
          </a:graphicData>
        </a:graphic>
      </p:graphicFrame>
      <p:sp>
        <p:nvSpPr>
          <p:cNvPr id="18435" name="Rectangle 3"/>
          <p:cNvSpPr>
            <a:spLocks noChangeArrowheads="1"/>
          </p:cNvSpPr>
          <p:nvPr/>
        </p:nvSpPr>
        <p:spPr bwMode="auto">
          <a:xfrm>
            <a:off x="228600" y="6248400"/>
            <a:ext cx="87630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8229600" algn="l"/>
              </a:tabLst>
            </a:pPr>
            <a:r>
              <a:rPr kumimoji="0" lang="en-US" sz="1000" b="0"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Source: </a:t>
            </a:r>
            <a:r>
              <a:rPr kumimoji="0" lang="en-US" sz="1000" b="0" i="0" u="none" strike="noStrike" cap="none" normalizeH="0" baseline="0" dirty="0" err="1" smtClean="0">
                <a:ln>
                  <a:noFill/>
                </a:ln>
                <a:solidFill>
                  <a:schemeClr val="tx1"/>
                </a:solidFill>
                <a:effectLst/>
                <a:latin typeface="Verdana" pitchFamily="34" charset="0"/>
                <a:ea typeface="Calibri" pitchFamily="34" charset="0"/>
                <a:cs typeface="Times New Roman" pitchFamily="18" charset="0"/>
              </a:rPr>
              <a:t>Nayak</a:t>
            </a:r>
            <a:r>
              <a:rPr kumimoji="0" lang="en-US" sz="1000" b="0"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 </a:t>
            </a:r>
            <a:r>
              <a:rPr kumimoji="0" lang="en-US" sz="1000" b="0" i="0" u="none" strike="noStrike" cap="none" normalizeH="0" baseline="0" dirty="0" err="1" smtClean="0">
                <a:ln>
                  <a:noFill/>
                </a:ln>
                <a:solidFill>
                  <a:schemeClr val="tx1"/>
                </a:solidFill>
                <a:effectLst/>
                <a:latin typeface="Verdana" pitchFamily="34" charset="0"/>
                <a:ea typeface="Calibri" pitchFamily="34" charset="0"/>
                <a:cs typeface="Times New Roman" pitchFamily="18" charset="0"/>
              </a:rPr>
              <a:t>Amar</a:t>
            </a:r>
            <a:r>
              <a:rPr kumimoji="0" lang="en-US" sz="1000" b="0"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 KJR (2010), Optimizing Asymmetries for Sustainability: A Prism for Agriculture &amp; Rural Development in India, DEAR, NABARD Seminar, Mumbai  &amp; XIMB Sustainability Seminar Series 1.0, Dec 2009</a:t>
            </a:r>
            <a:endParaRPr kumimoji="0" lang="en-US" sz="10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0" y="762000"/>
          <a:ext cx="8077200" cy="5607287"/>
        </p:xfrm>
        <a:graphic>
          <a:graphicData uri="http://schemas.openxmlformats.org/drawingml/2006/table">
            <a:tbl>
              <a:tblPr/>
              <a:tblGrid>
                <a:gridCol w="2800096"/>
                <a:gridCol w="2248154"/>
                <a:gridCol w="3028950"/>
              </a:tblGrid>
              <a:tr h="147104">
                <a:tc>
                  <a:txBody>
                    <a:bodyPr/>
                    <a:lstStyle/>
                    <a:p>
                      <a:pPr marL="0" marR="0" algn="ctr">
                        <a:lnSpc>
                          <a:spcPct val="115000"/>
                        </a:lnSpc>
                        <a:spcBef>
                          <a:spcPts val="0"/>
                        </a:spcBef>
                        <a:spcAft>
                          <a:spcPts val="0"/>
                        </a:spcAft>
                      </a:pPr>
                      <a:r>
                        <a:rPr lang="en-GB" sz="1000" b="1">
                          <a:latin typeface="Calibri"/>
                          <a:ea typeface="Calibri"/>
                          <a:cs typeface="Times New Roman"/>
                        </a:rPr>
                        <a:t>Technology Intensive Approach</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720" algn="ctr">
                        <a:lnSpc>
                          <a:spcPct val="115000"/>
                        </a:lnSpc>
                        <a:spcBef>
                          <a:spcPts val="0"/>
                        </a:spcBef>
                        <a:spcAft>
                          <a:spcPts val="0"/>
                        </a:spcAft>
                        <a:tabLst>
                          <a:tab pos="1840230" algn="l"/>
                        </a:tabLst>
                      </a:pPr>
                      <a:r>
                        <a:rPr lang="en-GB" sz="1000" b="1">
                          <a:latin typeface="Calibri"/>
                          <a:ea typeface="Calibri"/>
                          <a:cs typeface="Times New Roman"/>
                        </a:rPr>
                        <a:t>Agricultural Technology</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GB" sz="1000" b="1">
                          <a:latin typeface="Calibri"/>
                          <a:ea typeface="Calibri"/>
                          <a:cs typeface="Times New Roman"/>
                        </a:rPr>
                        <a:t>Integrated Low Cost Agriculture</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1381">
                <a:tc>
                  <a:txBody>
                    <a:bodyPr/>
                    <a:lstStyle/>
                    <a:p>
                      <a:pPr marL="0" marR="0" algn="just">
                        <a:lnSpc>
                          <a:spcPct val="115000"/>
                        </a:lnSpc>
                        <a:spcBef>
                          <a:spcPts val="0"/>
                        </a:spcBef>
                        <a:spcAft>
                          <a:spcPts val="0"/>
                        </a:spcAft>
                      </a:pPr>
                      <a:endParaRPr lang="en-GB"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720" algn="ctr">
                        <a:lnSpc>
                          <a:spcPct val="115000"/>
                        </a:lnSpc>
                        <a:spcBef>
                          <a:spcPts val="0"/>
                        </a:spcBef>
                        <a:spcAft>
                          <a:spcPts val="0"/>
                        </a:spcAft>
                        <a:tabLst>
                          <a:tab pos="1840230" algn="l"/>
                        </a:tabLst>
                      </a:pPr>
                      <a:r>
                        <a:rPr lang="en-US" sz="1000" b="1">
                          <a:latin typeface="Calibri"/>
                          <a:ea typeface="Calibri"/>
                          <a:cs typeface="Times New Roman"/>
                        </a:rPr>
                        <a:t>External Input Technology</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marL="0" marR="0" algn="just">
                        <a:lnSpc>
                          <a:spcPct val="115000"/>
                        </a:lnSpc>
                        <a:spcBef>
                          <a:spcPts val="0"/>
                        </a:spcBef>
                        <a:spcAft>
                          <a:spcPts val="0"/>
                        </a:spcAft>
                      </a:pPr>
                      <a:endParaRPr lang="en-GB"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1381">
                <a:tc>
                  <a:txBody>
                    <a:bodyPr/>
                    <a:lstStyle/>
                    <a:p>
                      <a:pPr marL="0" marR="0" algn="just">
                        <a:lnSpc>
                          <a:spcPct val="115000"/>
                        </a:lnSpc>
                        <a:spcBef>
                          <a:spcPts val="0"/>
                        </a:spcBef>
                        <a:spcAft>
                          <a:spcPts val="0"/>
                        </a:spcAft>
                      </a:pPr>
                      <a:r>
                        <a:rPr lang="en-GB" sz="1000">
                          <a:latin typeface="Calibri"/>
                          <a:ea typeface="Calibri"/>
                          <a:cs typeface="Times New Roman"/>
                        </a:rPr>
                        <a:t>GM Seeds</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720" algn="ctr">
                        <a:lnSpc>
                          <a:spcPct val="115000"/>
                        </a:lnSpc>
                        <a:spcBef>
                          <a:spcPts val="0"/>
                        </a:spcBef>
                        <a:spcAft>
                          <a:spcPts val="0"/>
                        </a:spcAft>
                        <a:tabLst>
                          <a:tab pos="1840230" algn="l"/>
                        </a:tabLst>
                      </a:pPr>
                      <a:r>
                        <a:rPr lang="en-US" sz="1000">
                          <a:latin typeface="Calibri"/>
                          <a:ea typeface="Calibri"/>
                          <a:cs typeface="Times New Roman"/>
                        </a:rPr>
                        <a:t>Seed</a:t>
                      </a: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lnSpc>
                          <a:spcPct val="115000"/>
                        </a:lnSpc>
                        <a:spcBef>
                          <a:spcPts val="0"/>
                        </a:spcBef>
                        <a:spcAft>
                          <a:spcPts val="0"/>
                        </a:spcAft>
                      </a:pPr>
                      <a:r>
                        <a:rPr lang="en-GB" sz="1000">
                          <a:latin typeface="Calibri"/>
                          <a:ea typeface="Calibri"/>
                          <a:cs typeface="Times New Roman"/>
                        </a:rPr>
                        <a:t>Local Seeds</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1381">
                <a:tc>
                  <a:txBody>
                    <a:bodyPr/>
                    <a:lstStyle/>
                    <a:p>
                      <a:pPr marL="0" marR="0" algn="just">
                        <a:lnSpc>
                          <a:spcPct val="115000"/>
                        </a:lnSpc>
                        <a:spcBef>
                          <a:spcPts val="0"/>
                        </a:spcBef>
                        <a:spcAft>
                          <a:spcPts val="0"/>
                        </a:spcAft>
                      </a:pPr>
                      <a:r>
                        <a:rPr lang="en-GB" sz="1000">
                          <a:latin typeface="Calibri"/>
                          <a:ea typeface="Calibri"/>
                          <a:cs typeface="Times New Roman"/>
                        </a:rPr>
                        <a:t>Inorganic Fertilizers</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720" algn="ctr">
                        <a:lnSpc>
                          <a:spcPct val="115000"/>
                        </a:lnSpc>
                        <a:spcBef>
                          <a:spcPts val="0"/>
                        </a:spcBef>
                        <a:spcAft>
                          <a:spcPts val="0"/>
                        </a:spcAft>
                        <a:tabLst>
                          <a:tab pos="1840230" algn="l"/>
                        </a:tabLst>
                      </a:pPr>
                      <a:r>
                        <a:rPr lang="en-US" sz="1000">
                          <a:latin typeface="Calibri"/>
                          <a:ea typeface="Calibri"/>
                          <a:cs typeface="Times New Roman"/>
                        </a:rPr>
                        <a:t>Plant Nutrition</a:t>
                      </a: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lnSpc>
                          <a:spcPct val="115000"/>
                        </a:lnSpc>
                        <a:spcBef>
                          <a:spcPts val="0"/>
                        </a:spcBef>
                        <a:spcAft>
                          <a:spcPts val="0"/>
                        </a:spcAft>
                      </a:pPr>
                      <a:r>
                        <a:rPr lang="en-GB" sz="1000">
                          <a:latin typeface="Calibri"/>
                          <a:ea typeface="Calibri"/>
                          <a:cs typeface="Times New Roman"/>
                        </a:rPr>
                        <a:t>Organic manure, plant biomass</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1381">
                <a:tc>
                  <a:txBody>
                    <a:bodyPr/>
                    <a:lstStyle/>
                    <a:p>
                      <a:pPr marL="0" marR="0" algn="just">
                        <a:lnSpc>
                          <a:spcPct val="115000"/>
                        </a:lnSpc>
                        <a:spcBef>
                          <a:spcPts val="0"/>
                        </a:spcBef>
                        <a:spcAft>
                          <a:spcPts val="0"/>
                        </a:spcAft>
                      </a:pPr>
                      <a:r>
                        <a:rPr lang="en-GB" sz="1000">
                          <a:latin typeface="Calibri"/>
                          <a:ea typeface="Calibri"/>
                          <a:cs typeface="Times New Roman"/>
                        </a:rPr>
                        <a:t>Inorganic pesticides</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720" algn="ctr">
                        <a:lnSpc>
                          <a:spcPct val="115000"/>
                        </a:lnSpc>
                        <a:spcBef>
                          <a:spcPts val="0"/>
                        </a:spcBef>
                        <a:spcAft>
                          <a:spcPts val="0"/>
                        </a:spcAft>
                        <a:tabLst>
                          <a:tab pos="1840230" algn="l"/>
                        </a:tabLst>
                      </a:pPr>
                      <a:r>
                        <a:rPr lang="en-US" sz="1000">
                          <a:latin typeface="Calibri"/>
                          <a:ea typeface="Calibri"/>
                          <a:cs typeface="Times New Roman"/>
                        </a:rPr>
                        <a:t>Plant Protection</a:t>
                      </a: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lnSpc>
                          <a:spcPct val="115000"/>
                        </a:lnSpc>
                        <a:spcBef>
                          <a:spcPts val="0"/>
                        </a:spcBef>
                        <a:spcAft>
                          <a:spcPts val="0"/>
                        </a:spcAft>
                      </a:pPr>
                      <a:r>
                        <a:rPr lang="en-GB" sz="1000">
                          <a:latin typeface="Calibri"/>
                          <a:ea typeface="Calibri"/>
                          <a:cs typeface="Times New Roman"/>
                        </a:rPr>
                        <a:t>Organic pesticides</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1381">
                <a:tc>
                  <a:txBody>
                    <a:bodyPr/>
                    <a:lstStyle/>
                    <a:p>
                      <a:pPr marL="0" marR="0" algn="just">
                        <a:lnSpc>
                          <a:spcPct val="115000"/>
                        </a:lnSpc>
                        <a:spcBef>
                          <a:spcPts val="0"/>
                        </a:spcBef>
                        <a:spcAft>
                          <a:spcPts val="0"/>
                        </a:spcAft>
                      </a:pPr>
                      <a:r>
                        <a:rPr lang="en-GB" sz="1000">
                          <a:latin typeface="Calibri"/>
                          <a:ea typeface="Calibri"/>
                          <a:cs typeface="Times New Roman"/>
                        </a:rPr>
                        <a:t>More Water </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720" algn="ctr">
                        <a:lnSpc>
                          <a:spcPct val="115000"/>
                        </a:lnSpc>
                        <a:spcBef>
                          <a:spcPts val="0"/>
                        </a:spcBef>
                        <a:spcAft>
                          <a:spcPts val="0"/>
                        </a:spcAft>
                        <a:tabLst>
                          <a:tab pos="1840230" algn="l"/>
                        </a:tabLst>
                      </a:pPr>
                      <a:r>
                        <a:rPr lang="en-US" sz="1000">
                          <a:latin typeface="Calibri"/>
                          <a:ea typeface="Calibri"/>
                          <a:cs typeface="Times New Roman"/>
                        </a:rPr>
                        <a:t>Water</a:t>
                      </a: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lnSpc>
                          <a:spcPct val="115000"/>
                        </a:lnSpc>
                        <a:spcBef>
                          <a:spcPts val="0"/>
                        </a:spcBef>
                        <a:spcAft>
                          <a:spcPts val="0"/>
                        </a:spcAft>
                      </a:pPr>
                      <a:r>
                        <a:rPr lang="en-GB" sz="1000">
                          <a:latin typeface="Calibri"/>
                          <a:ea typeface="Calibri"/>
                          <a:cs typeface="Times New Roman"/>
                        </a:rPr>
                        <a:t>Less Water </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1381">
                <a:tc>
                  <a:txBody>
                    <a:bodyPr/>
                    <a:lstStyle/>
                    <a:p>
                      <a:pPr marL="0" marR="0" algn="just">
                        <a:lnSpc>
                          <a:spcPct val="115000"/>
                        </a:lnSpc>
                        <a:spcBef>
                          <a:spcPts val="0"/>
                        </a:spcBef>
                        <a:spcAft>
                          <a:spcPts val="0"/>
                        </a:spcAft>
                      </a:pPr>
                      <a:r>
                        <a:rPr lang="en-GB" sz="1000">
                          <a:latin typeface="Calibri"/>
                          <a:ea typeface="Calibri"/>
                          <a:cs typeface="Times New Roman"/>
                        </a:rPr>
                        <a:t>Biologically poor soil</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720" algn="ctr">
                        <a:lnSpc>
                          <a:spcPct val="115000"/>
                        </a:lnSpc>
                        <a:spcBef>
                          <a:spcPts val="0"/>
                        </a:spcBef>
                        <a:spcAft>
                          <a:spcPts val="0"/>
                        </a:spcAft>
                        <a:tabLst>
                          <a:tab pos="1840230" algn="l"/>
                        </a:tabLst>
                      </a:pPr>
                      <a:r>
                        <a:rPr lang="en-US" sz="1000">
                          <a:latin typeface="Calibri"/>
                          <a:ea typeface="Calibri"/>
                          <a:cs typeface="Times New Roman"/>
                        </a:rPr>
                        <a:t>Soil</a:t>
                      </a: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lnSpc>
                          <a:spcPct val="115000"/>
                        </a:lnSpc>
                        <a:spcBef>
                          <a:spcPts val="0"/>
                        </a:spcBef>
                        <a:spcAft>
                          <a:spcPts val="0"/>
                        </a:spcAft>
                      </a:pPr>
                      <a:r>
                        <a:rPr lang="en-GB" sz="1000">
                          <a:latin typeface="Calibri"/>
                          <a:ea typeface="Calibri"/>
                          <a:cs typeface="Times New Roman"/>
                        </a:rPr>
                        <a:t>Biologically rich soil</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1381">
                <a:tc>
                  <a:txBody>
                    <a:bodyPr/>
                    <a:lstStyle/>
                    <a:p>
                      <a:pPr marL="0" marR="0" algn="just">
                        <a:lnSpc>
                          <a:spcPct val="115000"/>
                        </a:lnSpc>
                        <a:spcBef>
                          <a:spcPts val="0"/>
                        </a:spcBef>
                        <a:spcAft>
                          <a:spcPts val="0"/>
                        </a:spcAft>
                      </a:pPr>
                      <a:endParaRPr lang="en-GB"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720" algn="ctr">
                        <a:lnSpc>
                          <a:spcPct val="115000"/>
                        </a:lnSpc>
                        <a:spcBef>
                          <a:spcPts val="0"/>
                        </a:spcBef>
                        <a:spcAft>
                          <a:spcPts val="0"/>
                        </a:spcAft>
                        <a:tabLst>
                          <a:tab pos="1840230" algn="l"/>
                        </a:tabLst>
                      </a:pPr>
                      <a:r>
                        <a:rPr lang="en-US" sz="1000" b="1">
                          <a:latin typeface="Calibri"/>
                          <a:ea typeface="Calibri"/>
                          <a:cs typeface="Times New Roman"/>
                        </a:rPr>
                        <a:t>Process Technology</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marL="0" marR="0" algn="just">
                        <a:lnSpc>
                          <a:spcPct val="115000"/>
                        </a:lnSpc>
                        <a:spcBef>
                          <a:spcPts val="0"/>
                        </a:spcBef>
                        <a:spcAft>
                          <a:spcPts val="0"/>
                        </a:spcAft>
                      </a:pPr>
                      <a:endParaRPr lang="en-GB"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4141">
                <a:tc>
                  <a:txBody>
                    <a:bodyPr/>
                    <a:lstStyle/>
                    <a:p>
                      <a:pPr marL="0" marR="0" algn="just">
                        <a:lnSpc>
                          <a:spcPct val="115000"/>
                        </a:lnSpc>
                        <a:spcBef>
                          <a:spcPts val="0"/>
                        </a:spcBef>
                        <a:spcAft>
                          <a:spcPts val="0"/>
                        </a:spcAft>
                      </a:pPr>
                      <a:r>
                        <a:rPr lang="en-GB" sz="1000">
                          <a:latin typeface="Calibri"/>
                          <a:ea typeface="Calibri"/>
                          <a:cs typeface="Times New Roman"/>
                        </a:rPr>
                        <a:t>Mono-crop for commercial purpose</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720" algn="ctr">
                        <a:lnSpc>
                          <a:spcPct val="115000"/>
                        </a:lnSpc>
                        <a:spcBef>
                          <a:spcPts val="0"/>
                        </a:spcBef>
                        <a:spcAft>
                          <a:spcPts val="0"/>
                        </a:spcAft>
                        <a:tabLst>
                          <a:tab pos="1840230" algn="l"/>
                        </a:tabLst>
                      </a:pPr>
                      <a:r>
                        <a:rPr lang="en-US" sz="1000">
                          <a:latin typeface="Calibri"/>
                          <a:ea typeface="Calibri"/>
                          <a:cs typeface="Times New Roman"/>
                        </a:rPr>
                        <a:t>Cropping Pattern</a:t>
                      </a: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lnSpc>
                          <a:spcPct val="115000"/>
                        </a:lnSpc>
                        <a:spcBef>
                          <a:spcPts val="0"/>
                        </a:spcBef>
                        <a:spcAft>
                          <a:spcPts val="0"/>
                        </a:spcAft>
                      </a:pPr>
                      <a:r>
                        <a:rPr lang="en-GB" sz="1000">
                          <a:latin typeface="Calibri"/>
                          <a:ea typeface="Calibri"/>
                          <a:cs typeface="Times New Roman"/>
                        </a:rPr>
                        <a:t>Multiple and diverse cropping to leverage seasonality for better food and nutrition security, &amp; better soil health </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5521">
                <a:tc>
                  <a:txBody>
                    <a:bodyPr/>
                    <a:lstStyle/>
                    <a:p>
                      <a:pPr marL="0" marR="0" algn="just">
                        <a:lnSpc>
                          <a:spcPct val="115000"/>
                        </a:lnSpc>
                        <a:spcBef>
                          <a:spcPts val="0"/>
                        </a:spcBef>
                        <a:spcAft>
                          <a:spcPts val="0"/>
                        </a:spcAft>
                      </a:pPr>
                      <a:r>
                        <a:rPr lang="en-GB" sz="1000">
                          <a:latin typeface="Calibri"/>
                          <a:ea typeface="Calibri"/>
                          <a:cs typeface="Times New Roman"/>
                        </a:rPr>
                        <a:t>Specialized mono-crop cultivation with little integration with other farm production</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720" algn="ctr">
                        <a:lnSpc>
                          <a:spcPct val="115000"/>
                        </a:lnSpc>
                        <a:spcBef>
                          <a:spcPts val="0"/>
                        </a:spcBef>
                        <a:spcAft>
                          <a:spcPts val="0"/>
                        </a:spcAft>
                        <a:tabLst>
                          <a:tab pos="1840230" algn="l"/>
                        </a:tabLst>
                      </a:pPr>
                      <a:r>
                        <a:rPr lang="en-US" sz="1000">
                          <a:latin typeface="Calibri"/>
                          <a:ea typeface="Calibri"/>
                          <a:cs typeface="Times New Roman"/>
                        </a:rPr>
                        <a:t>Level of Farm Integration</a:t>
                      </a: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lnSpc>
                          <a:spcPct val="115000"/>
                        </a:lnSpc>
                        <a:spcBef>
                          <a:spcPts val="0"/>
                        </a:spcBef>
                        <a:spcAft>
                          <a:spcPts val="0"/>
                        </a:spcAft>
                      </a:pPr>
                      <a:r>
                        <a:rPr lang="en-GB" sz="1000">
                          <a:latin typeface="Calibri"/>
                          <a:ea typeface="Calibri"/>
                          <a:cs typeface="Times New Roman"/>
                        </a:rPr>
                        <a:t>High degree of integration of farm crops with horticulture, agro-forestry, and livestock to leverage higher economies of scope in nature </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2761">
                <a:tc>
                  <a:txBody>
                    <a:bodyPr/>
                    <a:lstStyle/>
                    <a:p>
                      <a:pPr marL="0" marR="0" algn="just">
                        <a:lnSpc>
                          <a:spcPct val="115000"/>
                        </a:lnSpc>
                        <a:spcBef>
                          <a:spcPts val="0"/>
                        </a:spcBef>
                        <a:spcAft>
                          <a:spcPts val="0"/>
                        </a:spcAft>
                      </a:pPr>
                      <a:r>
                        <a:rPr lang="en-GB" sz="1000">
                          <a:latin typeface="Calibri"/>
                          <a:ea typeface="Calibri"/>
                          <a:cs typeface="Times New Roman"/>
                        </a:rPr>
                        <a:t>Regular tilling with Tractor, power tiller, etc </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720" algn="ctr">
                        <a:lnSpc>
                          <a:spcPct val="115000"/>
                        </a:lnSpc>
                        <a:spcBef>
                          <a:spcPts val="0"/>
                        </a:spcBef>
                        <a:spcAft>
                          <a:spcPts val="0"/>
                        </a:spcAft>
                        <a:tabLst>
                          <a:tab pos="1840230" algn="l"/>
                        </a:tabLst>
                      </a:pPr>
                      <a:r>
                        <a:rPr lang="en-US" sz="1000">
                          <a:latin typeface="Calibri"/>
                          <a:ea typeface="Calibri"/>
                          <a:cs typeface="Times New Roman"/>
                        </a:rPr>
                        <a:t>Land preparation methods</a:t>
                      </a: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lnSpc>
                          <a:spcPct val="115000"/>
                        </a:lnSpc>
                        <a:spcBef>
                          <a:spcPts val="0"/>
                        </a:spcBef>
                        <a:spcAft>
                          <a:spcPts val="0"/>
                        </a:spcAft>
                      </a:pPr>
                      <a:r>
                        <a:rPr lang="en-GB" sz="1000">
                          <a:latin typeface="Calibri"/>
                          <a:ea typeface="Calibri"/>
                          <a:cs typeface="Times New Roman"/>
                        </a:rPr>
                        <a:t>Lesser Tilling for minimal soil disturbance</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2761">
                <a:tc>
                  <a:txBody>
                    <a:bodyPr/>
                    <a:lstStyle/>
                    <a:p>
                      <a:pPr marL="0" marR="0" algn="just">
                        <a:lnSpc>
                          <a:spcPct val="115000"/>
                        </a:lnSpc>
                        <a:spcBef>
                          <a:spcPts val="0"/>
                        </a:spcBef>
                        <a:spcAft>
                          <a:spcPts val="0"/>
                        </a:spcAft>
                      </a:pPr>
                      <a:r>
                        <a:rPr lang="en-GB" sz="1000">
                          <a:latin typeface="Calibri"/>
                          <a:ea typeface="Calibri"/>
                          <a:cs typeface="Times New Roman"/>
                        </a:rPr>
                        <a:t>High Water intensity methods using Canal Irrigation, Deep Bore wells</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720" algn="ctr">
                        <a:lnSpc>
                          <a:spcPct val="115000"/>
                        </a:lnSpc>
                        <a:spcBef>
                          <a:spcPts val="0"/>
                        </a:spcBef>
                        <a:spcAft>
                          <a:spcPts val="0"/>
                        </a:spcAft>
                        <a:tabLst>
                          <a:tab pos="1840230" algn="l"/>
                        </a:tabLst>
                      </a:pPr>
                      <a:r>
                        <a:rPr lang="en-US" sz="1000">
                          <a:latin typeface="Calibri"/>
                          <a:ea typeface="Calibri"/>
                          <a:cs typeface="Times New Roman"/>
                        </a:rPr>
                        <a:t>Water management methods</a:t>
                      </a: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lnSpc>
                          <a:spcPct val="115000"/>
                        </a:lnSpc>
                        <a:spcBef>
                          <a:spcPts val="0"/>
                        </a:spcBef>
                        <a:spcAft>
                          <a:spcPts val="0"/>
                        </a:spcAft>
                      </a:pPr>
                      <a:r>
                        <a:rPr lang="en-GB" sz="1000">
                          <a:latin typeface="Calibri"/>
                          <a:ea typeface="Calibri"/>
                          <a:cs typeface="Times New Roman"/>
                        </a:rPr>
                        <a:t>In-situ water conservation methods</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2761">
                <a:tc>
                  <a:txBody>
                    <a:bodyPr/>
                    <a:lstStyle/>
                    <a:p>
                      <a:pPr marL="0" marR="0" algn="just">
                        <a:lnSpc>
                          <a:spcPct val="115000"/>
                        </a:lnSpc>
                        <a:spcBef>
                          <a:spcPts val="0"/>
                        </a:spcBef>
                        <a:spcAft>
                          <a:spcPts val="0"/>
                        </a:spcAft>
                      </a:pPr>
                      <a:r>
                        <a:rPr lang="en-GB" sz="1000">
                          <a:latin typeface="Calibri"/>
                          <a:ea typeface="Calibri"/>
                          <a:cs typeface="Times New Roman"/>
                        </a:rPr>
                        <a:t>High degree of weed management</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720" algn="ctr">
                        <a:lnSpc>
                          <a:spcPct val="115000"/>
                        </a:lnSpc>
                        <a:spcBef>
                          <a:spcPts val="0"/>
                        </a:spcBef>
                        <a:spcAft>
                          <a:spcPts val="0"/>
                        </a:spcAft>
                        <a:tabLst>
                          <a:tab pos="1840230" algn="l"/>
                        </a:tabLst>
                      </a:pPr>
                      <a:r>
                        <a:rPr lang="en-US" sz="1000">
                          <a:latin typeface="Calibri"/>
                          <a:ea typeface="Calibri"/>
                          <a:cs typeface="Times New Roman"/>
                        </a:rPr>
                        <a:t>Weed management methods</a:t>
                      </a: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lnSpc>
                          <a:spcPct val="115000"/>
                        </a:lnSpc>
                        <a:spcBef>
                          <a:spcPts val="0"/>
                        </a:spcBef>
                        <a:spcAft>
                          <a:spcPts val="0"/>
                        </a:spcAft>
                      </a:pPr>
                      <a:r>
                        <a:rPr lang="en-GB" sz="1000">
                          <a:latin typeface="Calibri"/>
                          <a:ea typeface="Calibri"/>
                          <a:cs typeface="Times New Roman"/>
                        </a:rPr>
                        <a:t>Little weed management through mulching &amp; mechanical weeding</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2761">
                <a:tc>
                  <a:txBody>
                    <a:bodyPr/>
                    <a:lstStyle/>
                    <a:p>
                      <a:pPr marL="0" marR="0" algn="just">
                        <a:lnSpc>
                          <a:spcPct val="115000"/>
                        </a:lnSpc>
                        <a:spcBef>
                          <a:spcPts val="0"/>
                        </a:spcBef>
                        <a:spcAft>
                          <a:spcPts val="0"/>
                        </a:spcAft>
                      </a:pPr>
                      <a:r>
                        <a:rPr lang="en-GB" sz="1000">
                          <a:latin typeface="Calibri"/>
                          <a:ea typeface="Calibri"/>
                          <a:cs typeface="Times New Roman"/>
                        </a:rPr>
                        <a:t>High technology equipments like Combined harvester, etc</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720" algn="ctr">
                        <a:lnSpc>
                          <a:spcPct val="115000"/>
                        </a:lnSpc>
                        <a:spcBef>
                          <a:spcPts val="0"/>
                        </a:spcBef>
                        <a:spcAft>
                          <a:spcPts val="0"/>
                        </a:spcAft>
                        <a:tabLst>
                          <a:tab pos="1840230" algn="l"/>
                        </a:tabLst>
                      </a:pPr>
                      <a:r>
                        <a:rPr lang="en-US" sz="1000">
                          <a:latin typeface="Calibri"/>
                          <a:ea typeface="Calibri"/>
                          <a:cs typeface="Times New Roman"/>
                        </a:rPr>
                        <a:t>Harvesting methods</a:t>
                      </a: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lnSpc>
                          <a:spcPct val="115000"/>
                        </a:lnSpc>
                        <a:spcBef>
                          <a:spcPts val="0"/>
                        </a:spcBef>
                        <a:spcAft>
                          <a:spcPts val="0"/>
                        </a:spcAft>
                      </a:pPr>
                      <a:r>
                        <a:rPr lang="en-GB" sz="1000">
                          <a:latin typeface="Calibri"/>
                          <a:ea typeface="Calibri"/>
                          <a:cs typeface="Times New Roman"/>
                        </a:rPr>
                        <a:t>Generally, simpler technologies because of smaller farm size</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2761">
                <a:tc>
                  <a:txBody>
                    <a:bodyPr/>
                    <a:lstStyle/>
                    <a:p>
                      <a:pPr marL="0" marR="0" algn="just">
                        <a:lnSpc>
                          <a:spcPct val="115000"/>
                        </a:lnSpc>
                        <a:spcBef>
                          <a:spcPts val="0"/>
                        </a:spcBef>
                        <a:spcAft>
                          <a:spcPts val="0"/>
                        </a:spcAft>
                      </a:pPr>
                      <a:r>
                        <a:rPr lang="en-GB" sz="1000">
                          <a:latin typeface="Calibri"/>
                          <a:ea typeface="Calibri"/>
                          <a:cs typeface="Times New Roman"/>
                        </a:rPr>
                        <a:t>Highly mechanized post harvest management </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720" algn="ctr">
                        <a:lnSpc>
                          <a:spcPct val="115000"/>
                        </a:lnSpc>
                        <a:spcBef>
                          <a:spcPts val="0"/>
                        </a:spcBef>
                        <a:spcAft>
                          <a:spcPts val="0"/>
                        </a:spcAft>
                        <a:tabLst>
                          <a:tab pos="1840230" algn="l"/>
                        </a:tabLst>
                      </a:pPr>
                      <a:r>
                        <a:rPr lang="en-US" sz="1000">
                          <a:latin typeface="Calibri"/>
                          <a:ea typeface="Calibri"/>
                          <a:cs typeface="Times New Roman"/>
                        </a:rPr>
                        <a:t>Post harvest technologies</a:t>
                      </a: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lnSpc>
                          <a:spcPct val="115000"/>
                        </a:lnSpc>
                        <a:spcBef>
                          <a:spcPts val="0"/>
                        </a:spcBef>
                        <a:spcAft>
                          <a:spcPts val="0"/>
                        </a:spcAft>
                      </a:pPr>
                      <a:r>
                        <a:rPr lang="en-GB" sz="1000">
                          <a:latin typeface="Calibri"/>
                          <a:ea typeface="Calibri"/>
                          <a:cs typeface="Times New Roman"/>
                        </a:rPr>
                        <a:t>Simpler post harvest techniques</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2761">
                <a:tc>
                  <a:txBody>
                    <a:bodyPr/>
                    <a:lstStyle/>
                    <a:p>
                      <a:pPr marL="0" marR="0" algn="just">
                        <a:lnSpc>
                          <a:spcPct val="115000"/>
                        </a:lnSpc>
                        <a:spcBef>
                          <a:spcPts val="0"/>
                        </a:spcBef>
                        <a:spcAft>
                          <a:spcPts val="0"/>
                        </a:spcAft>
                      </a:pPr>
                      <a:r>
                        <a:rPr lang="en-GB" sz="1000">
                          <a:latin typeface="Calibri"/>
                          <a:ea typeface="Calibri"/>
                          <a:cs typeface="Times New Roman"/>
                        </a:rPr>
                        <a:t>Large scale, technology intensive machinery </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720" algn="ctr">
                        <a:lnSpc>
                          <a:spcPct val="115000"/>
                        </a:lnSpc>
                        <a:spcBef>
                          <a:spcPts val="0"/>
                        </a:spcBef>
                        <a:spcAft>
                          <a:spcPts val="0"/>
                        </a:spcAft>
                        <a:tabLst>
                          <a:tab pos="1840230" algn="l"/>
                        </a:tabLst>
                      </a:pPr>
                      <a:r>
                        <a:rPr lang="en-US" sz="1000">
                          <a:latin typeface="Calibri"/>
                          <a:ea typeface="Calibri"/>
                          <a:cs typeface="Times New Roman"/>
                        </a:rPr>
                        <a:t>Processing technologies</a:t>
                      </a: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lnSpc>
                          <a:spcPct val="115000"/>
                        </a:lnSpc>
                        <a:spcBef>
                          <a:spcPts val="0"/>
                        </a:spcBef>
                        <a:spcAft>
                          <a:spcPts val="0"/>
                        </a:spcAft>
                      </a:pPr>
                      <a:r>
                        <a:rPr lang="en-GB" sz="1000">
                          <a:latin typeface="Calibri"/>
                          <a:ea typeface="Calibri"/>
                          <a:cs typeface="Times New Roman"/>
                        </a:rPr>
                        <a:t>Simple decentralized processing system </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2761">
                <a:tc>
                  <a:txBody>
                    <a:bodyPr/>
                    <a:lstStyle/>
                    <a:p>
                      <a:pPr marL="0" marR="0" algn="just">
                        <a:lnSpc>
                          <a:spcPct val="115000"/>
                        </a:lnSpc>
                        <a:spcBef>
                          <a:spcPts val="0"/>
                        </a:spcBef>
                        <a:spcAft>
                          <a:spcPts val="0"/>
                        </a:spcAft>
                      </a:pPr>
                      <a:r>
                        <a:rPr lang="en-GB" sz="1000">
                          <a:latin typeface="Calibri"/>
                          <a:ea typeface="Calibri"/>
                          <a:cs typeface="Times New Roman"/>
                        </a:rPr>
                        <a:t>Large scale storage and transportation </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720" algn="ctr">
                        <a:lnSpc>
                          <a:spcPct val="115000"/>
                        </a:lnSpc>
                        <a:spcBef>
                          <a:spcPts val="0"/>
                        </a:spcBef>
                        <a:spcAft>
                          <a:spcPts val="0"/>
                        </a:spcAft>
                        <a:tabLst>
                          <a:tab pos="1840230" algn="l"/>
                        </a:tabLst>
                      </a:pPr>
                      <a:r>
                        <a:rPr lang="en-US" sz="1000">
                          <a:latin typeface="Calibri"/>
                          <a:ea typeface="Calibri"/>
                          <a:cs typeface="Times New Roman"/>
                        </a:rPr>
                        <a:t>Storage &amp; transportation methods</a:t>
                      </a: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lnSpc>
                          <a:spcPct val="115000"/>
                        </a:lnSpc>
                        <a:spcBef>
                          <a:spcPts val="0"/>
                        </a:spcBef>
                        <a:spcAft>
                          <a:spcPts val="0"/>
                        </a:spcAft>
                      </a:pPr>
                      <a:r>
                        <a:rPr lang="en-GB" sz="1000">
                          <a:latin typeface="Calibri"/>
                          <a:ea typeface="Calibri"/>
                          <a:cs typeface="Times New Roman"/>
                        </a:rPr>
                        <a:t>Smaller storage facilities with minimal transportation </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1381">
                <a:tc>
                  <a:txBody>
                    <a:bodyPr/>
                    <a:lstStyle/>
                    <a:p>
                      <a:pPr marL="0" marR="0" algn="just">
                        <a:lnSpc>
                          <a:spcPct val="115000"/>
                        </a:lnSpc>
                        <a:spcBef>
                          <a:spcPts val="0"/>
                        </a:spcBef>
                        <a:spcAft>
                          <a:spcPts val="0"/>
                        </a:spcAft>
                      </a:pPr>
                      <a:endParaRPr lang="en-GB"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720" algn="ctr">
                        <a:lnSpc>
                          <a:spcPct val="115000"/>
                        </a:lnSpc>
                        <a:spcBef>
                          <a:spcPts val="0"/>
                        </a:spcBef>
                        <a:spcAft>
                          <a:spcPts val="0"/>
                        </a:spcAft>
                        <a:tabLst>
                          <a:tab pos="1840230" algn="l"/>
                        </a:tabLst>
                      </a:pPr>
                      <a:r>
                        <a:rPr lang="en-US" sz="1000" b="1">
                          <a:latin typeface="Calibri"/>
                          <a:ea typeface="Calibri"/>
                          <a:cs typeface="Times New Roman"/>
                        </a:rPr>
                        <a:t>Organizational Process</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marL="0" marR="0" algn="just">
                        <a:lnSpc>
                          <a:spcPct val="115000"/>
                        </a:lnSpc>
                        <a:spcBef>
                          <a:spcPts val="0"/>
                        </a:spcBef>
                        <a:spcAft>
                          <a:spcPts val="0"/>
                        </a:spcAft>
                      </a:pPr>
                      <a:endParaRPr lang="en-GB"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2761">
                <a:tc>
                  <a:txBody>
                    <a:bodyPr/>
                    <a:lstStyle/>
                    <a:p>
                      <a:pPr marL="0" marR="0" algn="just">
                        <a:lnSpc>
                          <a:spcPct val="115000"/>
                        </a:lnSpc>
                        <a:spcBef>
                          <a:spcPts val="0"/>
                        </a:spcBef>
                        <a:spcAft>
                          <a:spcPts val="0"/>
                        </a:spcAft>
                      </a:pPr>
                      <a:r>
                        <a:rPr lang="en-GB" sz="1000">
                          <a:latin typeface="Calibri"/>
                          <a:ea typeface="Calibri"/>
                          <a:cs typeface="Times New Roman"/>
                        </a:rPr>
                        <a:t>Traditional Industrial Organization Design </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720" algn="ctr">
                        <a:lnSpc>
                          <a:spcPct val="115000"/>
                        </a:lnSpc>
                        <a:spcBef>
                          <a:spcPts val="0"/>
                        </a:spcBef>
                        <a:spcAft>
                          <a:spcPts val="0"/>
                        </a:spcAft>
                        <a:tabLst>
                          <a:tab pos="1840230" algn="l"/>
                        </a:tabLst>
                      </a:pPr>
                      <a:r>
                        <a:rPr lang="en-US" sz="1000">
                          <a:latin typeface="Calibri"/>
                          <a:ea typeface="Calibri"/>
                          <a:cs typeface="Times New Roman"/>
                        </a:rPr>
                        <a:t>Organizational Design</a:t>
                      </a: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lnSpc>
                          <a:spcPct val="115000"/>
                        </a:lnSpc>
                        <a:spcBef>
                          <a:spcPts val="0"/>
                        </a:spcBef>
                        <a:spcAft>
                          <a:spcPts val="0"/>
                        </a:spcAft>
                      </a:pPr>
                      <a:r>
                        <a:rPr lang="en-GB" sz="1000">
                          <a:latin typeface="Calibri"/>
                          <a:ea typeface="Calibri"/>
                          <a:cs typeface="Times New Roman"/>
                        </a:rPr>
                        <a:t>Sustainable Community Organization Design</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2761">
                <a:tc>
                  <a:txBody>
                    <a:bodyPr/>
                    <a:lstStyle/>
                    <a:p>
                      <a:pPr marL="0" marR="0" algn="just">
                        <a:lnSpc>
                          <a:spcPct val="115000"/>
                        </a:lnSpc>
                        <a:spcBef>
                          <a:spcPts val="0"/>
                        </a:spcBef>
                        <a:spcAft>
                          <a:spcPts val="0"/>
                        </a:spcAft>
                      </a:pPr>
                      <a:r>
                        <a:rPr lang="en-GB" sz="1000">
                          <a:latin typeface="Calibri"/>
                          <a:ea typeface="Calibri"/>
                          <a:cs typeface="Times New Roman"/>
                        </a:rPr>
                        <a:t>Centralized, Hierarchical, highly qualified external managers </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720" algn="ctr">
                        <a:lnSpc>
                          <a:spcPct val="115000"/>
                        </a:lnSpc>
                        <a:spcBef>
                          <a:spcPts val="0"/>
                        </a:spcBef>
                        <a:spcAft>
                          <a:spcPts val="0"/>
                        </a:spcAft>
                        <a:tabLst>
                          <a:tab pos="1840230" algn="l"/>
                        </a:tabLst>
                      </a:pPr>
                      <a:r>
                        <a:rPr lang="en-US" sz="1000">
                          <a:latin typeface="Calibri"/>
                          <a:ea typeface="Calibri"/>
                          <a:cs typeface="Times New Roman"/>
                        </a:rPr>
                        <a:t>Management Process</a:t>
                      </a: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lnSpc>
                          <a:spcPct val="115000"/>
                        </a:lnSpc>
                        <a:spcBef>
                          <a:spcPts val="0"/>
                        </a:spcBef>
                        <a:spcAft>
                          <a:spcPts val="0"/>
                        </a:spcAft>
                      </a:pPr>
                      <a:r>
                        <a:rPr lang="en-GB" sz="1000">
                          <a:latin typeface="Calibri"/>
                          <a:ea typeface="Calibri"/>
                          <a:cs typeface="Times New Roman"/>
                        </a:rPr>
                        <a:t>Decentralized, simple, local rural youth as managers </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4141">
                <a:tc>
                  <a:txBody>
                    <a:bodyPr/>
                    <a:lstStyle/>
                    <a:p>
                      <a:pPr marL="0" marR="0" algn="just">
                        <a:lnSpc>
                          <a:spcPct val="115000"/>
                        </a:lnSpc>
                        <a:spcBef>
                          <a:spcPts val="0"/>
                        </a:spcBef>
                        <a:spcAft>
                          <a:spcPts val="0"/>
                        </a:spcAft>
                      </a:pPr>
                      <a:r>
                        <a:rPr lang="en-GB" sz="1000">
                          <a:latin typeface="Calibri"/>
                          <a:ea typeface="Calibri"/>
                          <a:cs typeface="Times New Roman"/>
                        </a:rPr>
                        <a:t>Market boundary for products is unlimited and aimed at global commodity markets</a:t>
                      </a:r>
                      <a:endParaRPr lang="en-US" sz="100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720" algn="ctr">
                        <a:lnSpc>
                          <a:spcPct val="115000"/>
                        </a:lnSpc>
                        <a:spcBef>
                          <a:spcPts val="0"/>
                        </a:spcBef>
                        <a:spcAft>
                          <a:spcPts val="0"/>
                        </a:spcAft>
                        <a:tabLst>
                          <a:tab pos="1840230" algn="l"/>
                        </a:tabLst>
                      </a:pPr>
                      <a:r>
                        <a:rPr lang="en-US" sz="1000">
                          <a:latin typeface="Calibri"/>
                          <a:ea typeface="Calibri"/>
                          <a:cs typeface="Times New Roman"/>
                        </a:rPr>
                        <a:t>Market Space</a:t>
                      </a: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lnSpc>
                          <a:spcPct val="115000"/>
                        </a:lnSpc>
                        <a:spcBef>
                          <a:spcPts val="0"/>
                        </a:spcBef>
                        <a:spcAft>
                          <a:spcPts val="0"/>
                        </a:spcAft>
                      </a:pPr>
                      <a:r>
                        <a:rPr lang="en-GB" sz="1000" dirty="0">
                          <a:latin typeface="Calibri"/>
                          <a:ea typeface="Calibri"/>
                          <a:cs typeface="Times New Roman"/>
                        </a:rPr>
                        <a:t>Direct marketing limited to a radius of 350 KM from production location.</a:t>
                      </a:r>
                      <a:endParaRPr lang="en-US" sz="1000" dirty="0">
                        <a:latin typeface="Calibri"/>
                        <a:ea typeface="Calibri"/>
                        <a:cs typeface="Times New Roman"/>
                      </a:endParaRPr>
                    </a:p>
                  </a:txBody>
                  <a:tcPr marL="38977" marR="389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7409" name="Rectangle 1"/>
          <p:cNvSpPr>
            <a:spLocks noChangeArrowheads="1"/>
          </p:cNvSpPr>
          <p:nvPr/>
        </p:nvSpPr>
        <p:spPr bwMode="auto">
          <a:xfrm>
            <a:off x="762000" y="228600"/>
            <a:ext cx="75438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smtClean="0">
                <a:ln>
                  <a:noFill/>
                </a:ln>
                <a:solidFill>
                  <a:srgbClr val="0000CC"/>
                </a:solidFill>
                <a:effectLst/>
                <a:latin typeface="Arial" pitchFamily="34" charset="0"/>
                <a:ea typeface="Calibri" pitchFamily="34" charset="0"/>
                <a:cs typeface="Arial" pitchFamily="34" charset="0"/>
              </a:rPr>
              <a:t>Paradigms of Agricultural Technology</a:t>
            </a:r>
            <a:endParaRPr kumimoji="0" lang="en-GB" sz="1800" b="0" i="0" u="none" strike="noStrike" cap="none" normalizeH="0" baseline="0" dirty="0" smtClean="0">
              <a:ln>
                <a:noFill/>
              </a:ln>
              <a:solidFill>
                <a:schemeClr val="tx1"/>
              </a:solidFill>
              <a:effectLst/>
              <a:latin typeface="Arial" pitchFamily="34" charset="0"/>
            </a:endParaRPr>
          </a:p>
        </p:txBody>
      </p:sp>
      <p:sp>
        <p:nvSpPr>
          <p:cNvPr id="6" name="Rectangle 5"/>
          <p:cNvSpPr/>
          <p:nvPr/>
        </p:nvSpPr>
        <p:spPr>
          <a:xfrm>
            <a:off x="457200" y="6324600"/>
            <a:ext cx="8077200" cy="400110"/>
          </a:xfrm>
          <a:prstGeom prst="rect">
            <a:avLst/>
          </a:prstGeom>
        </p:spPr>
        <p:txBody>
          <a:bodyPr wrap="square">
            <a:spAutoFit/>
          </a:bodyPr>
          <a:lstStyle/>
          <a:p>
            <a:r>
              <a:rPr lang="en-US" sz="1000" dirty="0" smtClean="0"/>
              <a:t>Source: </a:t>
            </a:r>
            <a:r>
              <a:rPr lang="en-US" sz="1000" dirty="0" err="1" smtClean="0"/>
              <a:t>Nayak</a:t>
            </a:r>
            <a:r>
              <a:rPr lang="en-US" sz="1000" dirty="0" smtClean="0"/>
              <a:t>, </a:t>
            </a:r>
            <a:r>
              <a:rPr lang="en-US" sz="1000" dirty="0" err="1" smtClean="0"/>
              <a:t>Amar</a:t>
            </a:r>
            <a:r>
              <a:rPr lang="en-US" sz="1000" dirty="0" smtClean="0"/>
              <a:t> KJR (2012), Integrated Low Cost Agriculture for Internal Consistency and External Synergy for Sustainability of Smallholder Farmers: Case of Nava </a:t>
            </a:r>
            <a:r>
              <a:rPr lang="en-US" sz="1000" dirty="0" err="1" smtClean="0"/>
              <a:t>Jyoti</a:t>
            </a:r>
            <a:r>
              <a:rPr lang="en-US" sz="1000" dirty="0" smtClean="0"/>
              <a:t> Agricultural Community, International Conference on GM Food in India, Hotel Marriot, Hyderabad, September 27, 2012. </a:t>
            </a:r>
            <a:endParaRPr lang="en-US" sz="1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685801" y="1097280"/>
          <a:ext cx="7924799" cy="5379720"/>
        </p:xfrm>
        <a:graphic>
          <a:graphicData uri="http://schemas.openxmlformats.org/drawingml/2006/table">
            <a:tbl>
              <a:tblPr/>
              <a:tblGrid>
                <a:gridCol w="265864"/>
                <a:gridCol w="1533832"/>
                <a:gridCol w="2965409"/>
                <a:gridCol w="3159694"/>
              </a:tblGrid>
              <a:tr h="203363">
                <a:tc>
                  <a:txBody>
                    <a:bodyPr/>
                    <a:lstStyle/>
                    <a:p>
                      <a:pPr marL="0" marR="0" algn="l">
                        <a:spcBef>
                          <a:spcPts val="0"/>
                        </a:spcBef>
                        <a:spcAft>
                          <a:spcPts val="0"/>
                        </a:spcAft>
                      </a:pPr>
                      <a:endParaRPr lang="en-US" sz="1000" dirty="0">
                        <a:latin typeface="Calibri"/>
                        <a:ea typeface="Calibri"/>
                        <a:cs typeface="Times New Roman"/>
                      </a:endParaRP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000">
                          <a:solidFill>
                            <a:srgbClr val="C00000"/>
                          </a:solidFill>
                          <a:latin typeface="Calibri"/>
                          <a:ea typeface="Calibri"/>
                          <a:cs typeface="Times New Roman"/>
                        </a:rPr>
                        <a:t>Approaches </a:t>
                      </a:r>
                      <a:endParaRPr lang="en-US" sz="1000">
                        <a:latin typeface="Calibri"/>
                        <a:ea typeface="Calibri"/>
                        <a:cs typeface="Times New Roman"/>
                      </a:endParaRP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1736090" algn="l"/>
                        </a:tabLst>
                      </a:pPr>
                      <a:r>
                        <a:rPr lang="en-US" sz="1000">
                          <a:solidFill>
                            <a:srgbClr val="C00000"/>
                          </a:solidFill>
                          <a:latin typeface="Calibri"/>
                          <a:ea typeface="Calibri"/>
                          <a:cs typeface="Times New Roman"/>
                        </a:rPr>
                        <a:t>Competitive &amp; Market Economy System </a:t>
                      </a:r>
                      <a:endParaRPr lang="en-US" sz="1000">
                        <a:latin typeface="Calibri"/>
                        <a:ea typeface="Calibri"/>
                        <a:cs typeface="Times New Roman"/>
                      </a:endParaRP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solidFill>
                            <a:srgbClr val="C00000"/>
                          </a:solidFill>
                          <a:latin typeface="Calibri"/>
                          <a:ea typeface="Calibri"/>
                          <a:cs typeface="Times New Roman"/>
                        </a:rPr>
                        <a:t>Cooperative &amp; Social Economy System </a:t>
                      </a:r>
                      <a:endParaRPr lang="en-US" sz="1000">
                        <a:latin typeface="Calibri"/>
                        <a:ea typeface="Calibri"/>
                        <a:cs typeface="Times New Roman"/>
                      </a:endParaRP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8072">
                <a:tc>
                  <a:txBody>
                    <a:bodyPr/>
                    <a:lstStyle/>
                    <a:p>
                      <a:pPr marL="0" marR="0" algn="l">
                        <a:spcBef>
                          <a:spcPts val="0"/>
                        </a:spcBef>
                        <a:spcAft>
                          <a:spcPts val="0"/>
                        </a:spcAft>
                      </a:pPr>
                      <a:r>
                        <a:rPr lang="en-US" sz="1000">
                          <a:latin typeface="Calibri"/>
                          <a:ea typeface="Calibri"/>
                          <a:cs typeface="Times New Roman"/>
                        </a:rPr>
                        <a:t>1.</a:t>
                      </a: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000">
                          <a:solidFill>
                            <a:srgbClr val="0000FF"/>
                          </a:solidFill>
                          <a:latin typeface="Calibri"/>
                          <a:ea typeface="Calibri"/>
                          <a:cs typeface="Times New Roman"/>
                        </a:rPr>
                        <a:t>Orientation</a:t>
                      </a:r>
                      <a:endParaRPr lang="en-US" sz="1000">
                        <a:latin typeface="Calibri"/>
                        <a:ea typeface="Calibri"/>
                        <a:cs typeface="Times New Roman"/>
                      </a:endParaRP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spcBef>
                          <a:spcPts val="0"/>
                        </a:spcBef>
                        <a:spcAft>
                          <a:spcPts val="0"/>
                        </a:spcAft>
                        <a:buFont typeface="Symbol"/>
                        <a:buChar char=""/>
                      </a:pPr>
                      <a:r>
                        <a:rPr lang="en-US" sz="1000">
                          <a:latin typeface="Calibri"/>
                          <a:ea typeface="Calibri"/>
                          <a:cs typeface="Times New Roman"/>
                        </a:rPr>
                        <a:t>Agricultural Research driven by the global players/agents </a:t>
                      </a:r>
                    </a:p>
                    <a:p>
                      <a:pPr marL="342900" marR="0" lvl="0" indent="-342900" algn="l">
                        <a:spcBef>
                          <a:spcPts val="0"/>
                        </a:spcBef>
                        <a:spcAft>
                          <a:spcPts val="0"/>
                        </a:spcAft>
                        <a:buFont typeface="Symbol"/>
                        <a:buChar char=""/>
                      </a:pPr>
                      <a:r>
                        <a:rPr lang="en-US" sz="1000">
                          <a:latin typeface="Calibri"/>
                          <a:ea typeface="Calibri"/>
                          <a:cs typeface="Times New Roman"/>
                        </a:rPr>
                        <a:t>Top down approach </a:t>
                      </a: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spcBef>
                          <a:spcPts val="0"/>
                        </a:spcBef>
                        <a:spcAft>
                          <a:spcPts val="0"/>
                        </a:spcAft>
                        <a:buFont typeface="Symbol"/>
                        <a:buChar char=""/>
                      </a:pPr>
                      <a:r>
                        <a:rPr lang="en-US" sz="1000">
                          <a:latin typeface="Calibri"/>
                          <a:ea typeface="Calibri"/>
                          <a:cs typeface="Times New Roman"/>
                        </a:rPr>
                        <a:t>Agricultural Research to be driven by the Small holder Farmer/Producers requirements</a:t>
                      </a:r>
                    </a:p>
                    <a:p>
                      <a:pPr marL="342900" marR="0" lvl="0" indent="-342900" algn="l">
                        <a:spcBef>
                          <a:spcPts val="0"/>
                        </a:spcBef>
                        <a:spcAft>
                          <a:spcPts val="0"/>
                        </a:spcAft>
                        <a:buFont typeface="Symbol"/>
                        <a:buChar char=""/>
                      </a:pPr>
                      <a:r>
                        <a:rPr lang="en-US" sz="1000">
                          <a:latin typeface="Calibri"/>
                          <a:ea typeface="Calibri"/>
                          <a:cs typeface="Times New Roman"/>
                        </a:rPr>
                        <a:t>Bottom up approach</a:t>
                      </a: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1830">
                <a:tc>
                  <a:txBody>
                    <a:bodyPr/>
                    <a:lstStyle/>
                    <a:p>
                      <a:pPr marL="0" marR="0" algn="l">
                        <a:spcBef>
                          <a:spcPts val="0"/>
                        </a:spcBef>
                        <a:spcAft>
                          <a:spcPts val="0"/>
                        </a:spcAft>
                      </a:pPr>
                      <a:r>
                        <a:rPr lang="en-US" sz="1000">
                          <a:latin typeface="Calibri"/>
                          <a:ea typeface="Calibri"/>
                          <a:cs typeface="Times New Roman"/>
                        </a:rPr>
                        <a:t>2.</a:t>
                      </a: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000">
                          <a:solidFill>
                            <a:srgbClr val="0000FF"/>
                          </a:solidFill>
                          <a:latin typeface="Calibri"/>
                          <a:ea typeface="Calibri"/>
                          <a:cs typeface="Times New Roman"/>
                        </a:rPr>
                        <a:t>Governance Principles</a:t>
                      </a:r>
                      <a:endParaRPr lang="en-US" sz="1000">
                        <a:latin typeface="Calibri"/>
                        <a:ea typeface="Calibri"/>
                        <a:cs typeface="Times New Roman"/>
                      </a:endParaRP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spcBef>
                          <a:spcPts val="0"/>
                        </a:spcBef>
                        <a:spcAft>
                          <a:spcPts val="0"/>
                        </a:spcAft>
                        <a:buFont typeface="Symbol"/>
                        <a:buChar char=""/>
                      </a:pPr>
                      <a:r>
                        <a:rPr lang="en-US" sz="1000">
                          <a:latin typeface="Calibri"/>
                          <a:ea typeface="Calibri"/>
                          <a:cs typeface="Times New Roman"/>
                        </a:rPr>
                        <a:t>Centralization</a:t>
                      </a:r>
                    </a:p>
                    <a:p>
                      <a:pPr marL="342900" marR="0" lvl="0" indent="-342900" algn="l">
                        <a:spcBef>
                          <a:spcPts val="0"/>
                        </a:spcBef>
                        <a:spcAft>
                          <a:spcPts val="0"/>
                        </a:spcAft>
                        <a:buFont typeface="Symbol"/>
                        <a:buChar char=""/>
                      </a:pPr>
                      <a:r>
                        <a:rPr lang="en-US" sz="1000">
                          <a:latin typeface="Calibri"/>
                          <a:ea typeface="Calibri"/>
                          <a:cs typeface="Times New Roman"/>
                        </a:rPr>
                        <a:t>National, Regional, Global level outputs</a:t>
                      </a: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spcBef>
                          <a:spcPts val="0"/>
                        </a:spcBef>
                        <a:spcAft>
                          <a:spcPts val="0"/>
                        </a:spcAft>
                        <a:buFont typeface="Symbol"/>
                        <a:buChar char=""/>
                      </a:pPr>
                      <a:r>
                        <a:rPr lang="en-US" sz="1000">
                          <a:latin typeface="Calibri"/>
                          <a:ea typeface="Calibri"/>
                          <a:cs typeface="Times New Roman"/>
                        </a:rPr>
                        <a:t>Decentralization</a:t>
                      </a:r>
                    </a:p>
                    <a:p>
                      <a:pPr marL="342900" marR="0" lvl="0" indent="-342900" algn="l">
                        <a:spcBef>
                          <a:spcPts val="0"/>
                        </a:spcBef>
                        <a:spcAft>
                          <a:spcPts val="0"/>
                        </a:spcAft>
                        <a:buFont typeface="Symbol"/>
                        <a:buChar char=""/>
                      </a:pPr>
                      <a:r>
                        <a:rPr lang="en-US" sz="1000">
                          <a:latin typeface="Calibri"/>
                          <a:ea typeface="Calibri"/>
                          <a:cs typeface="Times New Roman"/>
                        </a:rPr>
                        <a:t>Small producer family &amp; Community/Cluster level outputs </a:t>
                      </a: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85493">
                <a:tc>
                  <a:txBody>
                    <a:bodyPr/>
                    <a:lstStyle/>
                    <a:p>
                      <a:pPr marL="0" marR="0" algn="l">
                        <a:spcBef>
                          <a:spcPts val="0"/>
                        </a:spcBef>
                        <a:spcAft>
                          <a:spcPts val="0"/>
                        </a:spcAft>
                      </a:pPr>
                      <a:r>
                        <a:rPr lang="en-US" sz="1000">
                          <a:latin typeface="Calibri"/>
                          <a:ea typeface="Calibri"/>
                          <a:cs typeface="Times New Roman"/>
                        </a:rPr>
                        <a:t>3.</a:t>
                      </a: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000">
                          <a:solidFill>
                            <a:srgbClr val="0000FF"/>
                          </a:solidFill>
                          <a:latin typeface="Calibri"/>
                          <a:ea typeface="Calibri"/>
                          <a:cs typeface="Times New Roman"/>
                        </a:rPr>
                        <a:t>Management Methods</a:t>
                      </a:r>
                      <a:endParaRPr lang="en-US" sz="1000">
                        <a:latin typeface="Calibri"/>
                        <a:ea typeface="Calibri"/>
                        <a:cs typeface="Times New Roman"/>
                      </a:endParaRP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spcBef>
                          <a:spcPts val="0"/>
                        </a:spcBef>
                        <a:spcAft>
                          <a:spcPts val="0"/>
                        </a:spcAft>
                        <a:buFont typeface="Symbol"/>
                        <a:buChar char=""/>
                      </a:pPr>
                      <a:r>
                        <a:rPr lang="en-US" sz="1000">
                          <a:latin typeface="Calibri"/>
                          <a:ea typeface="Calibri"/>
                          <a:cs typeface="Times New Roman"/>
                        </a:rPr>
                        <a:t>Capacity Building of Institutions at the national, regional &amp; global level</a:t>
                      </a:r>
                    </a:p>
                    <a:p>
                      <a:pPr marL="342900" marR="0" lvl="0" indent="-342900" algn="l">
                        <a:spcBef>
                          <a:spcPts val="0"/>
                        </a:spcBef>
                        <a:spcAft>
                          <a:spcPts val="0"/>
                        </a:spcAft>
                        <a:buFont typeface="Symbol"/>
                        <a:buChar char=""/>
                      </a:pPr>
                      <a:r>
                        <a:rPr lang="en-US" sz="1000">
                          <a:latin typeface="Calibri"/>
                          <a:ea typeface="Calibri"/>
                          <a:cs typeface="Times New Roman"/>
                        </a:rPr>
                        <a:t>Investment Decisions driven by the needs of the global/national systems</a:t>
                      </a:r>
                    </a:p>
                    <a:p>
                      <a:pPr marL="342900" marR="0" lvl="0" indent="-342900" algn="l">
                        <a:spcBef>
                          <a:spcPts val="0"/>
                        </a:spcBef>
                        <a:spcAft>
                          <a:spcPts val="0"/>
                        </a:spcAft>
                        <a:buFont typeface="Symbol"/>
                        <a:buChar char=""/>
                      </a:pPr>
                      <a:r>
                        <a:rPr lang="en-US" sz="1000">
                          <a:latin typeface="Calibri"/>
                          <a:ea typeface="Calibri"/>
                          <a:cs typeface="Times New Roman"/>
                        </a:rPr>
                        <a:t>Partnerships of scientists, organizations, institutions based on familiarity with global/national System </a:t>
                      </a:r>
                    </a:p>
                    <a:p>
                      <a:pPr marL="342900" marR="0" lvl="0" indent="-342900" algn="l">
                        <a:spcBef>
                          <a:spcPts val="0"/>
                        </a:spcBef>
                        <a:spcAft>
                          <a:spcPts val="0"/>
                        </a:spcAft>
                        <a:buFont typeface="Symbol"/>
                        <a:buChar char=""/>
                      </a:pPr>
                      <a:r>
                        <a:rPr lang="en-US" sz="1000">
                          <a:latin typeface="Calibri"/>
                          <a:ea typeface="Calibri"/>
                          <a:cs typeface="Times New Roman"/>
                        </a:rPr>
                        <a:t>Large &amp; hierarchical Organizations </a:t>
                      </a: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spcBef>
                          <a:spcPts val="0"/>
                        </a:spcBef>
                        <a:spcAft>
                          <a:spcPts val="0"/>
                        </a:spcAft>
                        <a:buFont typeface="Symbol"/>
                        <a:buChar char=""/>
                      </a:pPr>
                      <a:r>
                        <a:rPr lang="en-US" sz="1000">
                          <a:latin typeface="Calibri"/>
                          <a:ea typeface="Calibri"/>
                          <a:cs typeface="Times New Roman"/>
                        </a:rPr>
                        <a:t>Capacity Building of small farmers, farmer groups, local institutions/NGOs working with farmer communities</a:t>
                      </a:r>
                    </a:p>
                    <a:p>
                      <a:pPr marL="342900" marR="0" lvl="0" indent="-342900" algn="l">
                        <a:spcBef>
                          <a:spcPts val="0"/>
                        </a:spcBef>
                        <a:spcAft>
                          <a:spcPts val="0"/>
                        </a:spcAft>
                        <a:buFont typeface="Symbol"/>
                        <a:buChar char=""/>
                      </a:pPr>
                      <a:r>
                        <a:rPr lang="en-US" sz="1000">
                          <a:latin typeface="Calibri"/>
                          <a:ea typeface="Calibri"/>
                          <a:cs typeface="Times New Roman"/>
                        </a:rPr>
                        <a:t>Investment Decisions to be determined by the small holder farmer/producer needs and priorities</a:t>
                      </a:r>
                    </a:p>
                    <a:p>
                      <a:pPr marL="342900" marR="0" lvl="0" indent="-342900" algn="l">
                        <a:spcBef>
                          <a:spcPts val="0"/>
                        </a:spcBef>
                        <a:spcAft>
                          <a:spcPts val="0"/>
                        </a:spcAft>
                        <a:buFont typeface="Symbol"/>
                        <a:buChar char=""/>
                      </a:pPr>
                      <a:r>
                        <a:rPr lang="en-US" sz="1000">
                          <a:latin typeface="Calibri"/>
                          <a:ea typeface="Calibri"/>
                          <a:cs typeface="Times New Roman"/>
                        </a:rPr>
                        <a:t>Partnerships among farmers, local communities, institutions working with the farmer communities</a:t>
                      </a:r>
                    </a:p>
                    <a:p>
                      <a:pPr marL="342900" marR="0" lvl="0" indent="-342900" algn="l">
                        <a:spcBef>
                          <a:spcPts val="0"/>
                        </a:spcBef>
                        <a:spcAft>
                          <a:spcPts val="0"/>
                        </a:spcAft>
                        <a:buFont typeface="Symbol"/>
                        <a:buChar char=""/>
                      </a:pPr>
                      <a:r>
                        <a:rPr lang="en-US" sz="1000">
                          <a:latin typeface="Calibri"/>
                          <a:ea typeface="Calibri"/>
                          <a:cs typeface="Times New Roman"/>
                        </a:rPr>
                        <a:t>Optimally sized community based farmer/producer organizations to facilitate small producers in market  </a:t>
                      </a: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1525">
                <a:tc>
                  <a:txBody>
                    <a:bodyPr/>
                    <a:lstStyle/>
                    <a:p>
                      <a:pPr marL="0" marR="0" algn="l">
                        <a:spcBef>
                          <a:spcPts val="0"/>
                        </a:spcBef>
                        <a:spcAft>
                          <a:spcPts val="0"/>
                        </a:spcAft>
                      </a:pPr>
                      <a:r>
                        <a:rPr lang="en-US" sz="1000">
                          <a:latin typeface="Calibri"/>
                          <a:ea typeface="Calibri"/>
                          <a:cs typeface="Times New Roman"/>
                        </a:rPr>
                        <a:t>4.</a:t>
                      </a: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000">
                          <a:solidFill>
                            <a:srgbClr val="0000FF"/>
                          </a:solidFill>
                          <a:latin typeface="Calibri"/>
                          <a:ea typeface="Calibri"/>
                          <a:cs typeface="Times New Roman"/>
                        </a:rPr>
                        <a:t>Research/Innovation Methods</a:t>
                      </a:r>
                      <a:endParaRPr lang="en-US" sz="1000">
                        <a:latin typeface="Calibri"/>
                        <a:ea typeface="Calibri"/>
                        <a:cs typeface="Times New Roman"/>
                      </a:endParaRP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spcBef>
                          <a:spcPts val="0"/>
                        </a:spcBef>
                        <a:spcAft>
                          <a:spcPts val="0"/>
                        </a:spcAft>
                        <a:buFont typeface="Symbol"/>
                        <a:buChar char=""/>
                      </a:pPr>
                      <a:r>
                        <a:rPr lang="en-US" sz="1000">
                          <a:latin typeface="Calibri"/>
                          <a:ea typeface="Calibri"/>
                          <a:cs typeface="Times New Roman"/>
                        </a:rPr>
                        <a:t>Research/Innovation is reductionist</a:t>
                      </a:r>
                    </a:p>
                    <a:p>
                      <a:pPr marL="342900" marR="0" lvl="0" indent="-342900" algn="l">
                        <a:spcBef>
                          <a:spcPts val="0"/>
                        </a:spcBef>
                        <a:spcAft>
                          <a:spcPts val="0"/>
                        </a:spcAft>
                        <a:buFont typeface="Symbol"/>
                        <a:buChar char=""/>
                      </a:pPr>
                      <a:r>
                        <a:rPr lang="en-US" sz="1000">
                          <a:latin typeface="Calibri"/>
                          <a:ea typeface="Calibri"/>
                          <a:cs typeface="Times New Roman"/>
                        </a:rPr>
                        <a:t>High specialization: Breeding Varieties</a:t>
                      </a:r>
                    </a:p>
                    <a:p>
                      <a:pPr marL="342900" marR="0" lvl="0" indent="-342900" algn="l">
                        <a:spcBef>
                          <a:spcPts val="0"/>
                        </a:spcBef>
                        <a:spcAft>
                          <a:spcPts val="0"/>
                        </a:spcAft>
                        <a:buFont typeface="Symbol"/>
                        <a:buChar char=""/>
                      </a:pPr>
                      <a:r>
                        <a:rPr lang="en-US" sz="1000">
                          <a:latin typeface="Calibri"/>
                          <a:ea typeface="Calibri"/>
                          <a:cs typeface="Times New Roman"/>
                        </a:rPr>
                        <a:t>Agricultural Scientists governed by technological path dependency rather than usefulness of research to small farmers</a:t>
                      </a:r>
                    </a:p>
                    <a:p>
                      <a:pPr marL="342900" marR="0" lvl="0" indent="-342900" algn="l">
                        <a:spcBef>
                          <a:spcPts val="0"/>
                        </a:spcBef>
                        <a:spcAft>
                          <a:spcPts val="0"/>
                        </a:spcAft>
                        <a:buFont typeface="Symbol"/>
                        <a:buChar char=""/>
                      </a:pPr>
                      <a:r>
                        <a:rPr lang="en-US" sz="1000">
                          <a:latin typeface="Calibri"/>
                          <a:ea typeface="Calibri"/>
                          <a:cs typeface="Times New Roman"/>
                        </a:rPr>
                        <a:t>Knowledge systems largely based on laboratory and research station experiments  </a:t>
                      </a:r>
                    </a:p>
                    <a:p>
                      <a:pPr marL="342900" marR="0" lvl="0" indent="-342900" algn="l">
                        <a:spcBef>
                          <a:spcPts val="0"/>
                        </a:spcBef>
                        <a:spcAft>
                          <a:spcPts val="0"/>
                        </a:spcAft>
                        <a:buFont typeface="Symbol"/>
                        <a:buChar char=""/>
                      </a:pPr>
                      <a:r>
                        <a:rPr lang="en-US" sz="1000">
                          <a:latin typeface="Calibri"/>
                          <a:ea typeface="Calibri"/>
                          <a:cs typeface="Times New Roman"/>
                        </a:rPr>
                        <a:t>Scaling Up </a:t>
                      </a: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spcBef>
                          <a:spcPts val="0"/>
                        </a:spcBef>
                        <a:spcAft>
                          <a:spcPts val="0"/>
                        </a:spcAft>
                        <a:buFont typeface="Symbol"/>
                        <a:buChar char=""/>
                      </a:pPr>
                      <a:r>
                        <a:rPr lang="en-US" sz="1000">
                          <a:latin typeface="Calibri"/>
                          <a:ea typeface="Calibri"/>
                          <a:cs typeface="Times New Roman"/>
                        </a:rPr>
                        <a:t>Research/Innovation is holistic and integrated</a:t>
                      </a:r>
                    </a:p>
                    <a:p>
                      <a:pPr marL="342900" marR="0" lvl="0" indent="-342900" algn="l">
                        <a:spcBef>
                          <a:spcPts val="0"/>
                        </a:spcBef>
                        <a:spcAft>
                          <a:spcPts val="0"/>
                        </a:spcAft>
                        <a:buFont typeface="Symbol"/>
                        <a:buChar char=""/>
                      </a:pPr>
                      <a:r>
                        <a:rPr lang="en-US" sz="1000">
                          <a:latin typeface="Calibri"/>
                          <a:ea typeface="Calibri"/>
                          <a:cs typeface="Times New Roman"/>
                        </a:rPr>
                        <a:t>Integrated Low Cost Agriculture to be the focus of research</a:t>
                      </a:r>
                    </a:p>
                    <a:p>
                      <a:pPr marL="342900" marR="0" lvl="0" indent="-342900" algn="l">
                        <a:spcBef>
                          <a:spcPts val="0"/>
                        </a:spcBef>
                        <a:spcAft>
                          <a:spcPts val="0"/>
                        </a:spcAft>
                        <a:buFont typeface="Symbol"/>
                        <a:buChar char=""/>
                      </a:pPr>
                      <a:r>
                        <a:rPr lang="en-US" sz="1000">
                          <a:latin typeface="Calibri"/>
                          <a:ea typeface="Calibri"/>
                          <a:cs typeface="Times New Roman"/>
                        </a:rPr>
                        <a:t>Research to be practical &amp; applicable to small farmer’s context </a:t>
                      </a:r>
                    </a:p>
                    <a:p>
                      <a:pPr marL="342900" marR="0" lvl="0" indent="-342900" algn="l">
                        <a:spcBef>
                          <a:spcPts val="0"/>
                        </a:spcBef>
                        <a:spcAft>
                          <a:spcPts val="0"/>
                        </a:spcAft>
                        <a:buFont typeface="Symbol"/>
                        <a:buChar char=""/>
                      </a:pPr>
                      <a:r>
                        <a:rPr lang="en-US" sz="1000">
                          <a:latin typeface="Calibri"/>
                          <a:ea typeface="Calibri"/>
                          <a:cs typeface="Times New Roman"/>
                        </a:rPr>
                        <a:t>Knowledge systems that are based on action research in the farmer’s field conditions &amp; situation</a:t>
                      </a:r>
                    </a:p>
                    <a:p>
                      <a:pPr marL="342900" marR="0" lvl="0" indent="-342900" algn="l">
                        <a:spcBef>
                          <a:spcPts val="0"/>
                        </a:spcBef>
                        <a:spcAft>
                          <a:spcPts val="0"/>
                        </a:spcAft>
                        <a:buFont typeface="Symbol"/>
                        <a:buChar char=""/>
                      </a:pPr>
                      <a:r>
                        <a:rPr lang="en-US" sz="1000">
                          <a:latin typeface="Calibri"/>
                          <a:ea typeface="Calibri"/>
                          <a:cs typeface="Times New Roman"/>
                        </a:rPr>
                        <a:t>Replication   </a:t>
                      </a: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39437">
                <a:tc>
                  <a:txBody>
                    <a:bodyPr/>
                    <a:lstStyle/>
                    <a:p>
                      <a:pPr marL="0" marR="0" algn="l">
                        <a:spcBef>
                          <a:spcPts val="0"/>
                        </a:spcBef>
                        <a:spcAft>
                          <a:spcPts val="0"/>
                        </a:spcAft>
                      </a:pPr>
                      <a:r>
                        <a:rPr lang="en-US" sz="1000">
                          <a:latin typeface="Calibri"/>
                          <a:ea typeface="Calibri"/>
                          <a:cs typeface="Times New Roman"/>
                        </a:rPr>
                        <a:t>5.</a:t>
                      </a: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000">
                          <a:solidFill>
                            <a:srgbClr val="0000FF"/>
                          </a:solidFill>
                          <a:latin typeface="Calibri"/>
                          <a:ea typeface="Calibri"/>
                          <a:cs typeface="Times New Roman"/>
                        </a:rPr>
                        <a:t>Indicators/Measurement Units</a:t>
                      </a:r>
                      <a:endParaRPr lang="en-US" sz="1000">
                        <a:latin typeface="Calibri"/>
                        <a:ea typeface="Calibri"/>
                        <a:cs typeface="Times New Roman"/>
                      </a:endParaRP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spcBef>
                          <a:spcPts val="0"/>
                        </a:spcBef>
                        <a:spcAft>
                          <a:spcPts val="0"/>
                        </a:spcAft>
                        <a:buFont typeface="Symbol"/>
                        <a:buChar char=""/>
                      </a:pPr>
                      <a:r>
                        <a:rPr lang="en-US" sz="1000" dirty="0">
                          <a:latin typeface="Calibri"/>
                          <a:ea typeface="Calibri"/>
                          <a:cs typeface="Times New Roman"/>
                        </a:rPr>
                        <a:t>Food Security at global level</a:t>
                      </a:r>
                    </a:p>
                    <a:p>
                      <a:pPr marL="342900" marR="0" lvl="0" indent="-342900" algn="l">
                        <a:spcBef>
                          <a:spcPts val="0"/>
                        </a:spcBef>
                        <a:spcAft>
                          <a:spcPts val="0"/>
                        </a:spcAft>
                        <a:buFont typeface="Symbol"/>
                        <a:buChar char=""/>
                      </a:pPr>
                      <a:r>
                        <a:rPr lang="en-US" sz="1000" dirty="0">
                          <a:latin typeface="Calibri"/>
                          <a:ea typeface="Calibri"/>
                          <a:cs typeface="Times New Roman"/>
                        </a:rPr>
                        <a:t>Nutritional security at global level</a:t>
                      </a:r>
                    </a:p>
                    <a:p>
                      <a:pPr marL="342900" marR="0" lvl="0" indent="-342900" algn="l">
                        <a:spcBef>
                          <a:spcPts val="0"/>
                        </a:spcBef>
                        <a:spcAft>
                          <a:spcPts val="0"/>
                        </a:spcAft>
                        <a:buFont typeface="Symbol"/>
                        <a:buChar char=""/>
                      </a:pPr>
                      <a:r>
                        <a:rPr lang="en-US" sz="1000" dirty="0">
                          <a:latin typeface="Calibri"/>
                          <a:ea typeface="Calibri"/>
                          <a:cs typeface="Times New Roman"/>
                        </a:rPr>
                        <a:t>Development of national and international commodity markets</a:t>
                      </a:r>
                    </a:p>
                    <a:p>
                      <a:pPr marL="342900" marR="0" lvl="0" indent="-342900" algn="l">
                        <a:spcBef>
                          <a:spcPts val="0"/>
                        </a:spcBef>
                        <a:spcAft>
                          <a:spcPts val="0"/>
                        </a:spcAft>
                        <a:buFont typeface="Symbol"/>
                        <a:buChar char=""/>
                      </a:pPr>
                      <a:r>
                        <a:rPr lang="en-US" sz="1000" dirty="0">
                          <a:latin typeface="Calibri"/>
                          <a:ea typeface="Calibri"/>
                          <a:cs typeface="Times New Roman"/>
                        </a:rPr>
                        <a:t>Scale &amp; commoditization</a:t>
                      </a:r>
                    </a:p>
                    <a:p>
                      <a:pPr marL="342900" marR="0" lvl="0" indent="-342900" algn="l">
                        <a:spcBef>
                          <a:spcPts val="0"/>
                        </a:spcBef>
                        <a:spcAft>
                          <a:spcPts val="0"/>
                        </a:spcAft>
                        <a:buFont typeface="Symbol"/>
                        <a:buChar char=""/>
                      </a:pPr>
                      <a:r>
                        <a:rPr lang="en-US" sz="1000" dirty="0">
                          <a:latin typeface="Calibri"/>
                          <a:ea typeface="Calibri"/>
                          <a:cs typeface="Times New Roman"/>
                        </a:rPr>
                        <a:t>NPK in soil</a:t>
                      </a:r>
                    </a:p>
                    <a:p>
                      <a:pPr marL="342900" marR="0" lvl="0" indent="-342900" algn="l">
                        <a:spcBef>
                          <a:spcPts val="0"/>
                        </a:spcBef>
                        <a:spcAft>
                          <a:spcPts val="0"/>
                        </a:spcAft>
                        <a:buFont typeface="Symbol"/>
                        <a:buChar char=""/>
                      </a:pPr>
                      <a:r>
                        <a:rPr lang="en-US" sz="1000" dirty="0">
                          <a:latin typeface="Calibri"/>
                          <a:ea typeface="Calibri"/>
                          <a:cs typeface="Times New Roman"/>
                        </a:rPr>
                        <a:t>Central tendencies</a:t>
                      </a:r>
                    </a:p>
                    <a:p>
                      <a:pPr marL="342900" marR="0" lvl="0" indent="-342900" algn="l">
                        <a:spcBef>
                          <a:spcPts val="0"/>
                        </a:spcBef>
                        <a:spcAft>
                          <a:spcPts val="0"/>
                        </a:spcAft>
                        <a:buFont typeface="Symbol"/>
                        <a:buChar char=""/>
                      </a:pPr>
                      <a:r>
                        <a:rPr lang="en-US" sz="1000" dirty="0">
                          <a:latin typeface="Calibri"/>
                          <a:ea typeface="Calibri"/>
                          <a:cs typeface="Times New Roman"/>
                        </a:rPr>
                        <a:t>GDP, Income, Production, Productivity, etc  </a:t>
                      </a: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spcBef>
                          <a:spcPts val="0"/>
                        </a:spcBef>
                        <a:spcAft>
                          <a:spcPts val="0"/>
                        </a:spcAft>
                        <a:buFont typeface="Symbol"/>
                        <a:buChar char=""/>
                      </a:pPr>
                      <a:r>
                        <a:rPr lang="en-US" sz="1000" dirty="0">
                          <a:latin typeface="Calibri"/>
                          <a:ea typeface="Calibri"/>
                          <a:cs typeface="Times New Roman"/>
                        </a:rPr>
                        <a:t>Food &amp; Nutritional Security through</a:t>
                      </a:r>
                      <a:r>
                        <a:rPr lang="en-US" sz="1000" dirty="0">
                          <a:solidFill>
                            <a:srgbClr val="FF0000"/>
                          </a:solidFill>
                          <a:latin typeface="Calibri"/>
                          <a:ea typeface="Calibri"/>
                          <a:cs typeface="Times New Roman"/>
                        </a:rPr>
                        <a:t> </a:t>
                      </a:r>
                      <a:r>
                        <a:rPr lang="en-US" sz="1000" dirty="0">
                          <a:latin typeface="Calibri"/>
                          <a:ea typeface="Calibri"/>
                          <a:cs typeface="Times New Roman"/>
                        </a:rPr>
                        <a:t>small producer &amp; local communities</a:t>
                      </a:r>
                    </a:p>
                    <a:p>
                      <a:pPr marL="342900" marR="0" lvl="0" indent="-342900" algn="l">
                        <a:spcBef>
                          <a:spcPts val="0"/>
                        </a:spcBef>
                        <a:spcAft>
                          <a:spcPts val="0"/>
                        </a:spcAft>
                        <a:buFont typeface="Symbol"/>
                        <a:buChar char=""/>
                      </a:pPr>
                      <a:r>
                        <a:rPr lang="en-US" sz="1000" dirty="0">
                          <a:latin typeface="Calibri"/>
                          <a:ea typeface="Calibri"/>
                          <a:cs typeface="Times New Roman"/>
                        </a:rPr>
                        <a:t>Nutritional Security for small producer &amp; local communities</a:t>
                      </a:r>
                    </a:p>
                    <a:p>
                      <a:pPr marL="342900" marR="0" lvl="0" indent="-342900" algn="l">
                        <a:spcBef>
                          <a:spcPts val="0"/>
                        </a:spcBef>
                        <a:spcAft>
                          <a:spcPts val="0"/>
                        </a:spcAft>
                        <a:buFont typeface="Symbol"/>
                        <a:buChar char=""/>
                      </a:pPr>
                      <a:r>
                        <a:rPr lang="en-US" sz="1000" dirty="0">
                          <a:latin typeface="Calibri"/>
                          <a:ea typeface="Calibri"/>
                          <a:cs typeface="Times New Roman"/>
                        </a:rPr>
                        <a:t>Development of local markets closer to farming communities</a:t>
                      </a:r>
                    </a:p>
                    <a:p>
                      <a:pPr marL="342900" marR="0" lvl="0" indent="-342900" algn="l">
                        <a:spcBef>
                          <a:spcPts val="0"/>
                        </a:spcBef>
                        <a:spcAft>
                          <a:spcPts val="0"/>
                        </a:spcAft>
                        <a:buFont typeface="Symbol"/>
                        <a:buChar char=""/>
                      </a:pPr>
                      <a:r>
                        <a:rPr lang="en-US" sz="1000" dirty="0">
                          <a:latin typeface="Calibri"/>
                          <a:ea typeface="Calibri"/>
                          <a:cs typeface="Times New Roman"/>
                        </a:rPr>
                        <a:t>Scope or Diversity</a:t>
                      </a:r>
                    </a:p>
                    <a:p>
                      <a:pPr marL="342900" marR="0" lvl="0" indent="-342900" algn="l">
                        <a:spcBef>
                          <a:spcPts val="0"/>
                        </a:spcBef>
                        <a:spcAft>
                          <a:spcPts val="0"/>
                        </a:spcAft>
                        <a:buFont typeface="Symbol"/>
                        <a:buChar char=""/>
                      </a:pPr>
                      <a:r>
                        <a:rPr lang="en-US" sz="1000" dirty="0">
                          <a:latin typeface="Calibri"/>
                          <a:ea typeface="Calibri"/>
                          <a:cs typeface="Times New Roman"/>
                        </a:rPr>
                        <a:t>Carbon content in soil</a:t>
                      </a:r>
                    </a:p>
                    <a:p>
                      <a:pPr marL="342900" marR="0" lvl="0" indent="-342900" algn="l">
                        <a:spcBef>
                          <a:spcPts val="0"/>
                        </a:spcBef>
                        <a:spcAft>
                          <a:spcPts val="0"/>
                        </a:spcAft>
                        <a:buFont typeface="Symbol"/>
                        <a:buChar char=""/>
                      </a:pPr>
                      <a:r>
                        <a:rPr lang="en-US" sz="1000" dirty="0">
                          <a:latin typeface="Calibri"/>
                          <a:ea typeface="Calibri"/>
                          <a:cs typeface="Times New Roman"/>
                        </a:rPr>
                        <a:t>Central tendencies with focus on variances</a:t>
                      </a:r>
                    </a:p>
                    <a:p>
                      <a:pPr marL="342900" marR="0" lvl="0" indent="-342900" algn="l">
                        <a:spcBef>
                          <a:spcPts val="0"/>
                        </a:spcBef>
                        <a:spcAft>
                          <a:spcPts val="0"/>
                        </a:spcAft>
                        <a:buFont typeface="Symbol"/>
                        <a:buChar char=""/>
                      </a:pPr>
                      <a:r>
                        <a:rPr lang="en-US" sz="1000" dirty="0">
                          <a:latin typeface="Calibri"/>
                          <a:ea typeface="Calibri"/>
                          <a:cs typeface="Times New Roman"/>
                        </a:rPr>
                        <a:t>Net Income of small holder farmers/producers   </a:t>
                      </a:r>
                    </a:p>
                  </a:txBody>
                  <a:tcPr marL="47195" marR="471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9457" name="Rectangle 1"/>
          <p:cNvSpPr>
            <a:spLocks noChangeArrowheads="1"/>
          </p:cNvSpPr>
          <p:nvPr/>
        </p:nvSpPr>
        <p:spPr bwMode="auto">
          <a:xfrm>
            <a:off x="228600" y="304801"/>
            <a:ext cx="86868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2060"/>
                </a:solidFill>
                <a:effectLst/>
                <a:latin typeface="Verdana" pitchFamily="34" charset="0"/>
                <a:ea typeface="Calibri" pitchFamily="34" charset="0"/>
                <a:cs typeface="Times New Roman" pitchFamily="18" charset="0"/>
              </a:rPr>
              <a:t>Approaches &amp; Policies under different in Paradigms of Competition &amp; Cooperation</a:t>
            </a:r>
            <a:endParaRPr kumimoji="0" lang="en-US" sz="14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066800"/>
            <a:ext cx="8382000" cy="1295400"/>
          </a:xfrm>
        </p:spPr>
        <p:txBody>
          <a:bodyPr>
            <a:normAutofit fontScale="90000"/>
          </a:bodyPr>
          <a:lstStyle/>
          <a:p>
            <a:pPr algn="l">
              <a:defRPr/>
            </a:pPr>
            <a:r>
              <a:rPr lang="en-US" sz="2400" dirty="0" smtClean="0">
                <a:solidFill>
                  <a:srgbClr val="C00000"/>
                </a:solidFill>
              </a:rPr>
              <a:t>Paradigm X 	                      Paradigm Y                                     Paradigm X</a:t>
            </a:r>
            <a:br>
              <a:rPr lang="en-US" sz="2400" dirty="0" smtClean="0">
                <a:solidFill>
                  <a:srgbClr val="C00000"/>
                </a:solidFill>
              </a:rPr>
            </a:br>
            <a:r>
              <a:rPr lang="en-US" sz="2400" dirty="0" smtClean="0">
                <a:solidFill>
                  <a:srgbClr val="C00000"/>
                </a:solidFill>
              </a:rPr>
              <a:t>			     </a:t>
            </a:r>
            <a:r>
              <a:rPr lang="en-US" sz="2400" dirty="0" smtClean="0">
                <a:solidFill>
                  <a:srgbClr val="FF0000"/>
                </a:solidFill>
              </a:rPr>
              <a:t>(In Transition)</a:t>
            </a:r>
            <a:r>
              <a:rPr lang="en-US" sz="2400" dirty="0" smtClean="0">
                <a:solidFill>
                  <a:srgbClr val="C00000"/>
                </a:solidFill>
              </a:rPr>
              <a:t/>
            </a:r>
            <a:br>
              <a:rPr lang="en-US" sz="2400" dirty="0" smtClean="0">
                <a:solidFill>
                  <a:srgbClr val="C00000"/>
                </a:solidFill>
              </a:rPr>
            </a:br>
            <a:r>
              <a:rPr lang="en-US" sz="2400" dirty="0" smtClean="0">
                <a:solidFill>
                  <a:srgbClr val="C00000"/>
                </a:solidFill>
              </a:rPr>
              <a:t/>
            </a:r>
            <a:br>
              <a:rPr lang="en-US" sz="2400" dirty="0" smtClean="0">
                <a:solidFill>
                  <a:srgbClr val="C00000"/>
                </a:solidFill>
              </a:rPr>
            </a:br>
            <a:endParaRPr lang="en-US" sz="2400" dirty="0">
              <a:solidFill>
                <a:srgbClr val="C00000"/>
              </a:solidFill>
            </a:endParaRPr>
          </a:p>
        </p:txBody>
      </p:sp>
      <p:sp>
        <p:nvSpPr>
          <p:cNvPr id="3" name="Oval 2"/>
          <p:cNvSpPr/>
          <p:nvPr/>
        </p:nvSpPr>
        <p:spPr>
          <a:xfrm>
            <a:off x="3505200" y="3429000"/>
            <a:ext cx="2514600" cy="1981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smtClean="0"/>
              <a:t>Imperfect </a:t>
            </a:r>
            <a:r>
              <a:rPr lang="en-US" sz="2400" dirty="0"/>
              <a:t>Market Competition</a:t>
            </a:r>
          </a:p>
        </p:txBody>
      </p:sp>
      <p:sp>
        <p:nvSpPr>
          <p:cNvPr id="5" name="Oval 4"/>
          <p:cNvSpPr/>
          <p:nvPr/>
        </p:nvSpPr>
        <p:spPr>
          <a:xfrm>
            <a:off x="152400" y="4419600"/>
            <a:ext cx="2514600" cy="2057400"/>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smtClean="0"/>
              <a:t>Primitive </a:t>
            </a:r>
            <a:r>
              <a:rPr lang="en-US" sz="2400" dirty="0"/>
              <a:t>Community Cooperation</a:t>
            </a:r>
          </a:p>
        </p:txBody>
      </p:sp>
      <p:sp>
        <p:nvSpPr>
          <p:cNvPr id="6" name="Oval 5"/>
          <p:cNvSpPr/>
          <p:nvPr/>
        </p:nvSpPr>
        <p:spPr>
          <a:xfrm>
            <a:off x="6629400" y="1905000"/>
            <a:ext cx="2514600" cy="190500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smtClean="0"/>
              <a:t>Advanced </a:t>
            </a:r>
            <a:r>
              <a:rPr lang="en-US" sz="2400" dirty="0"/>
              <a:t>Community Cooperation</a:t>
            </a:r>
          </a:p>
        </p:txBody>
      </p:sp>
      <p:cxnSp>
        <p:nvCxnSpPr>
          <p:cNvPr id="14" name="Straight Arrow Connector 13"/>
          <p:cNvCxnSpPr/>
          <p:nvPr/>
        </p:nvCxnSpPr>
        <p:spPr>
          <a:xfrm flipV="1">
            <a:off x="1905000" y="4038600"/>
            <a:ext cx="14478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2667000" y="5486400"/>
            <a:ext cx="13716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5105400" y="2667000"/>
            <a:ext cx="12954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6096000" y="4038600"/>
            <a:ext cx="1524000"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0" name="Title 1"/>
          <p:cNvSpPr txBox="1">
            <a:spLocks/>
          </p:cNvSpPr>
          <p:nvPr/>
        </p:nvSpPr>
        <p:spPr>
          <a:xfrm>
            <a:off x="685800" y="152400"/>
            <a:ext cx="7772400" cy="6858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rgbClr val="7030A0"/>
                </a:solidFill>
                <a:effectLst/>
                <a:uLnTx/>
                <a:uFillTx/>
                <a:latin typeface="+mj-lt"/>
                <a:ea typeface="+mj-ea"/>
                <a:cs typeface="+mj-cs"/>
              </a:rPr>
              <a:t/>
            </a:r>
            <a:br>
              <a:rPr kumimoji="0" lang="en-US" sz="2800" b="0" i="0" u="none" strike="noStrike" kern="1200" cap="none" spc="0" normalizeH="0" baseline="0" noProof="0" dirty="0" smtClean="0">
                <a:ln>
                  <a:noFill/>
                </a:ln>
                <a:solidFill>
                  <a:srgbClr val="7030A0"/>
                </a:solidFill>
                <a:effectLst/>
                <a:uLnTx/>
                <a:uFillTx/>
                <a:latin typeface="+mj-lt"/>
                <a:ea typeface="+mj-ea"/>
                <a:cs typeface="+mj-cs"/>
              </a:rPr>
            </a:br>
            <a:r>
              <a:rPr kumimoji="0" lang="en-US" sz="2800" b="0" i="0" u="none" strike="noStrike" kern="1200" cap="none" spc="0" normalizeH="0" baseline="0" noProof="0" dirty="0" smtClean="0">
                <a:ln>
                  <a:noFill/>
                </a:ln>
                <a:solidFill>
                  <a:srgbClr val="7030A0"/>
                </a:solidFill>
                <a:effectLst/>
                <a:uLnTx/>
                <a:uFillTx/>
                <a:latin typeface="+mj-lt"/>
                <a:ea typeface="+mj-ea"/>
                <a:cs typeface="+mj-cs"/>
              </a:rPr>
              <a:t>TRANSITION STRATEGY RESEARCH IN XIMB </a:t>
            </a:r>
            <a:br>
              <a:rPr kumimoji="0" lang="en-US" sz="2800" b="0" i="0" u="none" strike="noStrike" kern="1200" cap="none" spc="0" normalizeH="0" baseline="0" noProof="0" dirty="0" smtClean="0">
                <a:ln>
                  <a:noFill/>
                </a:ln>
                <a:solidFill>
                  <a:srgbClr val="7030A0"/>
                </a:solidFill>
                <a:effectLst/>
                <a:uLnTx/>
                <a:uFillTx/>
                <a:latin typeface="+mj-lt"/>
                <a:ea typeface="+mj-ea"/>
                <a:cs typeface="+mj-cs"/>
              </a:rPr>
            </a:br>
            <a:r>
              <a:rPr kumimoji="0" lang="en-US" sz="2800" b="0" i="0" u="none" strike="noStrike" kern="1200" cap="none" spc="0" normalizeH="0" baseline="0" noProof="0" dirty="0" smtClean="0">
                <a:ln>
                  <a:noFill/>
                </a:ln>
                <a:solidFill>
                  <a:srgbClr val="7030A0"/>
                </a:solidFill>
                <a:effectLst/>
                <a:uLnTx/>
                <a:uFillTx/>
                <a:latin typeface="+mj-lt"/>
                <a:ea typeface="+mj-ea"/>
                <a:cs typeface="+mj-cs"/>
              </a:rPr>
              <a:t/>
            </a:r>
            <a:br>
              <a:rPr kumimoji="0" lang="en-US" sz="2800" b="0" i="0" u="none" strike="noStrike" kern="1200" cap="none" spc="0" normalizeH="0" baseline="0" noProof="0" dirty="0" smtClean="0">
                <a:ln>
                  <a:noFill/>
                </a:ln>
                <a:solidFill>
                  <a:srgbClr val="7030A0"/>
                </a:solidFill>
                <a:effectLst/>
                <a:uLnTx/>
                <a:uFillTx/>
                <a:latin typeface="+mj-lt"/>
                <a:ea typeface="+mj-ea"/>
                <a:cs typeface="+mj-cs"/>
              </a:rPr>
            </a:br>
            <a:endParaRPr kumimoji="0" lang="en-US" sz="2800" b="0" i="0" u="none" strike="noStrike" kern="1200" cap="none" spc="0" normalizeH="0" baseline="0" noProof="0" dirty="0">
              <a:ln>
                <a:noFill/>
              </a:ln>
              <a:solidFill>
                <a:srgbClr val="7030A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1"/>
          <p:cNvSpPr>
            <a:spLocks noChangeArrowheads="1"/>
          </p:cNvSpPr>
          <p:nvPr/>
        </p:nvSpPr>
        <p:spPr bwMode="auto">
          <a:xfrm>
            <a:off x="609600" y="990600"/>
            <a:ext cx="784860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Working Definition of Sustainability:</a:t>
            </a:r>
            <a:endParaRPr kumimoji="0" lang="en-US" sz="2400" b="0" i="0" u="none" strike="noStrike" cap="none" normalizeH="0" baseline="0" dirty="0" smtClean="0">
              <a:ln>
                <a:noFill/>
              </a:ln>
              <a:solidFill>
                <a:srgbClr val="C000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en-US" sz="2400" b="1" i="0" u="none" strike="noStrike" cap="none" normalizeH="0" baseline="0" dirty="0" smtClean="0">
              <a:ln>
                <a:noFill/>
              </a:ln>
              <a:solidFill>
                <a:srgbClr val="404040"/>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i="0" u="none" strike="noStrike" cap="none" normalizeH="0" baseline="0" dirty="0" smtClean="0">
                <a:ln>
                  <a:noFill/>
                </a:ln>
                <a:solidFill>
                  <a:srgbClr val="0000CC"/>
                </a:solidFill>
                <a:effectLst/>
                <a:latin typeface="Times New Roman" pitchFamily="18" charset="0"/>
                <a:ea typeface="Calibri" pitchFamily="34" charset="0"/>
                <a:cs typeface="Times New Roman" pitchFamily="18" charset="0"/>
              </a:rPr>
              <a:t>Sustainability is a dynamic state of deep relationships among the people and all the constituents both living and non living  within a micro ecological unit that strongly values  the acts of sacrifice and love for each other; where the  priority is to strengthen the weak and where the spirit of high external cooperation and high internal competition not only drives its own ecological unit to eternal peace, joy and happiness but also inspires  other micro ecological units for such deeper inter relationships.   </a:t>
            </a:r>
            <a:r>
              <a:rPr kumimoji="0" lang="en-US" sz="2400" i="0" u="none" strike="noStrike" cap="none" normalizeH="0" baseline="0" dirty="0" smtClean="0">
                <a:ln>
                  <a:noFill/>
                </a:ln>
                <a:solidFill>
                  <a:srgbClr val="0000CC"/>
                </a:solidFill>
                <a:effectLst/>
                <a:latin typeface="Arial" pitchFamily="34" charset="0"/>
              </a:rPr>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172200"/>
          </a:xfrm>
        </p:spPr>
        <p:txBody>
          <a:bodyPr>
            <a:noAutofit/>
          </a:bodyPr>
          <a:lstStyle/>
          <a:p>
            <a:pPr>
              <a:buNone/>
            </a:pPr>
            <a:r>
              <a:rPr lang="en-US" sz="1200" b="1" dirty="0" smtClean="0"/>
              <a:t>Basic Unit:</a:t>
            </a:r>
            <a:r>
              <a:rPr lang="en-US" sz="1200" dirty="0" smtClean="0"/>
              <a:t> The micro ecological unit of the global ecosystem is the basic unit; which could consist of a micro watershed, a village, cluster of villages or a cluster of habitations. </a:t>
            </a:r>
          </a:p>
          <a:p>
            <a:pPr>
              <a:buNone/>
            </a:pPr>
            <a:r>
              <a:rPr lang="en-US" sz="1200" b="1" i="1" dirty="0" smtClean="0"/>
              <a:t> </a:t>
            </a:r>
            <a:endParaRPr lang="en-US" sz="1200" dirty="0" smtClean="0"/>
          </a:p>
          <a:p>
            <a:pPr>
              <a:buNone/>
            </a:pPr>
            <a:r>
              <a:rPr lang="en-US" sz="1200" i="1" dirty="0" smtClean="0"/>
              <a:t>Logic: If the basic unit of an ecosystem is healthy; the whole ecosystem shall be healthy. As every micro ecological unit will have its own characteristics, solutions and approaches that are context specific and not general in nature shall be the approach that can lead to overall sustainability.    </a:t>
            </a:r>
            <a:endParaRPr lang="en-US" sz="1200" dirty="0" smtClean="0"/>
          </a:p>
          <a:p>
            <a:pPr>
              <a:buNone/>
            </a:pPr>
            <a:r>
              <a:rPr lang="en-US" sz="1200" dirty="0" smtClean="0"/>
              <a:t> </a:t>
            </a:r>
          </a:p>
          <a:p>
            <a:pPr>
              <a:buNone/>
            </a:pPr>
            <a:r>
              <a:rPr lang="en-US" sz="1200" b="1" dirty="0" smtClean="0"/>
              <a:t>Focal Point: </a:t>
            </a:r>
            <a:r>
              <a:rPr lang="en-US" sz="1200" dirty="0" smtClean="0"/>
              <a:t>Within the micro ecological unit, the priority is always to strengthen the </a:t>
            </a:r>
            <a:r>
              <a:rPr lang="en-US" sz="1200" b="1" dirty="0" smtClean="0"/>
              <a:t>weakest</a:t>
            </a:r>
            <a:r>
              <a:rPr lang="en-US" sz="1200" dirty="0" smtClean="0"/>
              <a:t> person or family within the micro ecological unit.   </a:t>
            </a:r>
          </a:p>
          <a:p>
            <a:pPr>
              <a:buNone/>
            </a:pPr>
            <a:r>
              <a:rPr lang="en-US" sz="1200" b="1" dirty="0" smtClean="0"/>
              <a:t> </a:t>
            </a:r>
            <a:endParaRPr lang="en-US" sz="1200" dirty="0" smtClean="0"/>
          </a:p>
          <a:p>
            <a:pPr>
              <a:buNone/>
            </a:pPr>
            <a:r>
              <a:rPr lang="en-US" sz="1200" i="1" dirty="0" smtClean="0"/>
              <a:t>Logic: The logic of the systems theory that is the strength of a chain is the strength of the weakest link is applicable. Further, it is also strategic to stabilize the most volatile actor, the human actor within a given ecosystem to ascertain peace and harmony in the ecosystem. </a:t>
            </a:r>
            <a:endParaRPr lang="en-US" sz="1200" dirty="0" smtClean="0"/>
          </a:p>
          <a:p>
            <a:pPr>
              <a:buNone/>
            </a:pPr>
            <a:r>
              <a:rPr lang="en-US" sz="1200" b="1" dirty="0" smtClean="0"/>
              <a:t> </a:t>
            </a:r>
            <a:endParaRPr lang="en-US" sz="1200" dirty="0" smtClean="0"/>
          </a:p>
          <a:p>
            <a:pPr>
              <a:buNone/>
            </a:pPr>
            <a:r>
              <a:rPr lang="en-US" sz="1200" b="1" dirty="0" smtClean="0"/>
              <a:t>Holistic: </a:t>
            </a:r>
            <a:r>
              <a:rPr lang="en-US" sz="1200" dirty="0" smtClean="0"/>
              <a:t>Convergence and integration of different internal perspectives and external perspectives at the micro ecological unit. The internal perspectives include philosophical-moral-behavioral perspectives. The external perspectives include political-policy-legal perspectives, technological-innovation perspective, and organizational-Institutional-systems perspectives.</a:t>
            </a:r>
          </a:p>
          <a:p>
            <a:pPr>
              <a:buNone/>
            </a:pPr>
            <a:r>
              <a:rPr lang="en-US" sz="1200" b="1" i="1" dirty="0" smtClean="0"/>
              <a:t> </a:t>
            </a:r>
            <a:endParaRPr lang="en-US" sz="1200" dirty="0" smtClean="0"/>
          </a:p>
          <a:p>
            <a:pPr>
              <a:buNone/>
            </a:pPr>
            <a:r>
              <a:rPr lang="en-US" sz="1200" i="1" dirty="0" smtClean="0"/>
              <a:t>Logic: Convergence and integration of multiple perspectives brings out several complexities and frictions if we were to negotiate them in a larger ecosystem or at the national or global level. However, at a level of micro-ecological unit, convergence and integration of these perspectives are feasible; a process that could be synthesized at the subsequent levels.  </a:t>
            </a:r>
            <a:endParaRPr lang="en-US" sz="1200" dirty="0" smtClean="0"/>
          </a:p>
          <a:p>
            <a:pPr>
              <a:buNone/>
            </a:pPr>
            <a:r>
              <a:rPr lang="en-US" sz="1200" i="1" dirty="0" smtClean="0"/>
              <a:t> </a:t>
            </a:r>
            <a:endParaRPr lang="en-US" sz="1200" dirty="0" smtClean="0"/>
          </a:p>
          <a:p>
            <a:pPr>
              <a:buNone/>
            </a:pPr>
            <a:r>
              <a:rPr lang="en-US" sz="1200" b="1" dirty="0" smtClean="0"/>
              <a:t>Value Base: </a:t>
            </a:r>
            <a:r>
              <a:rPr lang="en-US" sz="1200" dirty="0" smtClean="0"/>
              <a:t>The acts of </a:t>
            </a:r>
            <a:r>
              <a:rPr lang="en-US" sz="1200" b="1" dirty="0" smtClean="0"/>
              <a:t>love and sacrifice</a:t>
            </a:r>
            <a:r>
              <a:rPr lang="en-US" sz="1200" dirty="0" smtClean="0"/>
              <a:t> for the others in the micro ecological unit is the basis for strong bonding and inter personal relationships with deep trust and cooperation among each other.  </a:t>
            </a:r>
          </a:p>
          <a:p>
            <a:pPr>
              <a:buNone/>
            </a:pPr>
            <a:r>
              <a:rPr lang="en-US" sz="1200" b="1" dirty="0" smtClean="0"/>
              <a:t> </a:t>
            </a:r>
            <a:endParaRPr lang="en-US" sz="1200" dirty="0" smtClean="0"/>
          </a:p>
          <a:p>
            <a:pPr>
              <a:buNone/>
            </a:pPr>
            <a:r>
              <a:rPr lang="en-US" sz="1200" i="1" dirty="0" smtClean="0"/>
              <a:t>Logic: The acts of love and sacrifice for the others have the power to heal the pain, remove the tensions of integration, simplify the complexities of convergence and integration, and complete the incompleteness in human rationality. The synergies arising out of the acts of love and sacrifice can yield eternal growth and development within a micro ecological unit. When the same value base drives the other micro ecological units, the global ecosystem can become sustainable.   </a:t>
            </a:r>
            <a:endParaRPr lang="en-US" sz="1200" dirty="0" smtClean="0"/>
          </a:p>
          <a:p>
            <a:pPr>
              <a:buNone/>
            </a:pPr>
            <a:endParaRPr lang="en-US" sz="1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609600" y="990600"/>
          <a:ext cx="8000999" cy="5257800"/>
        </p:xfrm>
        <a:graphic>
          <a:graphicData uri="http://schemas.openxmlformats.org/drawingml/2006/table">
            <a:tbl>
              <a:tblPr/>
              <a:tblGrid>
                <a:gridCol w="3651079"/>
                <a:gridCol w="4349920"/>
              </a:tblGrid>
              <a:tr h="340359">
                <a:tc>
                  <a:txBody>
                    <a:bodyPr/>
                    <a:lstStyle/>
                    <a:p>
                      <a:pPr marL="0" marR="0" indent="285750" algn="ctr">
                        <a:lnSpc>
                          <a:spcPct val="115000"/>
                        </a:lnSpc>
                        <a:spcBef>
                          <a:spcPts val="0"/>
                        </a:spcBef>
                        <a:spcAft>
                          <a:spcPts val="0"/>
                        </a:spcAft>
                      </a:pPr>
                      <a:endParaRPr lang="en-US" sz="1200" dirty="0">
                        <a:latin typeface="Calibri"/>
                        <a:ea typeface="Calibri"/>
                        <a:cs typeface="Times New Roman"/>
                      </a:endParaRPr>
                    </a:p>
                    <a:p>
                      <a:pPr marL="0" marR="0" indent="285750" algn="ctr">
                        <a:lnSpc>
                          <a:spcPct val="115000"/>
                        </a:lnSpc>
                        <a:spcBef>
                          <a:spcPts val="0"/>
                        </a:spcBef>
                        <a:spcAft>
                          <a:spcPts val="0"/>
                        </a:spcAft>
                      </a:pPr>
                      <a:r>
                        <a:rPr lang="en-US" sz="1200" b="1" dirty="0">
                          <a:solidFill>
                            <a:srgbClr val="0070C0"/>
                          </a:solidFill>
                          <a:latin typeface="Times New Roman"/>
                          <a:ea typeface="Calibri"/>
                          <a:cs typeface="Times New Roman"/>
                        </a:rPr>
                        <a:t>Category I: Social Economy</a:t>
                      </a:r>
                      <a:endParaRPr lang="en-US" sz="1200" dirty="0">
                        <a:latin typeface="Calibri"/>
                        <a:ea typeface="Calibri"/>
                        <a:cs typeface="Times New Roman"/>
                      </a:endParaRPr>
                    </a:p>
                  </a:txBody>
                  <a:tcPr marL="46095" marR="46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200">
                        <a:latin typeface="Calibri"/>
                        <a:ea typeface="Calibri"/>
                        <a:cs typeface="Times New Roman"/>
                      </a:endParaRPr>
                    </a:p>
                    <a:p>
                      <a:pPr marL="0" marR="0" algn="ctr">
                        <a:lnSpc>
                          <a:spcPct val="115000"/>
                        </a:lnSpc>
                        <a:spcBef>
                          <a:spcPts val="0"/>
                        </a:spcBef>
                        <a:spcAft>
                          <a:spcPts val="0"/>
                        </a:spcAft>
                      </a:pPr>
                      <a:r>
                        <a:rPr lang="en-US" sz="1200" b="1">
                          <a:solidFill>
                            <a:srgbClr val="0070C0"/>
                          </a:solidFill>
                          <a:latin typeface="Times New Roman"/>
                          <a:ea typeface="Calibri"/>
                          <a:cs typeface="Times New Roman"/>
                        </a:rPr>
                        <a:t>Category II: Industrial Economy</a:t>
                      </a:r>
                      <a:endParaRPr lang="en-US" sz="1200">
                        <a:latin typeface="Calibri"/>
                        <a:ea typeface="Calibri"/>
                        <a:cs typeface="Times New Roman"/>
                      </a:endParaRPr>
                    </a:p>
                  </a:txBody>
                  <a:tcPr marL="46095" marR="46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65041">
                <a:tc>
                  <a:txBody>
                    <a:bodyPr/>
                    <a:lstStyle/>
                    <a:p>
                      <a:pPr marL="0" marR="0" algn="l">
                        <a:lnSpc>
                          <a:spcPct val="115000"/>
                        </a:lnSpc>
                        <a:spcBef>
                          <a:spcPts val="0"/>
                        </a:spcBef>
                        <a:spcAft>
                          <a:spcPts val="0"/>
                        </a:spcAft>
                      </a:pP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Dignity</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Identity of self</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Self Respect</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Hard Working individuals</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Faith</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Trust </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Love other </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Cooperation</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Identity of community</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Giving Back</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Sacrifice</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Social Capital</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err="1">
                          <a:latin typeface="Times New Roman"/>
                          <a:ea typeface="Calibri"/>
                          <a:cs typeface="Times New Roman"/>
                        </a:rPr>
                        <a:t>Kulo</a:t>
                      </a:r>
                      <a:r>
                        <a:rPr lang="en-US" sz="1200" dirty="0">
                          <a:latin typeface="Times New Roman"/>
                          <a:ea typeface="Calibri"/>
                          <a:cs typeface="Times New Roman"/>
                        </a:rPr>
                        <a:t> </a:t>
                      </a:r>
                      <a:r>
                        <a:rPr lang="en-US" sz="1200" dirty="0" err="1">
                          <a:latin typeface="Times New Roman"/>
                          <a:ea typeface="Calibri"/>
                          <a:cs typeface="Times New Roman"/>
                        </a:rPr>
                        <a:t>Panchayats</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73</a:t>
                      </a:r>
                      <a:r>
                        <a:rPr lang="en-US" sz="1200" baseline="30000" dirty="0">
                          <a:latin typeface="Times New Roman"/>
                          <a:ea typeface="Calibri"/>
                          <a:cs typeface="Times New Roman"/>
                        </a:rPr>
                        <a:t>rd</a:t>
                      </a:r>
                      <a:r>
                        <a:rPr lang="en-US" sz="1200" dirty="0">
                          <a:latin typeface="Times New Roman"/>
                          <a:ea typeface="Calibri"/>
                          <a:cs typeface="Times New Roman"/>
                        </a:rPr>
                        <a:t> and 74</a:t>
                      </a:r>
                      <a:r>
                        <a:rPr lang="en-US" sz="1200" baseline="30000" dirty="0">
                          <a:latin typeface="Times New Roman"/>
                          <a:ea typeface="Calibri"/>
                          <a:cs typeface="Times New Roman"/>
                        </a:rPr>
                        <a:t>th</a:t>
                      </a:r>
                      <a:r>
                        <a:rPr lang="en-US" sz="1200" dirty="0">
                          <a:latin typeface="Times New Roman"/>
                          <a:ea typeface="Calibri"/>
                          <a:cs typeface="Times New Roman"/>
                        </a:rPr>
                        <a:t> Amendment</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Decentralization</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Duties of a citizen</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Appropriate Technology</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Traditional Seeds</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err="1">
                          <a:latin typeface="Times New Roman"/>
                          <a:ea typeface="Calibri"/>
                          <a:cs typeface="Times New Roman"/>
                        </a:rPr>
                        <a:t>Bunding</a:t>
                      </a:r>
                      <a:r>
                        <a:rPr lang="en-US" sz="1200" dirty="0">
                          <a:latin typeface="Times New Roman"/>
                          <a:ea typeface="Calibri"/>
                          <a:cs typeface="Times New Roman"/>
                        </a:rPr>
                        <a:t> and Stone Walling</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Well Being</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Multi Cropping</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Local Market</a:t>
                      </a:r>
                      <a:endParaRPr lang="en-US" sz="1200" dirty="0">
                        <a:latin typeface="Calibri"/>
                        <a:ea typeface="Calibri"/>
                        <a:cs typeface="Times New Roman"/>
                      </a:endParaRPr>
                    </a:p>
                  </a:txBody>
                  <a:tcPr marL="46095" marR="46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marR="0" algn="l">
                        <a:lnSpc>
                          <a:spcPct val="115000"/>
                        </a:lnSpc>
                        <a:spcBef>
                          <a:spcPts val="0"/>
                        </a:spcBef>
                        <a:spcAft>
                          <a:spcPts val="0"/>
                        </a:spcAft>
                      </a:pPr>
                      <a:endParaRPr lang="en-US" sz="1200" dirty="0">
                        <a:latin typeface="Times New Roman"/>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Rights Based perspective</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BPL Card </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Respect of Government Laws</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Welfare State, Subsidy, Entitlements</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Greed</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Contract</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Self love </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Competition</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 National Identity </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Taking away (return on investment)</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Accumulate</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Financial Capital,  MGNREGS/NRLM</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GP /  Government Machinery</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Central Government</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Centralized </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Rights of Citizenship</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High end Technology</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Hybrid &amp; GM Seeds</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Large Check Dams</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GDP</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Mono Cropping/specialized farming </a:t>
                      </a:r>
                      <a:endParaRPr lang="en-US" sz="1200" dirty="0">
                        <a:latin typeface="Calibri"/>
                        <a:ea typeface="Calibri"/>
                        <a:cs typeface="Times New Roman"/>
                      </a:endParaRPr>
                    </a:p>
                    <a:p>
                      <a:pPr marL="342900" marR="0" lvl="0" indent="-342900" algn="l">
                        <a:lnSpc>
                          <a:spcPct val="115000"/>
                        </a:lnSpc>
                        <a:spcBef>
                          <a:spcPts val="0"/>
                        </a:spcBef>
                        <a:spcAft>
                          <a:spcPts val="0"/>
                        </a:spcAft>
                        <a:buFont typeface="Wingdings"/>
                        <a:buChar char=""/>
                      </a:pPr>
                      <a:r>
                        <a:rPr lang="en-US" sz="1200" dirty="0">
                          <a:latin typeface="Times New Roman"/>
                          <a:ea typeface="Calibri"/>
                          <a:cs typeface="Times New Roman"/>
                        </a:rPr>
                        <a:t>Far away domestic/Export Markets</a:t>
                      </a:r>
                      <a:endParaRPr lang="en-US" sz="1200" dirty="0">
                        <a:latin typeface="Calibri"/>
                        <a:ea typeface="Calibri"/>
                        <a:cs typeface="Times New Roman"/>
                      </a:endParaRPr>
                    </a:p>
                  </a:txBody>
                  <a:tcPr marL="46095" marR="460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0481" name="Rectangle 1"/>
          <p:cNvSpPr>
            <a:spLocks noChangeArrowheads="1"/>
          </p:cNvSpPr>
          <p:nvPr/>
        </p:nvSpPr>
        <p:spPr bwMode="auto">
          <a:xfrm>
            <a:off x="838200" y="304800"/>
            <a:ext cx="73152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C00000"/>
                </a:solidFill>
                <a:effectLst/>
                <a:latin typeface="Verdana" pitchFamily="34" charset="0"/>
                <a:ea typeface="Calibri" pitchFamily="34" charset="0"/>
                <a:cs typeface="Times New Roman" pitchFamily="18" charset="0"/>
              </a:rPr>
              <a:t>Table 5: Terminologies &amp; Parameters of Different Paradigms</a:t>
            </a:r>
            <a:endParaRPr kumimoji="0" lang="en-US" sz="14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6781800" cy="990600"/>
          </a:xfrm>
        </p:spPr>
        <p:txBody>
          <a:bodyPr>
            <a:normAutofit/>
          </a:bodyPr>
          <a:lstStyle/>
          <a:p>
            <a:r>
              <a:rPr lang="en-US" sz="2800" dirty="0" smtClean="0">
                <a:solidFill>
                  <a:srgbClr val="0000CC"/>
                </a:solidFill>
              </a:rPr>
              <a:t>NCS</a:t>
            </a:r>
            <a:br>
              <a:rPr lang="en-US" sz="2800" dirty="0" smtClean="0">
                <a:solidFill>
                  <a:srgbClr val="0000CC"/>
                </a:solidFill>
              </a:rPr>
            </a:br>
            <a:r>
              <a:rPr lang="en-US" sz="2800" dirty="0" smtClean="0">
                <a:solidFill>
                  <a:srgbClr val="0000CC"/>
                </a:solidFill>
              </a:rPr>
              <a:t>Session </a:t>
            </a:r>
            <a:r>
              <a:rPr lang="en-US" sz="2800" dirty="0" smtClean="0">
                <a:solidFill>
                  <a:srgbClr val="0000CC"/>
                </a:solidFill>
              </a:rPr>
              <a:t>7</a:t>
            </a:r>
            <a:endParaRPr lang="en-US" sz="2800" dirty="0">
              <a:solidFill>
                <a:srgbClr val="0000CC"/>
              </a:solidFill>
            </a:endParaRPr>
          </a:p>
        </p:txBody>
      </p:sp>
      <p:sp>
        <p:nvSpPr>
          <p:cNvPr id="3" name="Subtitle 2"/>
          <p:cNvSpPr>
            <a:spLocks noGrp="1"/>
          </p:cNvSpPr>
          <p:nvPr>
            <p:ph type="subTitle" idx="1"/>
          </p:nvPr>
        </p:nvSpPr>
        <p:spPr>
          <a:xfrm>
            <a:off x="381000" y="5257800"/>
            <a:ext cx="8382000" cy="1066800"/>
          </a:xfrm>
        </p:spPr>
        <p:txBody>
          <a:bodyPr>
            <a:normAutofit/>
          </a:bodyPr>
          <a:lstStyle/>
          <a:p>
            <a:pPr>
              <a:spcBef>
                <a:spcPts val="0"/>
              </a:spcBef>
            </a:pPr>
            <a:r>
              <a:rPr lang="en-US" sz="2000" dirty="0" err="1" smtClean="0">
                <a:solidFill>
                  <a:srgbClr val="00B050"/>
                </a:solidFill>
              </a:rPr>
              <a:t>Amar</a:t>
            </a:r>
            <a:r>
              <a:rPr lang="en-US" sz="2000" dirty="0" smtClean="0">
                <a:solidFill>
                  <a:srgbClr val="00B050"/>
                </a:solidFill>
              </a:rPr>
              <a:t> KJR </a:t>
            </a:r>
            <a:r>
              <a:rPr lang="en-US" sz="2000" dirty="0" err="1" smtClean="0">
                <a:solidFill>
                  <a:srgbClr val="00B050"/>
                </a:solidFill>
              </a:rPr>
              <a:t>Nayak</a:t>
            </a:r>
            <a:endParaRPr lang="en-US" sz="2000" dirty="0" smtClean="0">
              <a:solidFill>
                <a:srgbClr val="00B050"/>
              </a:solidFill>
            </a:endParaRPr>
          </a:p>
          <a:p>
            <a:pPr>
              <a:spcBef>
                <a:spcPts val="0"/>
              </a:spcBef>
            </a:pPr>
            <a:r>
              <a:rPr lang="en-US" sz="2000" dirty="0" smtClean="0">
                <a:solidFill>
                  <a:srgbClr val="00B050"/>
                </a:solidFill>
              </a:rPr>
              <a:t>Professor of Strategy &amp; NABARD Chair Professor, XIMB</a:t>
            </a:r>
          </a:p>
          <a:p>
            <a:pPr>
              <a:spcBef>
                <a:spcPts val="0"/>
              </a:spcBef>
            </a:pPr>
            <a:r>
              <a:rPr lang="en-US" sz="2000" dirty="0" smtClean="0">
                <a:solidFill>
                  <a:srgbClr val="00B050"/>
                </a:solidFill>
              </a:rPr>
              <a:t>Coordinator, Centre for Development Research and Training</a:t>
            </a:r>
          </a:p>
        </p:txBody>
      </p:sp>
      <p:sp>
        <p:nvSpPr>
          <p:cNvPr id="1025" name="Rectangle 1"/>
          <p:cNvSpPr>
            <a:spLocks noChangeArrowheads="1"/>
          </p:cNvSpPr>
          <p:nvPr/>
        </p:nvSpPr>
        <p:spPr bwMode="auto">
          <a:xfrm>
            <a:off x="381000" y="2743200"/>
            <a:ext cx="83820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i="0" u="none" strike="noStrike" cap="none" normalizeH="0" baseline="0" dirty="0" smtClean="0">
                <a:ln>
                  <a:noFill/>
                </a:ln>
                <a:solidFill>
                  <a:srgbClr val="C00000"/>
                </a:solidFill>
                <a:effectLst/>
                <a:latin typeface="Verdana" pitchFamily="34" charset="0"/>
                <a:ea typeface="Calibri" pitchFamily="34" charset="0"/>
                <a:cs typeface="Times New Roman" pitchFamily="18" charset="0"/>
              </a:rPr>
              <a:t>Implementing Sustainable Community Systems</a:t>
            </a:r>
            <a:endParaRPr lang="en-US" sz="2400" dirty="0" smtClean="0">
              <a:solidFill>
                <a:srgbClr val="C00000"/>
              </a:solidFill>
              <a:latin typeface="Verdana" pitchFamily="34" charset="0"/>
              <a:ea typeface="Calibri"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0"/>
            <a:ext cx="8077200" cy="3657600"/>
          </a:xfrm>
        </p:spPr>
        <p:txBody>
          <a:bodyPr>
            <a:normAutofit/>
          </a:bodyPr>
          <a:lstStyle/>
          <a:p>
            <a:r>
              <a:rPr lang="en-US" sz="3200" dirty="0" smtClean="0">
                <a:solidFill>
                  <a:srgbClr val="C00000"/>
                </a:solidFill>
              </a:rPr>
              <a:t>Action Research &amp; Demonstration to </a:t>
            </a:r>
            <a:br>
              <a:rPr lang="en-US" sz="3200" dirty="0" smtClean="0">
                <a:solidFill>
                  <a:srgbClr val="C00000"/>
                </a:solidFill>
              </a:rPr>
            </a:br>
            <a:r>
              <a:rPr lang="en-US" sz="3200" dirty="0" smtClean="0">
                <a:solidFill>
                  <a:srgbClr val="C00000"/>
                </a:solidFill>
              </a:rPr>
              <a:t>Recreate Sustainable Community Systems</a:t>
            </a:r>
            <a:br>
              <a:rPr lang="en-US" sz="3200" dirty="0" smtClean="0">
                <a:solidFill>
                  <a:srgbClr val="C00000"/>
                </a:solidFill>
              </a:rPr>
            </a:br>
            <a:r>
              <a:rPr lang="en-US" sz="3200" dirty="0" smtClean="0">
                <a:solidFill>
                  <a:srgbClr val="C00000"/>
                </a:solidFill>
              </a:rPr>
              <a:t/>
            </a:r>
            <a:br>
              <a:rPr lang="en-US" sz="3200" dirty="0" smtClean="0">
                <a:solidFill>
                  <a:srgbClr val="C00000"/>
                </a:solidFill>
              </a:rPr>
            </a:br>
            <a:r>
              <a:rPr lang="en-US" sz="3200" dirty="0" smtClean="0">
                <a:solidFill>
                  <a:srgbClr val="C00000"/>
                </a:solidFill>
              </a:rPr>
              <a:t>Supported by</a:t>
            </a:r>
            <a:br>
              <a:rPr lang="en-US" sz="3200" dirty="0" smtClean="0">
                <a:solidFill>
                  <a:srgbClr val="C00000"/>
                </a:solidFill>
              </a:rPr>
            </a:br>
            <a:r>
              <a:rPr lang="en-US" sz="3200" dirty="0" err="1" smtClean="0">
                <a:solidFill>
                  <a:srgbClr val="C00000"/>
                </a:solidFill>
              </a:rPr>
              <a:t>Rabo</a:t>
            </a:r>
            <a:r>
              <a:rPr lang="en-US" sz="3200" dirty="0" smtClean="0">
                <a:solidFill>
                  <a:srgbClr val="C00000"/>
                </a:solidFill>
              </a:rPr>
              <a:t> Bank Foundation, NABARD, SFAC, XIMB </a:t>
            </a:r>
            <a:endParaRPr lang="en-US" sz="3200" dirty="0">
              <a:solidFill>
                <a:srgbClr val="FF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514600" y="1676400"/>
            <a:ext cx="3505200" cy="3429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dirty="0"/>
          </a:p>
        </p:txBody>
      </p:sp>
      <p:sp>
        <p:nvSpPr>
          <p:cNvPr id="5" name="Pie 4"/>
          <p:cNvSpPr/>
          <p:nvPr/>
        </p:nvSpPr>
        <p:spPr>
          <a:xfrm rot="13217630">
            <a:off x="2514600" y="1676400"/>
            <a:ext cx="3505200" cy="3429000"/>
          </a:xfrm>
          <a:prstGeom prst="pie">
            <a:avLst>
              <a:gd name="adj1" fmla="val 13811666"/>
              <a:gd name="adj2" fmla="val 16200000"/>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dirty="0">
              <a:solidFill>
                <a:schemeClr val="tx1"/>
              </a:solidFill>
            </a:endParaRPr>
          </a:p>
        </p:txBody>
      </p:sp>
      <p:sp>
        <p:nvSpPr>
          <p:cNvPr id="6" name="Pie 5"/>
          <p:cNvSpPr/>
          <p:nvPr/>
        </p:nvSpPr>
        <p:spPr>
          <a:xfrm rot="2929430">
            <a:off x="2552700" y="1638300"/>
            <a:ext cx="3429000" cy="3505200"/>
          </a:xfrm>
          <a:prstGeom prst="pie">
            <a:avLst>
              <a:gd name="adj1" fmla="val 0"/>
              <a:gd name="adj2" fmla="val 2468812"/>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dirty="0">
              <a:solidFill>
                <a:schemeClr val="tx1"/>
              </a:solidFill>
            </a:endParaRPr>
          </a:p>
        </p:txBody>
      </p:sp>
      <p:sp>
        <p:nvSpPr>
          <p:cNvPr id="8" name="Block Arc 7"/>
          <p:cNvSpPr/>
          <p:nvPr/>
        </p:nvSpPr>
        <p:spPr>
          <a:xfrm rot="18842306">
            <a:off x="1371600" y="533400"/>
            <a:ext cx="5791200" cy="5715000"/>
          </a:xfrm>
          <a:prstGeom prst="blockArc">
            <a:avLst>
              <a:gd name="adj1" fmla="val 16082240"/>
              <a:gd name="adj2" fmla="val 21533919"/>
              <a:gd name="adj3" fmla="val 20586"/>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dirty="0">
              <a:solidFill>
                <a:schemeClr val="tx1"/>
              </a:solidFill>
            </a:endParaRPr>
          </a:p>
        </p:txBody>
      </p:sp>
      <p:sp>
        <p:nvSpPr>
          <p:cNvPr id="9" name="Block Arc 8"/>
          <p:cNvSpPr/>
          <p:nvPr/>
        </p:nvSpPr>
        <p:spPr>
          <a:xfrm rot="2612832">
            <a:off x="1485900" y="571500"/>
            <a:ext cx="5791200" cy="5562600"/>
          </a:xfrm>
          <a:prstGeom prst="blockArc">
            <a:avLst>
              <a:gd name="adj1" fmla="val 16139362"/>
              <a:gd name="adj2" fmla="val 52725"/>
              <a:gd name="adj3" fmla="val 20040"/>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dirty="0">
              <a:solidFill>
                <a:schemeClr val="tx1"/>
              </a:solidFill>
            </a:endParaRPr>
          </a:p>
        </p:txBody>
      </p:sp>
      <p:sp>
        <p:nvSpPr>
          <p:cNvPr id="10" name="Block Arc 9"/>
          <p:cNvSpPr/>
          <p:nvPr/>
        </p:nvSpPr>
        <p:spPr>
          <a:xfrm rot="7926667">
            <a:off x="1371600" y="685800"/>
            <a:ext cx="5791200" cy="5562600"/>
          </a:xfrm>
          <a:prstGeom prst="blockArc">
            <a:avLst>
              <a:gd name="adj1" fmla="val 16139362"/>
              <a:gd name="adj2" fmla="val 21533919"/>
              <a:gd name="adj3" fmla="val 20586"/>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dirty="0">
              <a:solidFill>
                <a:schemeClr val="tx1"/>
              </a:solidFill>
            </a:endParaRPr>
          </a:p>
        </p:txBody>
      </p:sp>
      <p:sp>
        <p:nvSpPr>
          <p:cNvPr id="11" name="Block Arc 10"/>
          <p:cNvSpPr/>
          <p:nvPr/>
        </p:nvSpPr>
        <p:spPr>
          <a:xfrm rot="13307940">
            <a:off x="1431925" y="406400"/>
            <a:ext cx="5715000" cy="5791200"/>
          </a:xfrm>
          <a:prstGeom prst="blockArc">
            <a:avLst>
              <a:gd name="adj1" fmla="val 16082240"/>
              <a:gd name="adj2" fmla="val 21533919"/>
              <a:gd name="adj3" fmla="val 20586"/>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dirty="0">
              <a:solidFill>
                <a:schemeClr val="tx1"/>
              </a:solidFill>
            </a:endParaRPr>
          </a:p>
        </p:txBody>
      </p:sp>
      <p:sp>
        <p:nvSpPr>
          <p:cNvPr id="12" name="Donut 11"/>
          <p:cNvSpPr/>
          <p:nvPr/>
        </p:nvSpPr>
        <p:spPr>
          <a:xfrm>
            <a:off x="1066800" y="228600"/>
            <a:ext cx="6400800" cy="6172200"/>
          </a:xfrm>
          <a:prstGeom prst="donut">
            <a:avLst>
              <a:gd name="adj" fmla="val 5295"/>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dirty="0">
              <a:solidFill>
                <a:schemeClr val="tx1"/>
              </a:solidFill>
            </a:endParaRPr>
          </a:p>
        </p:txBody>
      </p:sp>
      <p:sp>
        <p:nvSpPr>
          <p:cNvPr id="14" name="Donut 13"/>
          <p:cNvSpPr/>
          <p:nvPr/>
        </p:nvSpPr>
        <p:spPr>
          <a:xfrm>
            <a:off x="2362200" y="1371600"/>
            <a:ext cx="3962400" cy="3886200"/>
          </a:xfrm>
          <a:prstGeom prst="donut">
            <a:avLst>
              <a:gd name="adj" fmla="val 747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dirty="0">
              <a:solidFill>
                <a:schemeClr val="tx1"/>
              </a:solidFill>
            </a:endParaRPr>
          </a:p>
        </p:txBody>
      </p:sp>
      <p:sp>
        <p:nvSpPr>
          <p:cNvPr id="15" name="Donut 14"/>
          <p:cNvSpPr/>
          <p:nvPr/>
        </p:nvSpPr>
        <p:spPr>
          <a:xfrm>
            <a:off x="2057400" y="1143000"/>
            <a:ext cx="4495800" cy="4267200"/>
          </a:xfrm>
          <a:prstGeom prst="donut">
            <a:avLst>
              <a:gd name="adj" fmla="val 7477"/>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dirty="0">
              <a:solidFill>
                <a:schemeClr val="tx1"/>
              </a:solidFill>
            </a:endParaRPr>
          </a:p>
        </p:txBody>
      </p:sp>
      <p:sp>
        <p:nvSpPr>
          <p:cNvPr id="16" name="TextBox 15"/>
          <p:cNvSpPr txBox="1">
            <a:spLocks noChangeArrowheads="1"/>
          </p:cNvSpPr>
          <p:nvPr/>
        </p:nvSpPr>
        <p:spPr bwMode="auto">
          <a:xfrm rot="-2270649">
            <a:off x="3509963" y="4140200"/>
            <a:ext cx="688975" cy="646113"/>
          </a:xfrm>
          <a:prstGeom prst="rect">
            <a:avLst/>
          </a:prstGeom>
          <a:noFill/>
          <a:ln w="9525">
            <a:noFill/>
            <a:miter lim="800000"/>
            <a:headEnd/>
            <a:tailEnd/>
          </a:ln>
        </p:spPr>
        <p:txBody>
          <a:bodyPr wrap="none">
            <a:spAutoFit/>
          </a:bodyPr>
          <a:lstStyle/>
          <a:p>
            <a:pPr>
              <a:spcAft>
                <a:spcPct val="0"/>
              </a:spcAft>
            </a:pPr>
            <a:r>
              <a:rPr lang="en-US" sz="1200">
                <a:latin typeface="Calibri" pitchFamily="34" charset="0"/>
              </a:rPr>
              <a:t>Rich</a:t>
            </a:r>
          </a:p>
          <a:p>
            <a:pPr>
              <a:spcAft>
                <a:spcPct val="0"/>
              </a:spcAft>
            </a:pPr>
            <a:r>
              <a:rPr lang="en-US" sz="1200">
                <a:latin typeface="Calibri" pitchFamily="34" charset="0"/>
              </a:rPr>
              <a:t>&amp; large</a:t>
            </a:r>
          </a:p>
          <a:p>
            <a:pPr>
              <a:spcAft>
                <a:spcPct val="0"/>
              </a:spcAft>
            </a:pPr>
            <a:r>
              <a:rPr lang="en-US" sz="1200">
                <a:latin typeface="Calibri" pitchFamily="34" charset="0"/>
              </a:rPr>
              <a:t>Farmers</a:t>
            </a:r>
          </a:p>
        </p:txBody>
      </p:sp>
      <p:sp>
        <p:nvSpPr>
          <p:cNvPr id="17" name="TextBox 16"/>
          <p:cNvSpPr txBox="1">
            <a:spLocks noChangeArrowheads="1"/>
          </p:cNvSpPr>
          <p:nvPr/>
        </p:nvSpPr>
        <p:spPr bwMode="auto">
          <a:xfrm rot="-2270649">
            <a:off x="4298950" y="4197350"/>
            <a:ext cx="855663" cy="646113"/>
          </a:xfrm>
          <a:prstGeom prst="rect">
            <a:avLst/>
          </a:prstGeom>
          <a:noFill/>
          <a:ln w="9525">
            <a:noFill/>
            <a:miter lim="800000"/>
            <a:headEnd/>
            <a:tailEnd/>
          </a:ln>
        </p:spPr>
        <p:txBody>
          <a:bodyPr wrap="none">
            <a:spAutoFit/>
          </a:bodyPr>
          <a:lstStyle/>
          <a:p>
            <a:pPr>
              <a:spcAft>
                <a:spcPct val="0"/>
              </a:spcAft>
            </a:pPr>
            <a:r>
              <a:rPr lang="en-US" sz="1200">
                <a:latin typeface="Calibri" pitchFamily="34" charset="0"/>
              </a:rPr>
              <a:t>Poor&amp;</a:t>
            </a:r>
          </a:p>
          <a:p>
            <a:pPr>
              <a:spcAft>
                <a:spcPct val="0"/>
              </a:spcAft>
            </a:pPr>
            <a:r>
              <a:rPr lang="en-US" sz="1200">
                <a:latin typeface="Calibri" pitchFamily="34" charset="0"/>
              </a:rPr>
              <a:t>Vulnerable</a:t>
            </a:r>
          </a:p>
          <a:p>
            <a:pPr>
              <a:spcAft>
                <a:spcPct val="0"/>
              </a:spcAft>
            </a:pPr>
            <a:r>
              <a:rPr lang="en-US" sz="1200">
                <a:latin typeface="Calibri" pitchFamily="34" charset="0"/>
              </a:rPr>
              <a:t>farmers</a:t>
            </a:r>
          </a:p>
        </p:txBody>
      </p:sp>
      <p:sp>
        <p:nvSpPr>
          <p:cNvPr id="19" name="TextBox 18"/>
          <p:cNvSpPr txBox="1">
            <a:spLocks noChangeArrowheads="1"/>
          </p:cNvSpPr>
          <p:nvPr/>
        </p:nvSpPr>
        <p:spPr bwMode="auto">
          <a:xfrm>
            <a:off x="3048000" y="2667000"/>
            <a:ext cx="2362200" cy="517525"/>
          </a:xfrm>
          <a:prstGeom prst="rect">
            <a:avLst/>
          </a:prstGeom>
          <a:noFill/>
          <a:ln w="9525">
            <a:noFill/>
            <a:miter lim="800000"/>
            <a:headEnd/>
            <a:tailEnd/>
          </a:ln>
        </p:spPr>
        <p:txBody>
          <a:bodyPr>
            <a:spAutoFit/>
          </a:bodyPr>
          <a:lstStyle/>
          <a:p>
            <a:r>
              <a:rPr lang="en-US" sz="1400" b="1">
                <a:solidFill>
                  <a:srgbClr val="002060"/>
                </a:solidFill>
                <a:latin typeface="Calibri" pitchFamily="34" charset="0"/>
              </a:rPr>
              <a:t>Marginal &amp; Small Producers</a:t>
            </a:r>
          </a:p>
        </p:txBody>
      </p:sp>
      <p:sp>
        <p:nvSpPr>
          <p:cNvPr id="21" name="TextBox 20"/>
          <p:cNvSpPr txBox="1">
            <a:spLocks noChangeArrowheads="1"/>
          </p:cNvSpPr>
          <p:nvPr/>
        </p:nvSpPr>
        <p:spPr bwMode="auto">
          <a:xfrm>
            <a:off x="3429000" y="685800"/>
            <a:ext cx="1646238" cy="457200"/>
          </a:xfrm>
          <a:prstGeom prst="rect">
            <a:avLst/>
          </a:prstGeom>
          <a:noFill/>
          <a:ln w="9525">
            <a:noFill/>
            <a:miter lim="800000"/>
            <a:headEnd/>
            <a:tailEnd/>
          </a:ln>
        </p:spPr>
        <p:txBody>
          <a:bodyPr>
            <a:spAutoFit/>
          </a:bodyPr>
          <a:lstStyle/>
          <a:p>
            <a:r>
              <a:rPr lang="en-US" sz="1200" b="1">
                <a:solidFill>
                  <a:srgbClr val="FF0000"/>
                </a:solidFill>
                <a:latin typeface="Calibri" pitchFamily="34" charset="0"/>
              </a:rPr>
              <a:t>External Market &amp; Intermediaries</a:t>
            </a:r>
          </a:p>
        </p:txBody>
      </p:sp>
      <p:sp>
        <p:nvSpPr>
          <p:cNvPr id="28" name="TextBox 27"/>
          <p:cNvSpPr txBox="1">
            <a:spLocks noChangeArrowheads="1"/>
          </p:cNvSpPr>
          <p:nvPr/>
        </p:nvSpPr>
        <p:spPr bwMode="auto">
          <a:xfrm rot="5400000">
            <a:off x="6024562" y="3043238"/>
            <a:ext cx="1514475" cy="457200"/>
          </a:xfrm>
          <a:prstGeom prst="rect">
            <a:avLst/>
          </a:prstGeom>
          <a:noFill/>
          <a:ln w="9525">
            <a:noFill/>
            <a:miter lim="800000"/>
            <a:headEnd/>
            <a:tailEnd/>
          </a:ln>
        </p:spPr>
        <p:txBody>
          <a:bodyPr>
            <a:spAutoFit/>
          </a:bodyPr>
          <a:lstStyle/>
          <a:p>
            <a:r>
              <a:rPr lang="en-US" sz="1200" b="1">
                <a:solidFill>
                  <a:srgbClr val="FF0000"/>
                </a:solidFill>
                <a:latin typeface="Calibri" pitchFamily="34" charset="0"/>
              </a:rPr>
              <a:t>Culture of Agriculture</a:t>
            </a:r>
          </a:p>
        </p:txBody>
      </p:sp>
      <p:sp>
        <p:nvSpPr>
          <p:cNvPr id="29" name="TextBox 28"/>
          <p:cNvSpPr txBox="1">
            <a:spLocks noChangeArrowheads="1"/>
          </p:cNvSpPr>
          <p:nvPr/>
        </p:nvSpPr>
        <p:spPr bwMode="auto">
          <a:xfrm rot="-5554045">
            <a:off x="1143000" y="3048000"/>
            <a:ext cx="1219200" cy="457200"/>
          </a:xfrm>
          <a:prstGeom prst="rect">
            <a:avLst/>
          </a:prstGeom>
          <a:noFill/>
          <a:ln w="9525">
            <a:noFill/>
            <a:miter lim="800000"/>
            <a:headEnd/>
            <a:tailEnd/>
          </a:ln>
        </p:spPr>
        <p:txBody>
          <a:bodyPr>
            <a:spAutoFit/>
          </a:bodyPr>
          <a:lstStyle/>
          <a:p>
            <a:r>
              <a:rPr lang="en-US" sz="1200" b="1">
                <a:solidFill>
                  <a:srgbClr val="FF0000"/>
                </a:solidFill>
                <a:latin typeface="Calibri" pitchFamily="34" charset="0"/>
              </a:rPr>
              <a:t>Wealth &amp; Climate</a:t>
            </a:r>
          </a:p>
        </p:txBody>
      </p:sp>
      <p:sp>
        <p:nvSpPr>
          <p:cNvPr id="30" name="TextBox 29"/>
          <p:cNvSpPr txBox="1">
            <a:spLocks noChangeArrowheads="1"/>
          </p:cNvSpPr>
          <p:nvPr/>
        </p:nvSpPr>
        <p:spPr bwMode="auto">
          <a:xfrm>
            <a:off x="3733800" y="5562600"/>
            <a:ext cx="1143000" cy="457200"/>
          </a:xfrm>
          <a:prstGeom prst="rect">
            <a:avLst/>
          </a:prstGeom>
          <a:noFill/>
          <a:ln w="9525">
            <a:noFill/>
            <a:miter lim="800000"/>
            <a:headEnd/>
            <a:tailEnd/>
          </a:ln>
        </p:spPr>
        <p:txBody>
          <a:bodyPr>
            <a:spAutoFit/>
          </a:bodyPr>
          <a:lstStyle/>
          <a:p>
            <a:r>
              <a:rPr lang="en-US" sz="1200" b="1">
                <a:solidFill>
                  <a:srgbClr val="FF0000"/>
                </a:solidFill>
                <a:latin typeface="Calibri" pitchFamily="34" charset="0"/>
              </a:rPr>
              <a:t>External Inputs</a:t>
            </a:r>
          </a:p>
        </p:txBody>
      </p:sp>
      <p:sp>
        <p:nvSpPr>
          <p:cNvPr id="31" name="Rectangular Callout 30"/>
          <p:cNvSpPr>
            <a:spLocks noChangeArrowheads="1"/>
          </p:cNvSpPr>
          <p:nvPr/>
        </p:nvSpPr>
        <p:spPr bwMode="auto">
          <a:xfrm>
            <a:off x="7086600" y="152400"/>
            <a:ext cx="1676400" cy="609600"/>
          </a:xfrm>
          <a:prstGeom prst="wedgeRectCallout">
            <a:avLst>
              <a:gd name="adj1" fmla="val -153787"/>
              <a:gd name="adj2" fmla="val 25259"/>
            </a:avLst>
          </a:prstGeom>
          <a:gradFill rotWithShape="1">
            <a:gsLst>
              <a:gs pos="0">
                <a:srgbClr val="DAFDA7"/>
              </a:gs>
              <a:gs pos="35001">
                <a:srgbClr val="E4FDC2"/>
              </a:gs>
              <a:gs pos="100000">
                <a:srgbClr val="F5FFE6"/>
              </a:gs>
            </a:gsLst>
            <a:lin ang="16200000" scaled="1"/>
          </a:gradFill>
          <a:ln w="9525" algn="ctr">
            <a:solidFill>
              <a:srgbClr val="98B954"/>
            </a:solidFill>
            <a:miter lim="800000"/>
            <a:headEnd/>
            <a:tailEnd/>
          </a:ln>
          <a:effectLst>
            <a:outerShdw dist="20000" dir="5400000" rotWithShape="0">
              <a:srgbClr val="000000">
                <a:alpha val="37999"/>
              </a:srgbClr>
            </a:outerShdw>
          </a:effectLst>
        </p:spPr>
        <p:txBody>
          <a:bodyPr anchor="ctr"/>
          <a:lstStyle/>
          <a:p>
            <a:pPr>
              <a:defRPr/>
            </a:pPr>
            <a:r>
              <a:rPr lang="en-US" sz="1400" dirty="0">
                <a:solidFill>
                  <a:srgbClr val="FF3300"/>
                </a:solidFill>
                <a:latin typeface="Calibri" charset="0"/>
              </a:rPr>
              <a:t>Liberalization, Privatization &amp; Globalization</a:t>
            </a:r>
          </a:p>
        </p:txBody>
      </p:sp>
      <p:sp>
        <p:nvSpPr>
          <p:cNvPr id="34" name="Rectangular Callout 33"/>
          <p:cNvSpPr>
            <a:spLocks noChangeArrowheads="1"/>
          </p:cNvSpPr>
          <p:nvPr/>
        </p:nvSpPr>
        <p:spPr bwMode="auto">
          <a:xfrm>
            <a:off x="6096000" y="5867400"/>
            <a:ext cx="2362200" cy="838200"/>
          </a:xfrm>
          <a:prstGeom prst="wedgeRectCallout">
            <a:avLst>
              <a:gd name="adj1" fmla="val -47347"/>
              <a:gd name="adj2" fmla="val -357495"/>
            </a:avLst>
          </a:prstGeom>
          <a:solidFill>
            <a:srgbClr val="3399FF"/>
          </a:solidFill>
          <a:ln w="25400" algn="ctr">
            <a:solidFill>
              <a:srgbClr val="385D8A"/>
            </a:solidFill>
            <a:miter lim="800000"/>
            <a:headEnd/>
            <a:tailEnd/>
          </a:ln>
        </p:spPr>
        <p:txBody>
          <a:bodyPr anchor="ctr"/>
          <a:lstStyle/>
          <a:p>
            <a:r>
              <a:rPr lang="en-US" sz="1400" b="1">
                <a:solidFill>
                  <a:schemeClr val="bg1"/>
                </a:solidFill>
                <a:latin typeface="Calibri" pitchFamily="34" charset="0"/>
              </a:rPr>
              <a:t>Bio-diverse produce portfolio</a:t>
            </a:r>
          </a:p>
          <a:p>
            <a:r>
              <a:rPr lang="en-US" sz="1400" b="1">
                <a:solidFill>
                  <a:schemeClr val="bg1"/>
                </a:solidFill>
                <a:latin typeface="Calibri" pitchFamily="34" charset="0"/>
              </a:rPr>
              <a:t>Integrated Agriculture &amp; Economies of Scope</a:t>
            </a:r>
          </a:p>
        </p:txBody>
      </p:sp>
      <p:sp>
        <p:nvSpPr>
          <p:cNvPr id="35" name="Rectangular Callout 34"/>
          <p:cNvSpPr>
            <a:spLocks noChangeArrowheads="1"/>
          </p:cNvSpPr>
          <p:nvPr/>
        </p:nvSpPr>
        <p:spPr bwMode="auto">
          <a:xfrm>
            <a:off x="152400" y="5715000"/>
            <a:ext cx="1981200" cy="914400"/>
          </a:xfrm>
          <a:prstGeom prst="wedgeRectCallout">
            <a:avLst>
              <a:gd name="adj1" fmla="val 67398"/>
              <a:gd name="adj2" fmla="val -208914"/>
            </a:avLst>
          </a:prstGeom>
          <a:gradFill rotWithShape="1">
            <a:gsLst>
              <a:gs pos="0">
                <a:srgbClr val="FFBE86"/>
              </a:gs>
              <a:gs pos="35001">
                <a:srgbClr val="FFD0AA"/>
              </a:gs>
              <a:gs pos="100000">
                <a:srgbClr val="FFEBDB"/>
              </a:gs>
            </a:gsLst>
            <a:lin ang="16200000" scaled="1"/>
          </a:gradFill>
          <a:ln w="9525" algn="ctr">
            <a:solidFill>
              <a:srgbClr val="F69240"/>
            </a:solidFill>
            <a:miter lim="800000"/>
            <a:headEnd/>
            <a:tailEnd/>
          </a:ln>
          <a:effectLst>
            <a:outerShdw dist="20000" dir="5400000" rotWithShape="0">
              <a:srgbClr val="000000">
                <a:alpha val="37999"/>
              </a:srgbClr>
            </a:outerShdw>
          </a:effectLst>
        </p:spPr>
        <p:txBody>
          <a:bodyPr anchor="ctr"/>
          <a:lstStyle/>
          <a:p>
            <a:pPr>
              <a:defRPr/>
            </a:pPr>
            <a:r>
              <a:rPr lang="en-US" sz="1400" b="1" dirty="0">
                <a:solidFill>
                  <a:schemeClr val="tx2"/>
                </a:solidFill>
                <a:latin typeface="Calibri" charset="0"/>
              </a:rPr>
              <a:t>Local Producer Owned &amp; Managed  Community Enterprise System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iterate type="lt">
                                    <p:tmPct val="5000"/>
                                  </p:iterate>
                                  <p:childTnLst>
                                    <p:set>
                                      <p:cBhvr>
                                        <p:cTn id="32" dur="1" fill="hold">
                                          <p:stCondLst>
                                            <p:cond delay="0"/>
                                          </p:stCondLst>
                                        </p:cTn>
                                        <p:tgtEl>
                                          <p:spTgt spid="10"/>
                                        </p:tgtEl>
                                        <p:attrNameLst>
                                          <p:attrName>style.visibility</p:attrName>
                                        </p:attrNameLst>
                                      </p:cBhvr>
                                      <p:to>
                                        <p:strVal val="visible"/>
                                      </p:to>
                                    </p:set>
                                    <p:anim calcmode="lin" valueType="num">
                                      <p:cBhvr>
                                        <p:cTn id="33" dur="1000" fill="hold"/>
                                        <p:tgtEl>
                                          <p:spTgt spid="10"/>
                                        </p:tgtEl>
                                        <p:attrNameLst>
                                          <p:attrName>ppt_w</p:attrName>
                                        </p:attrNameLst>
                                      </p:cBhvr>
                                      <p:tavLst>
                                        <p:tav tm="0">
                                          <p:val>
                                            <p:fltVal val="0"/>
                                          </p:val>
                                        </p:tav>
                                        <p:tav tm="100000">
                                          <p:val>
                                            <p:strVal val="#ppt_w"/>
                                          </p:val>
                                        </p:tav>
                                      </p:tavLst>
                                    </p:anim>
                                    <p:anim calcmode="lin" valueType="num">
                                      <p:cBhvr>
                                        <p:cTn id="34" dur="1000" fill="hold"/>
                                        <p:tgtEl>
                                          <p:spTgt spid="10"/>
                                        </p:tgtEl>
                                        <p:attrNameLst>
                                          <p:attrName>ppt_h</p:attrName>
                                        </p:attrNameLst>
                                      </p:cBhvr>
                                      <p:tavLst>
                                        <p:tav tm="0">
                                          <p:val>
                                            <p:fltVal val="0"/>
                                          </p:val>
                                        </p:tav>
                                        <p:tav tm="100000">
                                          <p:val>
                                            <p:strVal val="#ppt_h"/>
                                          </p:val>
                                        </p:tav>
                                      </p:tavLst>
                                    </p:anim>
                                    <p:anim calcmode="lin" valueType="num">
                                      <p:cBhvr>
                                        <p:cTn id="35" dur="1000" fill="hold"/>
                                        <p:tgtEl>
                                          <p:spTgt spid="10"/>
                                        </p:tgtEl>
                                        <p:attrNameLst>
                                          <p:attrName>style.rotation</p:attrName>
                                        </p:attrNameLst>
                                      </p:cBhvr>
                                      <p:tavLst>
                                        <p:tav tm="0">
                                          <p:val>
                                            <p:fltVal val="90"/>
                                          </p:val>
                                        </p:tav>
                                        <p:tav tm="100000">
                                          <p:val>
                                            <p:fltVal val="0"/>
                                          </p:val>
                                        </p:tav>
                                      </p:tavLst>
                                    </p:anim>
                                    <p:animEffect transition="in" filter="fade">
                                      <p:cBhvr>
                                        <p:cTn id="36" dur="1000"/>
                                        <p:tgtEl>
                                          <p:spTgt spid="10"/>
                                        </p:tgtEl>
                                      </p:cBhvr>
                                    </p:animEffect>
                                  </p:childTnLst>
                                </p:cTn>
                              </p:par>
                            </p:childTnLst>
                          </p:cTn>
                        </p:par>
                        <p:par>
                          <p:cTn id="37" fill="hold">
                            <p:stCondLst>
                              <p:cond delay="1000"/>
                            </p:stCondLst>
                            <p:childTnLst>
                              <p:par>
                                <p:cTn id="38" presetID="1" presetClass="entr" presetSubtype="0" fill="hold" grpId="0" nodeType="afterEffect">
                                  <p:stCondLst>
                                    <p:cond delay="0"/>
                                  </p:stCondLst>
                                  <p:childTnLst>
                                    <p:set>
                                      <p:cBhvr>
                                        <p:cTn id="39" dur="1" fill="hold">
                                          <p:stCondLst>
                                            <p:cond delay="0"/>
                                          </p:stCondLst>
                                        </p:cTn>
                                        <p:tgtEl>
                                          <p:spTgt spid="30"/>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nodeType="clickEffect">
                                  <p:stCondLst>
                                    <p:cond delay="0"/>
                                  </p:stCondLst>
                                  <p:iterate type="lt">
                                    <p:tmPct val="5000"/>
                                  </p:iterate>
                                  <p:childTnLst>
                                    <p:set>
                                      <p:cBhvr>
                                        <p:cTn id="43" dur="1" fill="hold">
                                          <p:stCondLst>
                                            <p:cond delay="0"/>
                                          </p:stCondLst>
                                        </p:cTn>
                                        <p:tgtEl>
                                          <p:spTgt spid="11"/>
                                        </p:tgtEl>
                                        <p:attrNameLst>
                                          <p:attrName>style.visibility</p:attrName>
                                        </p:attrNameLst>
                                      </p:cBhvr>
                                      <p:to>
                                        <p:strVal val="visible"/>
                                      </p:to>
                                    </p:set>
                                    <p:anim calcmode="lin" valueType="num">
                                      <p:cBhvr>
                                        <p:cTn id="44" dur="1000" fill="hold"/>
                                        <p:tgtEl>
                                          <p:spTgt spid="11"/>
                                        </p:tgtEl>
                                        <p:attrNameLst>
                                          <p:attrName>ppt_w</p:attrName>
                                        </p:attrNameLst>
                                      </p:cBhvr>
                                      <p:tavLst>
                                        <p:tav tm="0">
                                          <p:val>
                                            <p:fltVal val="0"/>
                                          </p:val>
                                        </p:tav>
                                        <p:tav tm="100000">
                                          <p:val>
                                            <p:strVal val="#ppt_w"/>
                                          </p:val>
                                        </p:tav>
                                      </p:tavLst>
                                    </p:anim>
                                    <p:anim calcmode="lin" valueType="num">
                                      <p:cBhvr>
                                        <p:cTn id="45" dur="1000" fill="hold"/>
                                        <p:tgtEl>
                                          <p:spTgt spid="11"/>
                                        </p:tgtEl>
                                        <p:attrNameLst>
                                          <p:attrName>ppt_h</p:attrName>
                                        </p:attrNameLst>
                                      </p:cBhvr>
                                      <p:tavLst>
                                        <p:tav tm="0">
                                          <p:val>
                                            <p:fltVal val="0"/>
                                          </p:val>
                                        </p:tav>
                                        <p:tav tm="100000">
                                          <p:val>
                                            <p:strVal val="#ppt_h"/>
                                          </p:val>
                                        </p:tav>
                                      </p:tavLst>
                                    </p:anim>
                                    <p:anim calcmode="lin" valueType="num">
                                      <p:cBhvr>
                                        <p:cTn id="46" dur="1000" fill="hold"/>
                                        <p:tgtEl>
                                          <p:spTgt spid="11"/>
                                        </p:tgtEl>
                                        <p:attrNameLst>
                                          <p:attrName>style.rotation</p:attrName>
                                        </p:attrNameLst>
                                      </p:cBhvr>
                                      <p:tavLst>
                                        <p:tav tm="0">
                                          <p:val>
                                            <p:fltVal val="90"/>
                                          </p:val>
                                        </p:tav>
                                        <p:tav tm="100000">
                                          <p:val>
                                            <p:fltVal val="0"/>
                                          </p:val>
                                        </p:tav>
                                      </p:tavLst>
                                    </p:anim>
                                    <p:animEffect transition="in" filter="fade">
                                      <p:cBhvr>
                                        <p:cTn id="47" dur="1000"/>
                                        <p:tgtEl>
                                          <p:spTgt spid="11"/>
                                        </p:tgtEl>
                                      </p:cBhvr>
                                    </p:animEffect>
                                  </p:childTnLst>
                                </p:cTn>
                              </p:par>
                            </p:childTnLst>
                          </p:cTn>
                        </p:par>
                        <p:par>
                          <p:cTn id="48" fill="hold">
                            <p:stCondLst>
                              <p:cond delay="1000"/>
                            </p:stCondLst>
                            <p:childTnLst>
                              <p:par>
                                <p:cTn id="49" presetID="1" presetClass="entr" presetSubtype="0"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iterate type="lt">
                                    <p:tmPct val="5000"/>
                                  </p:iterate>
                                  <p:childTnLst>
                                    <p:set>
                                      <p:cBhvr>
                                        <p:cTn id="54" dur="1" fill="hold">
                                          <p:stCondLst>
                                            <p:cond delay="0"/>
                                          </p:stCondLst>
                                        </p:cTn>
                                        <p:tgtEl>
                                          <p:spTgt spid="8"/>
                                        </p:tgtEl>
                                        <p:attrNameLst>
                                          <p:attrName>style.visibility</p:attrName>
                                        </p:attrNameLst>
                                      </p:cBhvr>
                                      <p:to>
                                        <p:strVal val="visible"/>
                                      </p:to>
                                    </p:set>
                                    <p:anim calcmode="lin" valueType="num">
                                      <p:cBhvr>
                                        <p:cTn id="55" dur="1000" fill="hold"/>
                                        <p:tgtEl>
                                          <p:spTgt spid="8"/>
                                        </p:tgtEl>
                                        <p:attrNameLst>
                                          <p:attrName>ppt_w</p:attrName>
                                        </p:attrNameLst>
                                      </p:cBhvr>
                                      <p:tavLst>
                                        <p:tav tm="0">
                                          <p:val>
                                            <p:fltVal val="0"/>
                                          </p:val>
                                        </p:tav>
                                        <p:tav tm="100000">
                                          <p:val>
                                            <p:strVal val="#ppt_w"/>
                                          </p:val>
                                        </p:tav>
                                      </p:tavLst>
                                    </p:anim>
                                    <p:anim calcmode="lin" valueType="num">
                                      <p:cBhvr>
                                        <p:cTn id="56" dur="1000" fill="hold"/>
                                        <p:tgtEl>
                                          <p:spTgt spid="8"/>
                                        </p:tgtEl>
                                        <p:attrNameLst>
                                          <p:attrName>ppt_h</p:attrName>
                                        </p:attrNameLst>
                                      </p:cBhvr>
                                      <p:tavLst>
                                        <p:tav tm="0">
                                          <p:val>
                                            <p:fltVal val="0"/>
                                          </p:val>
                                        </p:tav>
                                        <p:tav tm="100000">
                                          <p:val>
                                            <p:strVal val="#ppt_h"/>
                                          </p:val>
                                        </p:tav>
                                      </p:tavLst>
                                    </p:anim>
                                    <p:anim calcmode="lin" valueType="num">
                                      <p:cBhvr>
                                        <p:cTn id="57" dur="1000" fill="hold"/>
                                        <p:tgtEl>
                                          <p:spTgt spid="8"/>
                                        </p:tgtEl>
                                        <p:attrNameLst>
                                          <p:attrName>style.rotation</p:attrName>
                                        </p:attrNameLst>
                                      </p:cBhvr>
                                      <p:tavLst>
                                        <p:tav tm="0">
                                          <p:val>
                                            <p:fltVal val="90"/>
                                          </p:val>
                                        </p:tav>
                                        <p:tav tm="100000">
                                          <p:val>
                                            <p:fltVal val="0"/>
                                          </p:val>
                                        </p:tav>
                                      </p:tavLst>
                                    </p:anim>
                                    <p:animEffect transition="in" filter="fade">
                                      <p:cBhvr>
                                        <p:cTn id="58" dur="1000"/>
                                        <p:tgtEl>
                                          <p:spTgt spid="8"/>
                                        </p:tgtEl>
                                      </p:cBhvr>
                                    </p:animEffect>
                                  </p:childTnLst>
                                </p:cTn>
                              </p:par>
                            </p:childTnLst>
                          </p:cTn>
                        </p:par>
                        <p:par>
                          <p:cTn id="59" fill="hold">
                            <p:stCondLst>
                              <p:cond delay="1000"/>
                            </p:stCondLst>
                            <p:childTnLst>
                              <p:par>
                                <p:cTn id="60" presetID="1" presetClass="entr" presetSubtype="0" fill="hold" grpId="0" nodeType="afterEffect">
                                  <p:stCondLst>
                                    <p:cond delay="0"/>
                                  </p:stCondLst>
                                  <p:childTnLst>
                                    <p:set>
                                      <p:cBhvr>
                                        <p:cTn id="61" dur="1" fill="hold">
                                          <p:stCondLst>
                                            <p:cond delay="0"/>
                                          </p:stCondLst>
                                        </p:cTn>
                                        <p:tgtEl>
                                          <p:spTgt spid="21"/>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2" presetClass="entr" presetSubtype="4" fill="hold" nodeType="click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slide(fromBottom)">
                                      <p:cBhvr>
                                        <p:cTn id="66" dur="500"/>
                                        <p:tgtEl>
                                          <p:spTgt spid="9"/>
                                        </p:tgtEl>
                                      </p:cBhvr>
                                    </p:animEffect>
                                  </p:childTnLst>
                                </p:cTn>
                              </p:par>
                            </p:childTnLst>
                          </p:cTn>
                        </p:par>
                        <p:par>
                          <p:cTn id="67" fill="hold">
                            <p:stCondLst>
                              <p:cond delay="500"/>
                            </p:stCondLst>
                            <p:childTnLst>
                              <p:par>
                                <p:cTn id="68" presetID="1" presetClass="entr" presetSubtype="0" fill="hold" grpId="0" nodeType="afterEffect">
                                  <p:stCondLst>
                                    <p:cond delay="0"/>
                                  </p:stCondLst>
                                  <p:childTnLst>
                                    <p:set>
                                      <p:cBhvr>
                                        <p:cTn id="69" dur="1" fill="hold">
                                          <p:stCondLst>
                                            <p:cond delay="0"/>
                                          </p:stCondLst>
                                        </p:cTn>
                                        <p:tgtEl>
                                          <p:spTgt spid="28"/>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21" presetClass="entr" presetSubtype="4" fill="hold" nodeType="click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wheel(4)">
                                      <p:cBhvr>
                                        <p:cTn id="74" dur="2000"/>
                                        <p:tgtEl>
                                          <p:spTgt spid="12"/>
                                        </p:tgtEl>
                                      </p:cBhvr>
                                    </p:animEffect>
                                  </p:childTnLst>
                                </p:cTn>
                              </p:par>
                            </p:childTnLst>
                          </p:cTn>
                        </p:par>
                        <p:par>
                          <p:cTn id="75" fill="hold">
                            <p:stCondLst>
                              <p:cond delay="2000"/>
                            </p:stCondLst>
                            <p:childTnLst>
                              <p:par>
                                <p:cTn id="76" presetID="1" presetClass="entr" presetSubtype="0" fill="hold" grpId="0" nodeType="afterEffect">
                                  <p:stCondLst>
                                    <p:cond delay="0"/>
                                  </p:stCondLst>
                                  <p:childTnLst>
                                    <p:set>
                                      <p:cBhvr>
                                        <p:cTn id="77" dur="1" fill="hold">
                                          <p:stCondLst>
                                            <p:cond delay="0"/>
                                          </p:stCondLst>
                                        </p:cTn>
                                        <p:tgtEl>
                                          <p:spTgt spid="31"/>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5" presetClass="entr" presetSubtype="10" fill="hold" nodeType="clickEffect">
                                  <p:stCondLst>
                                    <p:cond delay="0"/>
                                  </p:stCondLst>
                                  <p:childTnLst>
                                    <p:set>
                                      <p:cBhvr>
                                        <p:cTn id="81" dur="1" fill="hold">
                                          <p:stCondLst>
                                            <p:cond delay="0"/>
                                          </p:stCondLst>
                                        </p:cTn>
                                        <p:tgtEl>
                                          <p:spTgt spid="14"/>
                                        </p:tgtEl>
                                        <p:attrNameLst>
                                          <p:attrName>style.visibility</p:attrName>
                                        </p:attrNameLst>
                                      </p:cBhvr>
                                      <p:to>
                                        <p:strVal val="visible"/>
                                      </p:to>
                                    </p:set>
                                    <p:animEffect transition="in" filter="checkerboard(across)">
                                      <p:cBhvr>
                                        <p:cTn id="82" dur="500"/>
                                        <p:tgtEl>
                                          <p:spTgt spid="14"/>
                                        </p:tgtEl>
                                      </p:cBhvr>
                                    </p:animEffect>
                                  </p:childTnLst>
                                </p:cTn>
                              </p:par>
                            </p:childTnLst>
                          </p:cTn>
                        </p:par>
                        <p:par>
                          <p:cTn id="83" fill="hold">
                            <p:stCondLst>
                              <p:cond delay="500"/>
                            </p:stCondLst>
                            <p:childTnLst>
                              <p:par>
                                <p:cTn id="84" presetID="1" presetClass="entr" presetSubtype="0" fill="hold" grpId="0" nodeType="afterEffect">
                                  <p:stCondLst>
                                    <p:cond delay="0"/>
                                  </p:stCondLst>
                                  <p:childTnLst>
                                    <p:set>
                                      <p:cBhvr>
                                        <p:cTn id="85" dur="1" fill="hold">
                                          <p:stCondLst>
                                            <p:cond delay="0"/>
                                          </p:stCondLst>
                                        </p:cTn>
                                        <p:tgtEl>
                                          <p:spTgt spid="34"/>
                                        </p:tgtEl>
                                        <p:attrNameLst>
                                          <p:attrName>style.visibility</p:attrName>
                                        </p:attrNameLst>
                                      </p:cBhvr>
                                      <p:to>
                                        <p:strVal val="visible"/>
                                      </p:to>
                                    </p:set>
                                  </p:childTnLst>
                                </p:cTn>
                              </p:par>
                            </p:childTnLst>
                          </p:cTn>
                        </p:par>
                        <p:par>
                          <p:cTn id="86" fill="hold">
                            <p:stCondLst>
                              <p:cond delay="500"/>
                            </p:stCondLst>
                            <p:childTnLst>
                              <p:par>
                                <p:cTn id="87" presetID="1" presetClass="entr" presetSubtype="0" fill="hold" grpId="1" nodeType="afterEffect">
                                  <p:stCondLst>
                                    <p:cond delay="0"/>
                                  </p:stCondLst>
                                  <p:childTnLst>
                                    <p:set>
                                      <p:cBhvr>
                                        <p:cTn id="88" dur="1" fill="hold">
                                          <p:stCondLst>
                                            <p:cond delay="0"/>
                                          </p:stCondLst>
                                        </p:cTn>
                                        <p:tgtEl>
                                          <p:spTgt spid="34"/>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21" presetClass="entr" presetSubtype="4" fill="hold" nodeType="click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wheel(4)">
                                      <p:cBhvr>
                                        <p:cTn id="93" dur="2000"/>
                                        <p:tgtEl>
                                          <p:spTgt spid="15"/>
                                        </p:tgtEl>
                                      </p:cBhvr>
                                    </p:animEffect>
                                  </p:childTnLst>
                                </p:cTn>
                              </p:par>
                            </p:childTnLst>
                          </p:cTn>
                        </p:par>
                        <p:par>
                          <p:cTn id="94" fill="hold">
                            <p:stCondLst>
                              <p:cond delay="2000"/>
                            </p:stCondLst>
                            <p:childTnLst>
                              <p:par>
                                <p:cTn id="95" presetID="1" presetClass="entr" presetSubtype="0" fill="hold" grpId="0" nodeType="afterEffect">
                                  <p:stCondLst>
                                    <p:cond delay="0"/>
                                  </p:stCondLst>
                                  <p:childTnLst>
                                    <p:set>
                                      <p:cBhvr>
                                        <p:cTn id="96" dur="1" fill="hold">
                                          <p:stCondLst>
                                            <p:cond delay="0"/>
                                          </p:stCondLst>
                                        </p:cTn>
                                        <p:tgtEl>
                                          <p:spTgt spid="35"/>
                                        </p:tgtEl>
                                        <p:attrNameLst>
                                          <p:attrName>style.visibility</p:attrName>
                                        </p:attrNameLst>
                                      </p:cBhvr>
                                      <p:to>
                                        <p:strVal val="visible"/>
                                      </p:to>
                                    </p:set>
                                  </p:childTnLst>
                                </p:cTn>
                              </p:par>
                            </p:childTnLst>
                          </p:cTn>
                        </p:par>
                        <p:par>
                          <p:cTn id="97" fill="hold">
                            <p:stCondLst>
                              <p:cond delay="2000"/>
                            </p:stCondLst>
                            <p:childTnLst>
                              <p:par>
                                <p:cTn id="98" presetID="1" presetClass="entr" presetSubtype="0" fill="hold" grpId="1" nodeType="afterEffect">
                                  <p:stCondLst>
                                    <p:cond delay="0"/>
                                  </p:stCondLst>
                                  <p:childTnLst>
                                    <p:set>
                                      <p:cBhvr>
                                        <p:cTn id="99" dur="1" fill="hold">
                                          <p:stCondLst>
                                            <p:cond delay="0"/>
                                          </p:stCondLst>
                                        </p:cTn>
                                        <p:tgtEl>
                                          <p:spTgt spid="35"/>
                                        </p:tgtEl>
                                        <p:attrNameLst>
                                          <p:attrName>style.visibility</p:attrName>
                                        </p:attrNameLst>
                                      </p:cBhvr>
                                      <p:to>
                                        <p:strVal val="visible"/>
                                      </p:to>
                                    </p:set>
                                  </p:childTnLst>
                                </p:cTn>
                              </p:par>
                            </p:childTnLst>
                          </p:cTn>
                        </p:par>
                        <p:par>
                          <p:cTn id="100" fill="hold">
                            <p:stCondLst>
                              <p:cond delay="2000"/>
                            </p:stCondLst>
                            <p:childTnLst>
                              <p:par>
                                <p:cTn id="101" presetID="1" presetClass="entr" presetSubtype="0" fill="hold" grpId="2" nodeType="afterEffect">
                                  <p:stCondLst>
                                    <p:cond delay="0"/>
                                  </p:stCondLst>
                                  <p:childTnLst>
                                    <p:set>
                                      <p:cBhvr>
                                        <p:cTn id="10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p:bldP spid="17" grpId="0"/>
      <p:bldP spid="21" grpId="0"/>
      <p:bldP spid="28" grpId="0"/>
      <p:bldP spid="29" grpId="0"/>
      <p:bldP spid="30" grpId="0"/>
      <p:bldP spid="31" grpId="0" animBg="1"/>
      <p:bldP spid="34" grpId="0" animBg="1"/>
      <p:bldP spid="34" grpId="1" animBg="1"/>
      <p:bldP spid="35" grpId="0" animBg="1"/>
      <p:bldP spid="35" grpId="1" animBg="1"/>
      <p:bldP spid="35" grpId="2"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57400" y="2514600"/>
            <a:ext cx="3657600" cy="838200"/>
          </a:xfrm>
          <a:prstGeom prst="rect">
            <a:avLst/>
          </a:prstGeom>
          <a:ln>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anchor="ctr"/>
          <a:lstStyle/>
          <a:p>
            <a:pPr algn="ctr">
              <a:defRPr/>
            </a:pPr>
            <a:r>
              <a:rPr lang="en-US" sz="1600" dirty="0">
                <a:solidFill>
                  <a:srgbClr val="6666FF"/>
                </a:solidFill>
              </a:rPr>
              <a:t>Adopt </a:t>
            </a:r>
            <a:r>
              <a:rPr lang="en-US" sz="1600" b="1" dirty="0">
                <a:solidFill>
                  <a:srgbClr val="6666FF"/>
                </a:solidFill>
              </a:rPr>
              <a:t>Sustainable Agricultural Management </a:t>
            </a:r>
            <a:r>
              <a:rPr lang="en-US" sz="1600" dirty="0">
                <a:solidFill>
                  <a:srgbClr val="6666FF"/>
                </a:solidFill>
              </a:rPr>
              <a:t>Practices with NRM</a:t>
            </a:r>
          </a:p>
        </p:txBody>
      </p:sp>
      <p:sp>
        <p:nvSpPr>
          <p:cNvPr id="3" name="Rectangle 2"/>
          <p:cNvSpPr/>
          <p:nvPr/>
        </p:nvSpPr>
        <p:spPr>
          <a:xfrm>
            <a:off x="2057400" y="3352800"/>
            <a:ext cx="3657600" cy="762000"/>
          </a:xfrm>
          <a:prstGeom prst="rect">
            <a:avLst/>
          </a:prstGeom>
          <a:ln>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anchor="ctr"/>
          <a:lstStyle/>
          <a:p>
            <a:pPr algn="ctr">
              <a:spcAft>
                <a:spcPts val="0"/>
              </a:spcAft>
              <a:defRPr/>
            </a:pPr>
            <a:r>
              <a:rPr lang="en-US" sz="1600" dirty="0">
                <a:solidFill>
                  <a:srgbClr val="6666FF"/>
                </a:solidFill>
              </a:rPr>
              <a:t>Integrate Activities for the producer across 365 days &amp; Converge Resources</a:t>
            </a:r>
          </a:p>
          <a:p>
            <a:pPr algn="ctr">
              <a:spcAft>
                <a:spcPts val="0"/>
              </a:spcAft>
              <a:defRPr/>
            </a:pPr>
            <a:r>
              <a:rPr lang="en-US" sz="1600" dirty="0">
                <a:solidFill>
                  <a:srgbClr val="6666FF"/>
                </a:solidFill>
              </a:rPr>
              <a:t>for Community </a:t>
            </a:r>
            <a:r>
              <a:rPr lang="en-US" sz="1600" b="1" dirty="0">
                <a:solidFill>
                  <a:srgbClr val="6666FF"/>
                </a:solidFill>
              </a:rPr>
              <a:t>Health &amp; Education</a:t>
            </a:r>
          </a:p>
        </p:txBody>
      </p:sp>
      <p:sp>
        <p:nvSpPr>
          <p:cNvPr id="4" name="Rectangle 3"/>
          <p:cNvSpPr/>
          <p:nvPr/>
        </p:nvSpPr>
        <p:spPr>
          <a:xfrm>
            <a:off x="1828800" y="4114800"/>
            <a:ext cx="3886200" cy="990600"/>
          </a:xfrm>
          <a:prstGeom prst="rect">
            <a:avLst/>
          </a:prstGeom>
          <a:ln>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anchor="ctr"/>
          <a:lstStyle/>
          <a:p>
            <a:pPr algn="ctr">
              <a:spcAft>
                <a:spcPts val="0"/>
              </a:spcAft>
              <a:defRPr/>
            </a:pPr>
            <a:r>
              <a:rPr lang="en-US" sz="1600" dirty="0">
                <a:solidFill>
                  <a:srgbClr val="6666FF"/>
                </a:solidFill>
              </a:rPr>
              <a:t>Mobilize Community to build </a:t>
            </a:r>
            <a:r>
              <a:rPr lang="en-US" sz="1600" b="1" dirty="0">
                <a:solidFill>
                  <a:srgbClr val="6666FF"/>
                </a:solidFill>
              </a:rPr>
              <a:t>Trust and Cooperation </a:t>
            </a:r>
            <a:r>
              <a:rPr lang="en-US" sz="1600" dirty="0">
                <a:solidFill>
                  <a:srgbClr val="6666FF"/>
                </a:solidFill>
              </a:rPr>
              <a:t>among Members and </a:t>
            </a:r>
          </a:p>
          <a:p>
            <a:pPr algn="ctr">
              <a:spcAft>
                <a:spcPts val="0"/>
              </a:spcAft>
              <a:defRPr/>
            </a:pPr>
            <a:r>
              <a:rPr lang="en-US" sz="1600" dirty="0">
                <a:solidFill>
                  <a:srgbClr val="6666FF"/>
                </a:solidFill>
              </a:rPr>
              <a:t>People in the Cluster</a:t>
            </a:r>
          </a:p>
        </p:txBody>
      </p:sp>
      <p:sp>
        <p:nvSpPr>
          <p:cNvPr id="5" name="Rectangle 4"/>
          <p:cNvSpPr/>
          <p:nvPr/>
        </p:nvSpPr>
        <p:spPr>
          <a:xfrm>
            <a:off x="2057400" y="1828800"/>
            <a:ext cx="3657600" cy="762000"/>
          </a:xfrm>
          <a:prstGeom prst="rect">
            <a:avLst/>
          </a:prstGeom>
          <a:ln>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anchor="ctr"/>
          <a:lstStyle/>
          <a:p>
            <a:pPr algn="ctr">
              <a:defRPr/>
            </a:pPr>
            <a:r>
              <a:rPr lang="en-US" sz="1600" dirty="0">
                <a:solidFill>
                  <a:srgbClr val="6666FF"/>
                </a:solidFill>
              </a:rPr>
              <a:t>Provide Emergency  &amp; Production </a:t>
            </a:r>
            <a:r>
              <a:rPr lang="en-US" sz="1600" b="1" dirty="0">
                <a:solidFill>
                  <a:srgbClr val="6666FF"/>
                </a:solidFill>
              </a:rPr>
              <a:t>Credit</a:t>
            </a:r>
            <a:r>
              <a:rPr lang="en-US" sz="1600" dirty="0">
                <a:solidFill>
                  <a:srgbClr val="6666FF"/>
                </a:solidFill>
              </a:rPr>
              <a:t> and Support Village Retail Outlets</a:t>
            </a:r>
          </a:p>
        </p:txBody>
      </p:sp>
      <p:sp>
        <p:nvSpPr>
          <p:cNvPr id="6" name="Rectangle 5"/>
          <p:cNvSpPr/>
          <p:nvPr/>
        </p:nvSpPr>
        <p:spPr>
          <a:xfrm>
            <a:off x="1828800" y="914400"/>
            <a:ext cx="3886200" cy="914400"/>
          </a:xfrm>
          <a:prstGeom prst="rect">
            <a:avLst/>
          </a:prstGeom>
          <a:ln>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anchor="ctr"/>
          <a:lstStyle/>
          <a:p>
            <a:pPr algn="ctr">
              <a:defRPr/>
            </a:pPr>
            <a:r>
              <a:rPr lang="en-US" sz="1600" dirty="0" smtClean="0">
                <a:solidFill>
                  <a:srgbClr val="6666FF"/>
                </a:solidFill>
              </a:rPr>
              <a:t>   Sell </a:t>
            </a:r>
            <a:r>
              <a:rPr lang="en-US" sz="1600" dirty="0">
                <a:solidFill>
                  <a:srgbClr val="6666FF"/>
                </a:solidFill>
              </a:rPr>
              <a:t>surplus produce, undertake </a:t>
            </a:r>
            <a:r>
              <a:rPr lang="en-US" sz="1600" b="1" dirty="0">
                <a:solidFill>
                  <a:srgbClr val="6666FF"/>
                </a:solidFill>
              </a:rPr>
              <a:t>Value Addition &amp; Marketing</a:t>
            </a:r>
          </a:p>
        </p:txBody>
      </p:sp>
      <p:sp>
        <p:nvSpPr>
          <p:cNvPr id="7" name="Rounded Rectangle 6"/>
          <p:cNvSpPr/>
          <p:nvPr/>
        </p:nvSpPr>
        <p:spPr>
          <a:xfrm>
            <a:off x="5715000" y="914400"/>
            <a:ext cx="1219200" cy="4191000"/>
          </a:xfrm>
          <a:prstGeom prst="roundRect">
            <a:avLst/>
          </a:prstGeom>
          <a:ln>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400" b="1" dirty="0" smtClean="0">
              <a:solidFill>
                <a:srgbClr val="00B050"/>
              </a:solidFill>
            </a:endParaRPr>
          </a:p>
          <a:p>
            <a:pPr algn="ctr">
              <a:defRPr/>
            </a:pPr>
            <a:r>
              <a:rPr lang="en-US" sz="1400" b="1" dirty="0" smtClean="0">
                <a:solidFill>
                  <a:srgbClr val="00B050"/>
                </a:solidFill>
              </a:rPr>
              <a:t>Family</a:t>
            </a:r>
            <a:endParaRPr lang="en-US" sz="1400" b="1" dirty="0">
              <a:solidFill>
                <a:srgbClr val="00B050"/>
              </a:solidFill>
            </a:endParaRPr>
          </a:p>
          <a:p>
            <a:pPr algn="ctr">
              <a:defRPr/>
            </a:pPr>
            <a:endParaRPr lang="en-US" sz="1400" b="1" dirty="0">
              <a:solidFill>
                <a:srgbClr val="00B050"/>
              </a:solidFill>
            </a:endParaRPr>
          </a:p>
          <a:p>
            <a:pPr algn="ctr">
              <a:defRPr/>
            </a:pPr>
            <a:endParaRPr lang="en-US" sz="1400" dirty="0" smtClean="0">
              <a:solidFill>
                <a:srgbClr val="00B050"/>
              </a:solidFill>
            </a:endParaRPr>
          </a:p>
          <a:p>
            <a:pPr algn="ctr">
              <a:defRPr/>
            </a:pPr>
            <a:endParaRPr lang="en-US" sz="1400" dirty="0" smtClean="0">
              <a:solidFill>
                <a:srgbClr val="00B050"/>
              </a:solidFill>
            </a:endParaRPr>
          </a:p>
          <a:p>
            <a:pPr algn="ctr">
              <a:defRPr/>
            </a:pPr>
            <a:endParaRPr lang="en-US" sz="1400" dirty="0" smtClean="0">
              <a:solidFill>
                <a:srgbClr val="00B050"/>
              </a:solidFill>
            </a:endParaRPr>
          </a:p>
          <a:p>
            <a:pPr algn="ctr">
              <a:defRPr/>
            </a:pPr>
            <a:r>
              <a:rPr lang="en-US" sz="1400" dirty="0" smtClean="0">
                <a:solidFill>
                  <a:srgbClr val="00B050"/>
                </a:solidFill>
              </a:rPr>
              <a:t>Village</a:t>
            </a:r>
            <a:endParaRPr lang="en-US" sz="1400" dirty="0">
              <a:solidFill>
                <a:srgbClr val="00B050"/>
              </a:solidFill>
            </a:endParaRPr>
          </a:p>
          <a:p>
            <a:pPr algn="ctr">
              <a:defRPr/>
            </a:pPr>
            <a:endParaRPr lang="en-US" sz="1400" b="1" dirty="0">
              <a:solidFill>
                <a:srgbClr val="00B050"/>
              </a:solidFill>
            </a:endParaRPr>
          </a:p>
          <a:p>
            <a:pPr algn="ctr">
              <a:defRPr/>
            </a:pPr>
            <a:endParaRPr lang="en-US" sz="1400" b="1" dirty="0">
              <a:solidFill>
                <a:srgbClr val="00B050"/>
              </a:solidFill>
            </a:endParaRPr>
          </a:p>
          <a:p>
            <a:pPr algn="ctr">
              <a:defRPr/>
            </a:pPr>
            <a:endParaRPr lang="en-US" sz="1200" b="1" dirty="0">
              <a:solidFill>
                <a:srgbClr val="00B050"/>
              </a:solidFill>
            </a:endParaRPr>
          </a:p>
          <a:p>
            <a:pPr algn="ctr">
              <a:defRPr/>
            </a:pPr>
            <a:r>
              <a:rPr lang="en-US" sz="1400" b="1" dirty="0">
                <a:solidFill>
                  <a:srgbClr val="00B050"/>
                </a:solidFill>
              </a:rPr>
              <a:t>Cluster (GP)</a:t>
            </a:r>
          </a:p>
          <a:p>
            <a:pPr algn="ctr">
              <a:defRPr/>
            </a:pPr>
            <a:endParaRPr lang="en-US" sz="1400" b="1" dirty="0">
              <a:solidFill>
                <a:srgbClr val="00B050"/>
              </a:solidFill>
            </a:endParaRPr>
          </a:p>
          <a:p>
            <a:pPr algn="ctr">
              <a:defRPr/>
            </a:pPr>
            <a:endParaRPr lang="en-US" sz="1400" b="1" dirty="0">
              <a:solidFill>
                <a:srgbClr val="00B050"/>
              </a:solidFill>
            </a:endParaRPr>
          </a:p>
          <a:p>
            <a:pPr algn="ctr">
              <a:defRPr/>
            </a:pPr>
            <a:endParaRPr lang="en-US" sz="1400" b="1" dirty="0">
              <a:solidFill>
                <a:srgbClr val="00B050"/>
              </a:solidFill>
            </a:endParaRPr>
          </a:p>
          <a:p>
            <a:pPr algn="ctr">
              <a:defRPr/>
            </a:pPr>
            <a:r>
              <a:rPr lang="en-US" sz="1400" dirty="0">
                <a:solidFill>
                  <a:srgbClr val="00B050"/>
                </a:solidFill>
              </a:rPr>
              <a:t>Ecology</a:t>
            </a:r>
          </a:p>
        </p:txBody>
      </p:sp>
      <p:cxnSp>
        <p:nvCxnSpPr>
          <p:cNvPr id="11" name="Straight Arrow Connector 10"/>
          <p:cNvCxnSpPr/>
          <p:nvPr/>
        </p:nvCxnSpPr>
        <p:spPr>
          <a:xfrm rot="5400000">
            <a:off x="5983287" y="2170113"/>
            <a:ext cx="533400" cy="3175"/>
          </a:xfrm>
          <a:prstGeom prst="straightConnector1">
            <a:avLst/>
          </a:prstGeom>
          <a:ln>
            <a:solidFill>
              <a:schemeClr val="accent2">
                <a:lumMod val="60000"/>
                <a:lumOff val="40000"/>
              </a:schemeClr>
            </a:solidFill>
            <a:tailEnd type="arrow"/>
          </a:ln>
        </p:spPr>
        <p:style>
          <a:lnRef idx="1">
            <a:schemeClr val="dk1"/>
          </a:lnRef>
          <a:fillRef idx="0">
            <a:schemeClr val="dk1"/>
          </a:fillRef>
          <a:effectRef idx="0">
            <a:schemeClr val="dk1"/>
          </a:effectRef>
          <a:fontRef idx="minor">
            <a:schemeClr val="tx1"/>
          </a:fontRef>
        </p:style>
      </p:cxnSp>
      <p:cxnSp>
        <p:nvCxnSpPr>
          <p:cNvPr id="13" name="Straight Arrow Connector 12"/>
          <p:cNvCxnSpPr/>
          <p:nvPr/>
        </p:nvCxnSpPr>
        <p:spPr>
          <a:xfrm rot="5400000">
            <a:off x="6020594" y="3199606"/>
            <a:ext cx="457200" cy="1588"/>
          </a:xfrm>
          <a:prstGeom prst="straightConnector1">
            <a:avLst/>
          </a:prstGeom>
          <a:ln>
            <a:solidFill>
              <a:schemeClr val="accent2">
                <a:lumMod val="60000"/>
                <a:lumOff val="40000"/>
              </a:schemeClr>
            </a:solidFill>
            <a:tailEnd type="arrow"/>
          </a:ln>
        </p:spPr>
        <p:style>
          <a:lnRef idx="1">
            <a:schemeClr val="dk1"/>
          </a:lnRef>
          <a:fillRef idx="0">
            <a:schemeClr val="dk1"/>
          </a:fillRef>
          <a:effectRef idx="0">
            <a:schemeClr val="dk1"/>
          </a:effectRef>
          <a:fontRef idx="minor">
            <a:schemeClr val="tx1"/>
          </a:fontRef>
        </p:style>
      </p:cxnSp>
      <p:cxnSp>
        <p:nvCxnSpPr>
          <p:cNvPr id="15" name="Straight Arrow Connector 14"/>
          <p:cNvCxnSpPr/>
          <p:nvPr/>
        </p:nvCxnSpPr>
        <p:spPr>
          <a:xfrm rot="5400000" flipH="1" flipV="1">
            <a:off x="6020594" y="4190206"/>
            <a:ext cx="457200" cy="1588"/>
          </a:xfrm>
          <a:prstGeom prst="straightConnector1">
            <a:avLst/>
          </a:prstGeom>
          <a:ln>
            <a:solidFill>
              <a:schemeClr val="accent2">
                <a:lumMod val="60000"/>
                <a:lumOff val="40000"/>
              </a:schemeClr>
            </a:solidFill>
            <a:tailEnd type="arrow"/>
          </a:ln>
        </p:spPr>
        <p:style>
          <a:lnRef idx="1">
            <a:schemeClr val="dk1"/>
          </a:lnRef>
          <a:fillRef idx="0">
            <a:schemeClr val="dk1"/>
          </a:fillRef>
          <a:effectRef idx="0">
            <a:schemeClr val="dk1"/>
          </a:effectRef>
          <a:fontRef idx="minor">
            <a:schemeClr val="tx1"/>
          </a:fontRef>
        </p:style>
      </p:cxnSp>
      <p:sp>
        <p:nvSpPr>
          <p:cNvPr id="16" name="Rectangle 15"/>
          <p:cNvSpPr/>
          <p:nvPr/>
        </p:nvSpPr>
        <p:spPr>
          <a:xfrm>
            <a:off x="6858000" y="914400"/>
            <a:ext cx="762000" cy="4191000"/>
          </a:xfrm>
          <a:prstGeom prst="rect">
            <a:avLst/>
          </a:prstGeom>
          <a:ln>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vert="vert270" anchor="ctr"/>
          <a:lstStyle/>
          <a:p>
            <a:pPr algn="ctr">
              <a:defRPr/>
            </a:pPr>
            <a:r>
              <a:rPr lang="en-US" sz="1400" b="1" dirty="0">
                <a:solidFill>
                  <a:srgbClr val="002060"/>
                </a:solidFill>
              </a:rPr>
              <a:t>CES Operated by Trained Coordinators, &amp; Facilitators  from the Local Community</a:t>
            </a:r>
          </a:p>
        </p:txBody>
      </p:sp>
      <p:sp>
        <p:nvSpPr>
          <p:cNvPr id="17" name="Rectangle 16"/>
          <p:cNvSpPr/>
          <p:nvPr/>
        </p:nvSpPr>
        <p:spPr>
          <a:xfrm>
            <a:off x="8077200" y="1066800"/>
            <a:ext cx="914400" cy="3886200"/>
          </a:xfrm>
          <a:prstGeom prst="rect">
            <a:avLst/>
          </a:prstGeom>
          <a:ln>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vert="vert270" anchor="ctr"/>
          <a:lstStyle/>
          <a:p>
            <a:pPr algn="ctr">
              <a:defRPr/>
            </a:pPr>
            <a:r>
              <a:rPr lang="en-US" sz="1200" dirty="0"/>
              <a:t>Resource Convergence from the </a:t>
            </a:r>
            <a:r>
              <a:rPr lang="en-US" sz="1200" dirty="0" smtClean="0"/>
              <a:t>Government</a:t>
            </a:r>
            <a:r>
              <a:rPr lang="en-US" sz="1200" dirty="0"/>
              <a:t>, District Admin &amp; Line Dept. of the Government with technical &amp;  managerial support from </a:t>
            </a:r>
            <a:r>
              <a:rPr lang="en-US" sz="1200" dirty="0" smtClean="0"/>
              <a:t>Academic Institutions, &amp; International Bodies</a:t>
            </a:r>
            <a:endParaRPr lang="en-US" sz="1200" b="1" dirty="0">
              <a:solidFill>
                <a:srgbClr val="FF0000"/>
              </a:solidFill>
            </a:endParaRPr>
          </a:p>
        </p:txBody>
      </p:sp>
      <p:sp>
        <p:nvSpPr>
          <p:cNvPr id="18" name="Oval 17"/>
          <p:cNvSpPr/>
          <p:nvPr/>
        </p:nvSpPr>
        <p:spPr>
          <a:xfrm>
            <a:off x="1447800" y="914400"/>
            <a:ext cx="762000" cy="4191000"/>
          </a:xfrm>
          <a:prstGeom prst="ellipse">
            <a:avLst/>
          </a:prstGeom>
          <a:ln>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vert="vert270" anchor="ctr"/>
          <a:lstStyle/>
          <a:p>
            <a:pPr algn="ctr">
              <a:defRPr/>
            </a:pPr>
            <a:r>
              <a:rPr lang="en-US" b="1" dirty="0">
                <a:solidFill>
                  <a:srgbClr val="002060"/>
                </a:solidFill>
              </a:rPr>
              <a:t>Community Enterprise System</a:t>
            </a:r>
          </a:p>
          <a:p>
            <a:pPr algn="ctr">
              <a:defRPr/>
            </a:pPr>
            <a:r>
              <a:rPr lang="en-US" b="1" dirty="0">
                <a:solidFill>
                  <a:srgbClr val="002060"/>
                </a:solidFill>
              </a:rPr>
              <a:t>(CES)</a:t>
            </a:r>
          </a:p>
        </p:txBody>
      </p:sp>
      <p:sp>
        <p:nvSpPr>
          <p:cNvPr id="19" name="Rectangle 18"/>
          <p:cNvSpPr/>
          <p:nvPr/>
        </p:nvSpPr>
        <p:spPr>
          <a:xfrm>
            <a:off x="609600" y="1524000"/>
            <a:ext cx="533400" cy="3124200"/>
          </a:xfrm>
          <a:prstGeom prst="rect">
            <a:avLst/>
          </a:prstGeom>
          <a:ln>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vert="vert270" anchor="ctr"/>
          <a:lstStyle/>
          <a:p>
            <a:pPr algn="ctr">
              <a:spcAft>
                <a:spcPts val="0"/>
              </a:spcAft>
              <a:defRPr/>
            </a:pPr>
            <a:r>
              <a:rPr lang="en-US" b="1" dirty="0">
                <a:solidFill>
                  <a:srgbClr val="C00000"/>
                </a:solidFill>
              </a:rPr>
              <a:t>Local &amp; Urban Markets </a:t>
            </a:r>
          </a:p>
          <a:p>
            <a:pPr algn="ctr">
              <a:spcAft>
                <a:spcPts val="0"/>
              </a:spcAft>
              <a:defRPr/>
            </a:pPr>
            <a:r>
              <a:rPr lang="en-US" sz="1400" dirty="0">
                <a:solidFill>
                  <a:srgbClr val="C00000"/>
                </a:solidFill>
              </a:rPr>
              <a:t>(300-500 KM from CES)</a:t>
            </a:r>
          </a:p>
        </p:txBody>
      </p:sp>
      <p:cxnSp>
        <p:nvCxnSpPr>
          <p:cNvPr id="23" name="Straight Arrow Connector 22"/>
          <p:cNvCxnSpPr/>
          <p:nvPr/>
        </p:nvCxnSpPr>
        <p:spPr>
          <a:xfrm rot="10800000">
            <a:off x="1143000" y="3048000"/>
            <a:ext cx="228600" cy="1588"/>
          </a:xfrm>
          <a:prstGeom prst="straightConnector1">
            <a:avLst/>
          </a:prstGeom>
          <a:ln>
            <a:solidFill>
              <a:schemeClr val="accent4">
                <a:lumMod val="60000"/>
                <a:lumOff val="40000"/>
              </a:schemeClr>
            </a:solidFill>
            <a:tailEnd type="arrow"/>
          </a:ln>
        </p:spPr>
        <p:style>
          <a:lnRef idx="1">
            <a:schemeClr val="dk1"/>
          </a:lnRef>
          <a:fillRef idx="0">
            <a:schemeClr val="dk1"/>
          </a:fillRef>
          <a:effectRef idx="0">
            <a:schemeClr val="dk1"/>
          </a:effectRef>
          <a:fontRef idx="minor">
            <a:schemeClr val="tx1"/>
          </a:fontRef>
        </p:style>
      </p:cxnSp>
      <p:cxnSp>
        <p:nvCxnSpPr>
          <p:cNvPr id="27" name="Shape 26"/>
          <p:cNvCxnSpPr>
            <a:stCxn id="19" idx="1"/>
          </p:cNvCxnSpPr>
          <p:nvPr/>
        </p:nvCxnSpPr>
        <p:spPr>
          <a:xfrm rot="10800000">
            <a:off x="228600" y="533400"/>
            <a:ext cx="381000" cy="2552700"/>
          </a:xfrm>
          <a:prstGeom prst="bentConnector2">
            <a:avLst/>
          </a:prstGeom>
          <a:ln>
            <a:solidFill>
              <a:schemeClr val="accent2">
                <a:lumMod val="60000"/>
                <a:lumOff val="40000"/>
              </a:schemeClr>
            </a:solidFill>
            <a:tailEnd type="arrow"/>
          </a:ln>
        </p:spPr>
        <p:style>
          <a:lnRef idx="1">
            <a:schemeClr val="dk1"/>
          </a:lnRef>
          <a:fillRef idx="0">
            <a:schemeClr val="dk1"/>
          </a:fillRef>
          <a:effectRef idx="0">
            <a:schemeClr val="dk1"/>
          </a:effectRef>
          <a:fontRef idx="minor">
            <a:schemeClr val="tx1"/>
          </a:fontRef>
        </p:style>
      </p:cxnSp>
      <p:cxnSp>
        <p:nvCxnSpPr>
          <p:cNvPr id="29" name="Straight Arrow Connector 28"/>
          <p:cNvCxnSpPr/>
          <p:nvPr/>
        </p:nvCxnSpPr>
        <p:spPr>
          <a:xfrm>
            <a:off x="228600" y="533400"/>
            <a:ext cx="7010400" cy="1588"/>
          </a:xfrm>
          <a:prstGeom prst="straightConnector1">
            <a:avLst/>
          </a:prstGeom>
          <a:ln>
            <a:solidFill>
              <a:schemeClr val="accent2">
                <a:lumMod val="60000"/>
                <a:lumOff val="40000"/>
              </a:schemeClr>
            </a:solidFill>
            <a:tailEnd type="arrow"/>
          </a:ln>
        </p:spPr>
        <p:style>
          <a:lnRef idx="1">
            <a:schemeClr val="dk1"/>
          </a:lnRef>
          <a:fillRef idx="0">
            <a:schemeClr val="dk1"/>
          </a:fillRef>
          <a:effectRef idx="0">
            <a:schemeClr val="dk1"/>
          </a:effectRef>
          <a:fontRef idx="minor">
            <a:schemeClr val="tx1"/>
          </a:fontRef>
        </p:style>
      </p:cxnSp>
      <p:cxnSp>
        <p:nvCxnSpPr>
          <p:cNvPr id="31" name="Straight Arrow Connector 30"/>
          <p:cNvCxnSpPr>
            <a:endCxn id="16" idx="0"/>
          </p:cNvCxnSpPr>
          <p:nvPr/>
        </p:nvCxnSpPr>
        <p:spPr>
          <a:xfrm rot="5400000">
            <a:off x="7049294" y="723106"/>
            <a:ext cx="381000" cy="1588"/>
          </a:xfrm>
          <a:prstGeom prst="straightConnector1">
            <a:avLst/>
          </a:prstGeom>
          <a:ln>
            <a:solidFill>
              <a:schemeClr val="accent2">
                <a:lumMod val="60000"/>
                <a:lumOff val="40000"/>
              </a:schemeClr>
            </a:solidFill>
            <a:tailEnd type="arrow"/>
          </a:ln>
        </p:spPr>
        <p:style>
          <a:lnRef idx="1">
            <a:schemeClr val="dk1"/>
          </a:lnRef>
          <a:fillRef idx="0">
            <a:schemeClr val="dk1"/>
          </a:fillRef>
          <a:effectRef idx="0">
            <a:schemeClr val="dk1"/>
          </a:effectRef>
          <a:fontRef idx="minor">
            <a:schemeClr val="tx1"/>
          </a:fontRef>
        </p:style>
      </p:cxnSp>
      <p:sp>
        <p:nvSpPr>
          <p:cNvPr id="33" name="Left Arrow 32"/>
          <p:cNvSpPr/>
          <p:nvPr/>
        </p:nvSpPr>
        <p:spPr>
          <a:xfrm>
            <a:off x="7696200" y="1066800"/>
            <a:ext cx="304800" cy="152400"/>
          </a:xfrm>
          <a:prstGeom prst="leftArrow">
            <a:avLst/>
          </a:prstGeom>
          <a:solidFill>
            <a:schemeClr val="accent6">
              <a:lumMod val="60000"/>
              <a:lumOff val="40000"/>
            </a:schemeClr>
          </a:solidFill>
          <a:ln>
            <a:solidFill>
              <a:schemeClr val="accent2">
                <a:lumMod val="60000"/>
                <a:lumOff val="40000"/>
              </a:schemeClr>
            </a:solidFill>
          </a:ln>
        </p:spPr>
        <p:style>
          <a:lnRef idx="2">
            <a:schemeClr val="dk1">
              <a:shade val="50000"/>
            </a:schemeClr>
          </a:lnRef>
          <a:fillRef idx="1">
            <a:schemeClr val="dk1"/>
          </a:fillRef>
          <a:effectRef idx="0">
            <a:schemeClr val="dk1"/>
          </a:effectRef>
          <a:fontRef idx="minor">
            <a:schemeClr val="lt1"/>
          </a:fontRef>
        </p:style>
        <p:txBody>
          <a:bodyPr anchor="ctr"/>
          <a:lstStyle/>
          <a:p>
            <a:pPr>
              <a:defRPr/>
            </a:pPr>
            <a:endParaRPr lang="en-US"/>
          </a:p>
        </p:txBody>
      </p:sp>
      <p:sp>
        <p:nvSpPr>
          <p:cNvPr id="34" name="Left Arrow 33"/>
          <p:cNvSpPr/>
          <p:nvPr/>
        </p:nvSpPr>
        <p:spPr>
          <a:xfrm>
            <a:off x="7696200" y="4800600"/>
            <a:ext cx="304800" cy="152400"/>
          </a:xfrm>
          <a:prstGeom prst="leftArrow">
            <a:avLst/>
          </a:prstGeom>
          <a:solidFill>
            <a:schemeClr val="accent6">
              <a:lumMod val="60000"/>
              <a:lumOff val="40000"/>
            </a:schemeClr>
          </a:solidFill>
          <a:ln>
            <a:solidFill>
              <a:schemeClr val="accent2">
                <a:lumMod val="60000"/>
                <a:lumOff val="40000"/>
              </a:schemeClr>
            </a:solidFill>
          </a:ln>
        </p:spPr>
        <p:style>
          <a:lnRef idx="2">
            <a:schemeClr val="dk1">
              <a:shade val="50000"/>
            </a:schemeClr>
          </a:lnRef>
          <a:fillRef idx="1">
            <a:schemeClr val="dk1"/>
          </a:fillRef>
          <a:effectRef idx="0">
            <a:schemeClr val="dk1"/>
          </a:effectRef>
          <a:fontRef idx="minor">
            <a:schemeClr val="lt1"/>
          </a:fontRef>
        </p:style>
        <p:txBody>
          <a:bodyPr anchor="ctr"/>
          <a:lstStyle/>
          <a:p>
            <a:pPr>
              <a:defRPr/>
            </a:pPr>
            <a:endParaRPr lang="en-US"/>
          </a:p>
        </p:txBody>
      </p:sp>
      <p:sp>
        <p:nvSpPr>
          <p:cNvPr id="35" name="TextBox 34"/>
          <p:cNvSpPr txBox="1"/>
          <p:nvPr/>
        </p:nvSpPr>
        <p:spPr>
          <a:xfrm>
            <a:off x="7696200" y="1295400"/>
            <a:ext cx="400110" cy="3352800"/>
          </a:xfrm>
          <a:prstGeom prst="rect">
            <a:avLst/>
          </a:prstGeom>
          <a:noFill/>
        </p:spPr>
        <p:txBody>
          <a:bodyPr vert="vert270">
            <a:spAutoFit/>
          </a:bodyPr>
          <a:lstStyle/>
          <a:p>
            <a:pPr algn="ctr">
              <a:defRPr/>
            </a:pPr>
            <a:r>
              <a:rPr lang="en-US" sz="1400" b="1" dirty="0">
                <a:solidFill>
                  <a:srgbClr val="0000CC"/>
                </a:solidFill>
                <a:latin typeface="Arial" charset="0"/>
              </a:rPr>
              <a:t>External Institutional Champions</a:t>
            </a:r>
          </a:p>
        </p:txBody>
      </p:sp>
      <p:sp>
        <p:nvSpPr>
          <p:cNvPr id="36" name="TextBox 35"/>
          <p:cNvSpPr txBox="1">
            <a:spLocks noChangeArrowheads="1"/>
          </p:cNvSpPr>
          <p:nvPr/>
        </p:nvSpPr>
        <p:spPr bwMode="auto">
          <a:xfrm>
            <a:off x="2895600" y="152400"/>
            <a:ext cx="1752600" cy="338138"/>
          </a:xfrm>
          <a:prstGeom prst="rect">
            <a:avLst/>
          </a:prstGeom>
          <a:noFill/>
          <a:ln w="9525">
            <a:noFill/>
            <a:miter lim="800000"/>
            <a:headEnd/>
            <a:tailEnd/>
          </a:ln>
        </p:spPr>
        <p:txBody>
          <a:bodyPr>
            <a:spAutoFit/>
          </a:bodyPr>
          <a:lstStyle/>
          <a:p>
            <a:r>
              <a:rPr lang="en-US" b="1">
                <a:solidFill>
                  <a:srgbClr val="FF0000"/>
                </a:solidFill>
              </a:rPr>
              <a:t>Net Income</a:t>
            </a:r>
          </a:p>
        </p:txBody>
      </p:sp>
      <p:sp>
        <p:nvSpPr>
          <p:cNvPr id="37" name="Rectangle 36"/>
          <p:cNvSpPr/>
          <p:nvPr/>
        </p:nvSpPr>
        <p:spPr>
          <a:xfrm>
            <a:off x="609600" y="5562600"/>
            <a:ext cx="1219200" cy="609600"/>
          </a:xfrm>
          <a:prstGeom prst="rect">
            <a:avLst/>
          </a:prstGeom>
          <a:ln>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anchor="ctr"/>
          <a:lstStyle/>
          <a:p>
            <a:pPr>
              <a:defRPr/>
            </a:pPr>
            <a:r>
              <a:rPr lang="en-US" sz="1600" b="1" dirty="0">
                <a:solidFill>
                  <a:srgbClr val="002060"/>
                </a:solidFill>
              </a:rPr>
              <a:t>Optimal Size</a:t>
            </a:r>
          </a:p>
        </p:txBody>
      </p:sp>
      <p:sp>
        <p:nvSpPr>
          <p:cNvPr id="38" name="Rectangle 37"/>
          <p:cNvSpPr/>
          <p:nvPr/>
        </p:nvSpPr>
        <p:spPr>
          <a:xfrm>
            <a:off x="1828800" y="5562600"/>
            <a:ext cx="990600" cy="609600"/>
          </a:xfrm>
          <a:prstGeom prst="rect">
            <a:avLst/>
          </a:prstGeom>
          <a:ln>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anchor="ctr"/>
          <a:lstStyle/>
          <a:p>
            <a:pPr>
              <a:defRPr/>
            </a:pPr>
            <a:r>
              <a:rPr lang="en-US" sz="1600" b="1" dirty="0">
                <a:solidFill>
                  <a:srgbClr val="002060"/>
                </a:solidFill>
              </a:rPr>
              <a:t>Leverage Scope</a:t>
            </a:r>
          </a:p>
        </p:txBody>
      </p:sp>
      <p:sp>
        <p:nvSpPr>
          <p:cNvPr id="39" name="Rectangle 38"/>
          <p:cNvSpPr/>
          <p:nvPr/>
        </p:nvSpPr>
        <p:spPr>
          <a:xfrm>
            <a:off x="2819400" y="5562600"/>
            <a:ext cx="1219200" cy="609600"/>
          </a:xfrm>
          <a:prstGeom prst="rect">
            <a:avLst/>
          </a:prstGeom>
          <a:ln>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anchor="ctr"/>
          <a:lstStyle/>
          <a:p>
            <a:pPr>
              <a:defRPr/>
            </a:pPr>
            <a:r>
              <a:rPr lang="en-US" sz="1600" b="1" dirty="0">
                <a:solidFill>
                  <a:srgbClr val="002060"/>
                </a:solidFill>
              </a:rPr>
              <a:t>Appropriate Technology</a:t>
            </a:r>
          </a:p>
        </p:txBody>
      </p:sp>
      <p:sp>
        <p:nvSpPr>
          <p:cNvPr id="40" name="Rectangle 39"/>
          <p:cNvSpPr/>
          <p:nvPr/>
        </p:nvSpPr>
        <p:spPr>
          <a:xfrm>
            <a:off x="4038600" y="5562600"/>
            <a:ext cx="2209800" cy="609600"/>
          </a:xfrm>
          <a:prstGeom prst="rect">
            <a:avLst/>
          </a:prstGeom>
          <a:ln>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anchor="ctr"/>
          <a:lstStyle/>
          <a:p>
            <a:pPr>
              <a:defRPr/>
            </a:pPr>
            <a:r>
              <a:rPr lang="en-US" sz="1600" b="1" dirty="0">
                <a:solidFill>
                  <a:srgbClr val="002060"/>
                </a:solidFill>
              </a:rPr>
              <a:t>Ownership and internal Resource Generation</a:t>
            </a:r>
          </a:p>
        </p:txBody>
      </p:sp>
      <p:sp>
        <p:nvSpPr>
          <p:cNvPr id="41" name="Rectangle 40"/>
          <p:cNvSpPr/>
          <p:nvPr/>
        </p:nvSpPr>
        <p:spPr>
          <a:xfrm>
            <a:off x="6248400" y="5562600"/>
            <a:ext cx="2667000" cy="609600"/>
          </a:xfrm>
          <a:prstGeom prst="rect">
            <a:avLst/>
          </a:prstGeom>
          <a:ln>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anchor="ctr"/>
          <a:lstStyle/>
          <a:p>
            <a:pPr>
              <a:defRPr/>
            </a:pPr>
            <a:r>
              <a:rPr lang="en-US" sz="1600" b="1" dirty="0">
                <a:solidFill>
                  <a:srgbClr val="002060"/>
                </a:solidFill>
              </a:rPr>
              <a:t>Governance &amp; Management </a:t>
            </a:r>
          </a:p>
          <a:p>
            <a:pPr>
              <a:defRPr/>
            </a:pPr>
            <a:r>
              <a:rPr lang="en-US" sz="1600" b="1" dirty="0">
                <a:solidFill>
                  <a:srgbClr val="002060"/>
                </a:solidFill>
              </a:rPr>
              <a:t>by Producers/Farmers</a:t>
            </a:r>
          </a:p>
        </p:txBody>
      </p:sp>
      <p:sp>
        <p:nvSpPr>
          <p:cNvPr id="42" name="TextBox 41"/>
          <p:cNvSpPr txBox="1"/>
          <p:nvPr/>
        </p:nvSpPr>
        <p:spPr>
          <a:xfrm>
            <a:off x="2438400" y="5257800"/>
            <a:ext cx="3200400" cy="338554"/>
          </a:xfrm>
          <a:prstGeom prst="rect">
            <a:avLst/>
          </a:prstGeom>
          <a:noFill/>
        </p:spPr>
        <p:txBody>
          <a:bodyPr>
            <a:spAutoFit/>
          </a:bodyPr>
          <a:lstStyle/>
          <a:p>
            <a:pPr algn="ctr">
              <a:defRPr/>
            </a:pPr>
            <a:r>
              <a:rPr lang="en-US" sz="1600" b="1" dirty="0">
                <a:solidFill>
                  <a:schemeClr val="accent6">
                    <a:lumMod val="75000"/>
                  </a:schemeClr>
                </a:solidFill>
                <a:latin typeface="Arial" charset="0"/>
              </a:rPr>
              <a:t>Design Variables of CES</a:t>
            </a:r>
          </a:p>
        </p:txBody>
      </p:sp>
      <p:sp>
        <p:nvSpPr>
          <p:cNvPr id="43" name="Up Arrow 42"/>
          <p:cNvSpPr/>
          <p:nvPr/>
        </p:nvSpPr>
        <p:spPr>
          <a:xfrm flipH="1">
            <a:off x="3505200" y="5181600"/>
            <a:ext cx="76200" cy="152400"/>
          </a:xfrm>
          <a:prstGeom prst="upArrow">
            <a:avLst/>
          </a:prstGeom>
          <a:solidFill>
            <a:schemeClr val="accent6">
              <a:lumMod val="60000"/>
              <a:lumOff val="40000"/>
            </a:schemeClr>
          </a:solidFill>
          <a:ln>
            <a:solidFill>
              <a:schemeClr val="accent2">
                <a:lumMod val="60000"/>
                <a:lumOff val="40000"/>
              </a:schemeClr>
            </a:solidFill>
          </a:ln>
        </p:spPr>
        <p:style>
          <a:lnRef idx="2">
            <a:schemeClr val="dk1">
              <a:shade val="50000"/>
            </a:schemeClr>
          </a:lnRef>
          <a:fillRef idx="1">
            <a:schemeClr val="dk1"/>
          </a:fillRef>
          <a:effectRef idx="0">
            <a:schemeClr val="dk1"/>
          </a:effectRef>
          <a:fontRef idx="minor">
            <a:schemeClr val="lt1"/>
          </a:fontRef>
        </p:style>
        <p:txBody>
          <a:bodyPr anchor="ctr"/>
          <a:lstStyle/>
          <a:p>
            <a:pPr>
              <a:defRPr/>
            </a:pPr>
            <a:endParaRPr lang="en-US"/>
          </a:p>
        </p:txBody>
      </p:sp>
      <p:sp>
        <p:nvSpPr>
          <p:cNvPr id="44" name="Up Arrow 43"/>
          <p:cNvSpPr/>
          <p:nvPr/>
        </p:nvSpPr>
        <p:spPr>
          <a:xfrm flipH="1">
            <a:off x="4572000" y="5181600"/>
            <a:ext cx="76200" cy="152400"/>
          </a:xfrm>
          <a:prstGeom prst="upArrow">
            <a:avLst/>
          </a:prstGeom>
          <a:solidFill>
            <a:schemeClr val="accent6">
              <a:lumMod val="60000"/>
              <a:lumOff val="40000"/>
            </a:schemeClr>
          </a:solidFill>
          <a:ln>
            <a:solidFill>
              <a:schemeClr val="accent2">
                <a:lumMod val="60000"/>
                <a:lumOff val="40000"/>
              </a:schemeClr>
            </a:solidFill>
          </a:ln>
        </p:spPr>
        <p:style>
          <a:lnRef idx="2">
            <a:schemeClr val="dk1">
              <a:shade val="50000"/>
            </a:schemeClr>
          </a:lnRef>
          <a:fillRef idx="1">
            <a:schemeClr val="dk1"/>
          </a:fillRef>
          <a:effectRef idx="0">
            <a:schemeClr val="dk1"/>
          </a:effectRef>
          <a:fontRef idx="minor">
            <a:schemeClr val="lt1"/>
          </a:fontRef>
        </p:style>
        <p:txBody>
          <a:bodyPr anchor="ctr"/>
          <a:lstStyle/>
          <a:p>
            <a:pPr>
              <a:defRPr/>
            </a:pPr>
            <a:endParaRPr lang="en-US"/>
          </a:p>
        </p:txBody>
      </p:sp>
      <p:sp>
        <p:nvSpPr>
          <p:cNvPr id="46" name="TextBox 45"/>
          <p:cNvSpPr txBox="1">
            <a:spLocks noChangeArrowheads="1"/>
          </p:cNvSpPr>
          <p:nvPr/>
        </p:nvSpPr>
        <p:spPr bwMode="auto">
          <a:xfrm>
            <a:off x="685800" y="6324600"/>
            <a:ext cx="8001000" cy="369332"/>
          </a:xfrm>
          <a:prstGeom prst="rect">
            <a:avLst/>
          </a:prstGeom>
          <a:noFill/>
          <a:ln w="9525">
            <a:noFill/>
            <a:miter lim="800000"/>
            <a:headEnd/>
            <a:tailEnd/>
          </a:ln>
        </p:spPr>
        <p:txBody>
          <a:bodyPr>
            <a:spAutoFit/>
          </a:bodyPr>
          <a:lstStyle/>
          <a:p>
            <a:pPr algn="ctr"/>
            <a:r>
              <a:rPr lang="en-US" b="1" dirty="0">
                <a:solidFill>
                  <a:srgbClr val="C00000"/>
                </a:solidFill>
                <a:latin typeface="Albertus Extra Bold"/>
              </a:rPr>
              <a:t>Design Variables and Structure for Sustainable Community System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nodeType="clickEffect">
                                  <p:stCondLst>
                                    <p:cond delay="0"/>
                                  </p:stCondLst>
                                  <p:childTnLst>
                                    <p:set>
                                      <p:cBhvr>
                                        <p:cTn id="36" dur="1" fill="hold">
                                          <p:stCondLst>
                                            <p:cond delay="0"/>
                                          </p:stCondLst>
                                        </p:cTn>
                                        <p:tgtEl>
                                          <p:spTgt spid="7">
                                            <p:txEl>
                                              <p:pRg st="1" end="1"/>
                                            </p:txEl>
                                          </p:spTgt>
                                        </p:tgtEl>
                                        <p:attrNameLst>
                                          <p:attrName>style.visibility</p:attrName>
                                        </p:attrNameLst>
                                      </p:cBhvr>
                                      <p:to>
                                        <p:strVal val="visible"/>
                                      </p:to>
                                    </p:set>
                                    <p:anim calcmode="lin" valueType="num">
                                      <p:cBhvr additive="base">
                                        <p:cTn id="3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5" presetClass="entr" presetSubtype="10"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checkerboard(across)">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7">
                                            <p:txEl>
                                              <p:pRg st="6" end="6"/>
                                            </p:txEl>
                                          </p:spTgt>
                                        </p:tgtEl>
                                        <p:attrNameLst>
                                          <p:attrName>style.visibility</p:attrName>
                                        </p:attrNameLst>
                                      </p:cBhvr>
                                      <p:to>
                                        <p:strVal val="visible"/>
                                      </p:to>
                                    </p:set>
                                    <p:anim calcmode="lin" valueType="num">
                                      <p:cBhvr additive="base">
                                        <p:cTn id="48"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5" presetClass="entr" presetSubtype="10" fill="hold" nodeType="click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checkerboard(across)">
                                      <p:cBhvr>
                                        <p:cTn id="54" dur="500"/>
                                        <p:tgtEl>
                                          <p:spTgt spid="13"/>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7">
                                            <p:txEl>
                                              <p:pRg st="10" end="10"/>
                                            </p:txEl>
                                          </p:spTgt>
                                        </p:tgtEl>
                                        <p:attrNameLst>
                                          <p:attrName>style.visibility</p:attrName>
                                        </p:attrNameLst>
                                      </p:cBhvr>
                                      <p:to>
                                        <p:strVal val="visible"/>
                                      </p:to>
                                    </p:set>
                                    <p:anim calcmode="lin" valueType="num">
                                      <p:cBhvr additive="base">
                                        <p:cTn id="59" dur="500" fill="hold"/>
                                        <p:tgtEl>
                                          <p:spTgt spid="7">
                                            <p:txEl>
                                              <p:pRg st="10" end="1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7">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5" presetClass="entr" presetSubtype="10" fill="hold" nodeType="click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checkerboard(across)">
                                      <p:cBhvr>
                                        <p:cTn id="65" dur="500"/>
                                        <p:tgtEl>
                                          <p:spTgt spid="15"/>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7">
                                            <p:txEl>
                                              <p:pRg st="14" end="14"/>
                                            </p:txEl>
                                          </p:spTgt>
                                        </p:tgtEl>
                                        <p:attrNameLst>
                                          <p:attrName>style.visibility</p:attrName>
                                        </p:attrNameLst>
                                      </p:cBhvr>
                                      <p:to>
                                        <p:strVal val="visible"/>
                                      </p:to>
                                    </p:set>
                                    <p:anim calcmode="lin" valueType="num">
                                      <p:cBhvr additive="base">
                                        <p:cTn id="70" dur="500" fill="hold"/>
                                        <p:tgtEl>
                                          <p:spTgt spid="7">
                                            <p:txEl>
                                              <p:pRg st="14" end="14"/>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7">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7">
                                            <p:bg/>
                                          </p:spTgt>
                                        </p:tgtEl>
                                        <p:attrNameLst>
                                          <p:attrName>style.visibility</p:attrName>
                                        </p:attrNameLst>
                                      </p:cBhvr>
                                      <p:to>
                                        <p:strVal val="visible"/>
                                      </p:to>
                                    </p:set>
                                    <p:anim calcmode="lin" valueType="num">
                                      <p:cBhvr additive="base">
                                        <p:cTn id="76" dur="500" fill="hold"/>
                                        <p:tgtEl>
                                          <p:spTgt spid="7">
                                            <p:bg/>
                                          </p:spTgt>
                                        </p:tgtEl>
                                        <p:attrNameLst>
                                          <p:attrName>ppt_x</p:attrName>
                                        </p:attrNameLst>
                                      </p:cBhvr>
                                      <p:tavLst>
                                        <p:tav tm="0">
                                          <p:val>
                                            <p:strVal val="#ppt_x"/>
                                          </p:val>
                                        </p:tav>
                                        <p:tav tm="100000">
                                          <p:val>
                                            <p:strVal val="#ppt_x"/>
                                          </p:val>
                                        </p:tav>
                                      </p:tavLst>
                                    </p:anim>
                                    <p:anim calcmode="lin" valueType="num">
                                      <p:cBhvr additive="base">
                                        <p:cTn id="77" dur="500" fill="hold"/>
                                        <p:tgtEl>
                                          <p:spTgt spid="7">
                                            <p:bg/>
                                          </p:spTgt>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7">
                                            <p:txEl>
                                              <p:pRg st="1" end="1"/>
                                            </p:txEl>
                                          </p:spTgt>
                                        </p:tgtEl>
                                        <p:attrNameLst>
                                          <p:attrName>style.visibility</p:attrName>
                                        </p:attrNameLst>
                                      </p:cBhvr>
                                      <p:to>
                                        <p:strVal val="visible"/>
                                      </p:to>
                                    </p:set>
                                    <p:anim calcmode="lin" valueType="num">
                                      <p:cBhvr additive="base">
                                        <p:cTn id="80"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81" dur="500" fill="hold"/>
                                        <p:tgtEl>
                                          <p:spTgt spid="7">
                                            <p:txEl>
                                              <p:pRg st="1" end="1"/>
                                            </p:txEl>
                                          </p:spTgt>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7">
                                            <p:txEl>
                                              <p:pRg st="6" end="6"/>
                                            </p:txEl>
                                          </p:spTgt>
                                        </p:tgtEl>
                                        <p:attrNameLst>
                                          <p:attrName>style.visibility</p:attrName>
                                        </p:attrNameLst>
                                      </p:cBhvr>
                                      <p:to>
                                        <p:strVal val="visible"/>
                                      </p:to>
                                    </p:set>
                                    <p:anim calcmode="lin" valueType="num">
                                      <p:cBhvr additive="base">
                                        <p:cTn id="84"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7">
                                            <p:txEl>
                                              <p:pRg st="6" end="6"/>
                                            </p:txEl>
                                          </p:spTgt>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7">
                                            <p:txEl>
                                              <p:pRg st="10" end="10"/>
                                            </p:txEl>
                                          </p:spTgt>
                                        </p:tgtEl>
                                        <p:attrNameLst>
                                          <p:attrName>style.visibility</p:attrName>
                                        </p:attrNameLst>
                                      </p:cBhvr>
                                      <p:to>
                                        <p:strVal val="visible"/>
                                      </p:to>
                                    </p:set>
                                    <p:anim calcmode="lin" valueType="num">
                                      <p:cBhvr additive="base">
                                        <p:cTn id="88" dur="500" fill="hold"/>
                                        <p:tgtEl>
                                          <p:spTgt spid="7">
                                            <p:txEl>
                                              <p:pRg st="10" end="10"/>
                                            </p:txEl>
                                          </p:spTgt>
                                        </p:tgtEl>
                                        <p:attrNameLst>
                                          <p:attrName>ppt_x</p:attrName>
                                        </p:attrNameLst>
                                      </p:cBhvr>
                                      <p:tavLst>
                                        <p:tav tm="0">
                                          <p:val>
                                            <p:strVal val="#ppt_x"/>
                                          </p:val>
                                        </p:tav>
                                        <p:tav tm="100000">
                                          <p:val>
                                            <p:strVal val="#ppt_x"/>
                                          </p:val>
                                        </p:tav>
                                      </p:tavLst>
                                    </p:anim>
                                    <p:anim calcmode="lin" valueType="num">
                                      <p:cBhvr additive="base">
                                        <p:cTn id="89" dur="500" fill="hold"/>
                                        <p:tgtEl>
                                          <p:spTgt spid="7">
                                            <p:txEl>
                                              <p:pRg st="10" end="10"/>
                                            </p:txEl>
                                          </p:spTgt>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7">
                                            <p:txEl>
                                              <p:pRg st="14" end="14"/>
                                            </p:txEl>
                                          </p:spTgt>
                                        </p:tgtEl>
                                        <p:attrNameLst>
                                          <p:attrName>style.visibility</p:attrName>
                                        </p:attrNameLst>
                                      </p:cBhvr>
                                      <p:to>
                                        <p:strVal val="visible"/>
                                      </p:to>
                                    </p:set>
                                    <p:anim calcmode="lin" valueType="num">
                                      <p:cBhvr additive="base">
                                        <p:cTn id="92" dur="500" fill="hold"/>
                                        <p:tgtEl>
                                          <p:spTgt spid="7">
                                            <p:txEl>
                                              <p:pRg st="14" end="14"/>
                                            </p:txEl>
                                          </p:spTgt>
                                        </p:tgtEl>
                                        <p:attrNameLst>
                                          <p:attrName>ppt_x</p:attrName>
                                        </p:attrNameLst>
                                      </p:cBhvr>
                                      <p:tavLst>
                                        <p:tav tm="0">
                                          <p:val>
                                            <p:strVal val="#ppt_x"/>
                                          </p:val>
                                        </p:tav>
                                        <p:tav tm="100000">
                                          <p:val>
                                            <p:strVal val="#ppt_x"/>
                                          </p:val>
                                        </p:tav>
                                      </p:tavLst>
                                    </p:anim>
                                    <p:anim calcmode="lin" valueType="num">
                                      <p:cBhvr additive="base">
                                        <p:cTn id="93" dur="500" fill="hold"/>
                                        <p:tgtEl>
                                          <p:spTgt spid="7">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 presetClass="entr" presetSubtype="8" fill="hold" nodeType="clickEffect">
                                  <p:stCondLst>
                                    <p:cond delay="0"/>
                                  </p:stCondLst>
                                  <p:childTnLst>
                                    <p:set>
                                      <p:cBhvr>
                                        <p:cTn id="97" dur="1" fill="hold">
                                          <p:stCondLst>
                                            <p:cond delay="0"/>
                                          </p:stCondLst>
                                        </p:cTn>
                                        <p:tgtEl>
                                          <p:spTgt spid="18"/>
                                        </p:tgtEl>
                                        <p:attrNameLst>
                                          <p:attrName>style.visibility</p:attrName>
                                        </p:attrNameLst>
                                      </p:cBhvr>
                                      <p:to>
                                        <p:strVal val="visible"/>
                                      </p:to>
                                    </p:set>
                                    <p:anim calcmode="lin" valueType="num">
                                      <p:cBhvr additive="base">
                                        <p:cTn id="98" dur="500" fill="hold"/>
                                        <p:tgtEl>
                                          <p:spTgt spid="18"/>
                                        </p:tgtEl>
                                        <p:attrNameLst>
                                          <p:attrName>ppt_x</p:attrName>
                                        </p:attrNameLst>
                                      </p:cBhvr>
                                      <p:tavLst>
                                        <p:tav tm="0">
                                          <p:val>
                                            <p:strVal val="0-#ppt_w/2"/>
                                          </p:val>
                                        </p:tav>
                                        <p:tav tm="100000">
                                          <p:val>
                                            <p:strVal val="#ppt_x"/>
                                          </p:val>
                                        </p:tav>
                                      </p:tavLst>
                                    </p:anim>
                                    <p:anim calcmode="lin" valueType="num">
                                      <p:cBhvr additive="base">
                                        <p:cTn id="99"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 presetClass="entr" presetSubtype="2" fill="hold" nodeType="clickEffect">
                                  <p:stCondLst>
                                    <p:cond delay="0"/>
                                  </p:stCondLst>
                                  <p:childTnLst>
                                    <p:set>
                                      <p:cBhvr>
                                        <p:cTn id="103" dur="1" fill="hold">
                                          <p:stCondLst>
                                            <p:cond delay="0"/>
                                          </p:stCondLst>
                                        </p:cTn>
                                        <p:tgtEl>
                                          <p:spTgt spid="16"/>
                                        </p:tgtEl>
                                        <p:attrNameLst>
                                          <p:attrName>style.visibility</p:attrName>
                                        </p:attrNameLst>
                                      </p:cBhvr>
                                      <p:to>
                                        <p:strVal val="visible"/>
                                      </p:to>
                                    </p:set>
                                    <p:anim calcmode="lin" valueType="num">
                                      <p:cBhvr additive="base">
                                        <p:cTn id="104" dur="500" fill="hold"/>
                                        <p:tgtEl>
                                          <p:spTgt spid="16"/>
                                        </p:tgtEl>
                                        <p:attrNameLst>
                                          <p:attrName>ppt_x</p:attrName>
                                        </p:attrNameLst>
                                      </p:cBhvr>
                                      <p:tavLst>
                                        <p:tav tm="0">
                                          <p:val>
                                            <p:strVal val="1+#ppt_w/2"/>
                                          </p:val>
                                        </p:tav>
                                        <p:tav tm="100000">
                                          <p:val>
                                            <p:strVal val="#ppt_x"/>
                                          </p:val>
                                        </p:tav>
                                      </p:tavLst>
                                    </p:anim>
                                    <p:anim calcmode="lin" valueType="num">
                                      <p:cBhvr additive="base">
                                        <p:cTn id="105"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2" presetClass="entr" presetSubtype="8" fill="hold" nodeType="clickEffect">
                                  <p:stCondLst>
                                    <p:cond delay="0"/>
                                  </p:stCondLst>
                                  <p:childTnLst>
                                    <p:set>
                                      <p:cBhvr>
                                        <p:cTn id="109" dur="1" fill="hold">
                                          <p:stCondLst>
                                            <p:cond delay="0"/>
                                          </p:stCondLst>
                                        </p:cTn>
                                        <p:tgtEl>
                                          <p:spTgt spid="19"/>
                                        </p:tgtEl>
                                        <p:attrNameLst>
                                          <p:attrName>style.visibility</p:attrName>
                                        </p:attrNameLst>
                                      </p:cBhvr>
                                      <p:to>
                                        <p:strVal val="visible"/>
                                      </p:to>
                                    </p:set>
                                    <p:anim calcmode="lin" valueType="num">
                                      <p:cBhvr additive="base">
                                        <p:cTn id="110" dur="500" fill="hold"/>
                                        <p:tgtEl>
                                          <p:spTgt spid="19"/>
                                        </p:tgtEl>
                                        <p:attrNameLst>
                                          <p:attrName>ppt_x</p:attrName>
                                        </p:attrNameLst>
                                      </p:cBhvr>
                                      <p:tavLst>
                                        <p:tav tm="0">
                                          <p:val>
                                            <p:strVal val="0-#ppt_w/2"/>
                                          </p:val>
                                        </p:tav>
                                        <p:tav tm="100000">
                                          <p:val>
                                            <p:strVal val="#ppt_x"/>
                                          </p:val>
                                        </p:tav>
                                      </p:tavLst>
                                    </p:anim>
                                    <p:anim calcmode="lin" valueType="num">
                                      <p:cBhvr additive="base">
                                        <p:cTn id="111"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5" presetClass="entr" presetSubtype="10" fill="hold" nodeType="clickEffect">
                                  <p:stCondLst>
                                    <p:cond delay="0"/>
                                  </p:stCondLst>
                                  <p:childTnLst>
                                    <p:set>
                                      <p:cBhvr>
                                        <p:cTn id="115" dur="1" fill="hold">
                                          <p:stCondLst>
                                            <p:cond delay="0"/>
                                          </p:stCondLst>
                                        </p:cTn>
                                        <p:tgtEl>
                                          <p:spTgt spid="23"/>
                                        </p:tgtEl>
                                        <p:attrNameLst>
                                          <p:attrName>style.visibility</p:attrName>
                                        </p:attrNameLst>
                                      </p:cBhvr>
                                      <p:to>
                                        <p:strVal val="visible"/>
                                      </p:to>
                                    </p:set>
                                    <p:animEffect transition="in" filter="checkerboard(across)">
                                      <p:cBhvr>
                                        <p:cTn id="116" dur="500"/>
                                        <p:tgtEl>
                                          <p:spTgt spid="23"/>
                                        </p:tgtEl>
                                      </p:cBhvr>
                                    </p:animEffect>
                                  </p:childTnLst>
                                </p:cTn>
                              </p:par>
                            </p:childTnLst>
                          </p:cTn>
                        </p:par>
                      </p:childTnLst>
                    </p:cTn>
                  </p:par>
                  <p:par>
                    <p:cTn id="117" fill="hold">
                      <p:stCondLst>
                        <p:cond delay="indefinite"/>
                      </p:stCondLst>
                      <p:childTnLst>
                        <p:par>
                          <p:cTn id="118" fill="hold">
                            <p:stCondLst>
                              <p:cond delay="0"/>
                            </p:stCondLst>
                            <p:childTnLst>
                              <p:par>
                                <p:cTn id="119" presetID="5" presetClass="entr" presetSubtype="10" fill="hold" nodeType="clickEffect">
                                  <p:stCondLst>
                                    <p:cond delay="0"/>
                                  </p:stCondLst>
                                  <p:childTnLst>
                                    <p:set>
                                      <p:cBhvr>
                                        <p:cTn id="120" dur="1" fill="hold">
                                          <p:stCondLst>
                                            <p:cond delay="0"/>
                                          </p:stCondLst>
                                        </p:cTn>
                                        <p:tgtEl>
                                          <p:spTgt spid="27"/>
                                        </p:tgtEl>
                                        <p:attrNameLst>
                                          <p:attrName>style.visibility</p:attrName>
                                        </p:attrNameLst>
                                      </p:cBhvr>
                                      <p:to>
                                        <p:strVal val="visible"/>
                                      </p:to>
                                    </p:set>
                                    <p:animEffect transition="in" filter="checkerboard(across)">
                                      <p:cBhvr>
                                        <p:cTn id="121" dur="500"/>
                                        <p:tgtEl>
                                          <p:spTgt spid="27"/>
                                        </p:tgtEl>
                                      </p:cBhvr>
                                    </p:animEffect>
                                  </p:childTnLst>
                                </p:cTn>
                              </p:par>
                            </p:childTnLst>
                          </p:cTn>
                        </p:par>
                      </p:childTnLst>
                    </p:cTn>
                  </p:par>
                  <p:par>
                    <p:cTn id="122" fill="hold">
                      <p:stCondLst>
                        <p:cond delay="indefinite"/>
                      </p:stCondLst>
                      <p:childTnLst>
                        <p:par>
                          <p:cTn id="123" fill="hold">
                            <p:stCondLst>
                              <p:cond delay="0"/>
                            </p:stCondLst>
                            <p:childTnLst>
                              <p:par>
                                <p:cTn id="124" presetID="5" presetClass="entr" presetSubtype="10" fill="hold" nodeType="clickEffect">
                                  <p:stCondLst>
                                    <p:cond delay="0"/>
                                  </p:stCondLst>
                                  <p:childTnLst>
                                    <p:set>
                                      <p:cBhvr>
                                        <p:cTn id="125" dur="1" fill="hold">
                                          <p:stCondLst>
                                            <p:cond delay="0"/>
                                          </p:stCondLst>
                                        </p:cTn>
                                        <p:tgtEl>
                                          <p:spTgt spid="29"/>
                                        </p:tgtEl>
                                        <p:attrNameLst>
                                          <p:attrName>style.visibility</p:attrName>
                                        </p:attrNameLst>
                                      </p:cBhvr>
                                      <p:to>
                                        <p:strVal val="visible"/>
                                      </p:to>
                                    </p:set>
                                    <p:animEffect transition="in" filter="checkerboard(across)">
                                      <p:cBhvr>
                                        <p:cTn id="126" dur="500"/>
                                        <p:tgtEl>
                                          <p:spTgt spid="29"/>
                                        </p:tgtEl>
                                      </p:cBhvr>
                                    </p:animEffect>
                                  </p:childTnLst>
                                </p:cTn>
                              </p:par>
                            </p:childTnLst>
                          </p:cTn>
                        </p:par>
                      </p:childTnLst>
                    </p:cTn>
                  </p:par>
                  <p:par>
                    <p:cTn id="127" fill="hold">
                      <p:stCondLst>
                        <p:cond delay="indefinite"/>
                      </p:stCondLst>
                      <p:childTnLst>
                        <p:par>
                          <p:cTn id="128" fill="hold">
                            <p:stCondLst>
                              <p:cond delay="0"/>
                            </p:stCondLst>
                            <p:childTnLst>
                              <p:par>
                                <p:cTn id="129" presetID="5" presetClass="entr" presetSubtype="10" fill="hold" nodeType="clickEffect">
                                  <p:stCondLst>
                                    <p:cond delay="0"/>
                                  </p:stCondLst>
                                  <p:childTnLst>
                                    <p:set>
                                      <p:cBhvr>
                                        <p:cTn id="130" dur="1" fill="hold">
                                          <p:stCondLst>
                                            <p:cond delay="0"/>
                                          </p:stCondLst>
                                        </p:cTn>
                                        <p:tgtEl>
                                          <p:spTgt spid="31"/>
                                        </p:tgtEl>
                                        <p:attrNameLst>
                                          <p:attrName>style.visibility</p:attrName>
                                        </p:attrNameLst>
                                      </p:cBhvr>
                                      <p:to>
                                        <p:strVal val="visible"/>
                                      </p:to>
                                    </p:set>
                                    <p:animEffect transition="in" filter="checkerboard(across)">
                                      <p:cBhvr>
                                        <p:cTn id="131" dur="500"/>
                                        <p:tgtEl>
                                          <p:spTgt spid="31"/>
                                        </p:tgtEl>
                                      </p:cBhvr>
                                    </p:animEffect>
                                  </p:childTnLst>
                                </p:cTn>
                              </p:par>
                            </p:childTnLst>
                          </p:cTn>
                        </p:par>
                      </p:childTnLst>
                    </p:cTn>
                  </p:par>
                  <p:par>
                    <p:cTn id="132" fill="hold">
                      <p:stCondLst>
                        <p:cond delay="indefinite"/>
                      </p:stCondLst>
                      <p:childTnLst>
                        <p:par>
                          <p:cTn id="133" fill="hold">
                            <p:stCondLst>
                              <p:cond delay="0"/>
                            </p:stCondLst>
                            <p:childTnLst>
                              <p:par>
                                <p:cTn id="134" presetID="2" presetClass="entr" presetSubtype="1" fill="hold" grpId="0" nodeType="clickEffect">
                                  <p:stCondLst>
                                    <p:cond delay="0"/>
                                  </p:stCondLst>
                                  <p:childTnLst>
                                    <p:set>
                                      <p:cBhvr>
                                        <p:cTn id="135" dur="1" fill="hold">
                                          <p:stCondLst>
                                            <p:cond delay="0"/>
                                          </p:stCondLst>
                                        </p:cTn>
                                        <p:tgtEl>
                                          <p:spTgt spid="36"/>
                                        </p:tgtEl>
                                        <p:attrNameLst>
                                          <p:attrName>style.visibility</p:attrName>
                                        </p:attrNameLst>
                                      </p:cBhvr>
                                      <p:to>
                                        <p:strVal val="visible"/>
                                      </p:to>
                                    </p:set>
                                    <p:anim calcmode="lin" valueType="num">
                                      <p:cBhvr additive="base">
                                        <p:cTn id="136" dur="500" fill="hold"/>
                                        <p:tgtEl>
                                          <p:spTgt spid="36"/>
                                        </p:tgtEl>
                                        <p:attrNameLst>
                                          <p:attrName>ppt_x</p:attrName>
                                        </p:attrNameLst>
                                      </p:cBhvr>
                                      <p:tavLst>
                                        <p:tav tm="0">
                                          <p:val>
                                            <p:strVal val="#ppt_x"/>
                                          </p:val>
                                        </p:tav>
                                        <p:tav tm="100000">
                                          <p:val>
                                            <p:strVal val="#ppt_x"/>
                                          </p:val>
                                        </p:tav>
                                      </p:tavLst>
                                    </p:anim>
                                    <p:anim calcmode="lin" valueType="num">
                                      <p:cBhvr additive="base">
                                        <p:cTn id="137" dur="500" fill="hold"/>
                                        <p:tgtEl>
                                          <p:spTgt spid="36"/>
                                        </p:tgtEl>
                                        <p:attrNameLst>
                                          <p:attrName>ppt_y</p:attrName>
                                        </p:attrNameLst>
                                      </p:cBhvr>
                                      <p:tavLst>
                                        <p:tav tm="0">
                                          <p:val>
                                            <p:strVal val="0-#ppt_h/2"/>
                                          </p:val>
                                        </p:tav>
                                        <p:tav tm="100000">
                                          <p:val>
                                            <p:strVal val="#ppt_y"/>
                                          </p:val>
                                        </p:tav>
                                      </p:tavLst>
                                    </p:anim>
                                  </p:childTnLst>
                                </p:cTn>
                              </p:par>
                            </p:childTnLst>
                          </p:cTn>
                        </p:par>
                      </p:childTnLst>
                    </p:cTn>
                  </p:par>
                  <p:par>
                    <p:cTn id="138" fill="hold">
                      <p:stCondLst>
                        <p:cond delay="indefinite"/>
                      </p:stCondLst>
                      <p:childTnLst>
                        <p:par>
                          <p:cTn id="139" fill="hold">
                            <p:stCondLst>
                              <p:cond delay="0"/>
                            </p:stCondLst>
                            <p:childTnLst>
                              <p:par>
                                <p:cTn id="140" presetID="5" presetClass="entr" presetSubtype="10" fill="hold" grpId="0" nodeType="clickEffect">
                                  <p:stCondLst>
                                    <p:cond delay="0"/>
                                  </p:stCondLst>
                                  <p:childTnLst>
                                    <p:set>
                                      <p:cBhvr>
                                        <p:cTn id="141" dur="1" fill="hold">
                                          <p:stCondLst>
                                            <p:cond delay="0"/>
                                          </p:stCondLst>
                                        </p:cTn>
                                        <p:tgtEl>
                                          <p:spTgt spid="43"/>
                                        </p:tgtEl>
                                        <p:attrNameLst>
                                          <p:attrName>style.visibility</p:attrName>
                                        </p:attrNameLst>
                                      </p:cBhvr>
                                      <p:to>
                                        <p:strVal val="visible"/>
                                      </p:to>
                                    </p:set>
                                    <p:animEffect transition="in" filter="checkerboard(across)">
                                      <p:cBhvr>
                                        <p:cTn id="142" dur="500"/>
                                        <p:tgtEl>
                                          <p:spTgt spid="43"/>
                                        </p:tgtEl>
                                      </p:cBhvr>
                                    </p:animEffect>
                                  </p:childTnLst>
                                </p:cTn>
                              </p:par>
                            </p:childTnLst>
                          </p:cTn>
                        </p:par>
                      </p:childTnLst>
                    </p:cTn>
                  </p:par>
                  <p:par>
                    <p:cTn id="143" fill="hold">
                      <p:stCondLst>
                        <p:cond delay="indefinite"/>
                      </p:stCondLst>
                      <p:childTnLst>
                        <p:par>
                          <p:cTn id="144" fill="hold">
                            <p:stCondLst>
                              <p:cond delay="0"/>
                            </p:stCondLst>
                            <p:childTnLst>
                              <p:par>
                                <p:cTn id="145" presetID="5" presetClass="entr" presetSubtype="10" fill="hold" grpId="0" nodeType="clickEffect">
                                  <p:stCondLst>
                                    <p:cond delay="0"/>
                                  </p:stCondLst>
                                  <p:childTnLst>
                                    <p:set>
                                      <p:cBhvr>
                                        <p:cTn id="146" dur="1" fill="hold">
                                          <p:stCondLst>
                                            <p:cond delay="0"/>
                                          </p:stCondLst>
                                        </p:cTn>
                                        <p:tgtEl>
                                          <p:spTgt spid="44"/>
                                        </p:tgtEl>
                                        <p:attrNameLst>
                                          <p:attrName>style.visibility</p:attrName>
                                        </p:attrNameLst>
                                      </p:cBhvr>
                                      <p:to>
                                        <p:strVal val="visible"/>
                                      </p:to>
                                    </p:set>
                                    <p:animEffect transition="in" filter="checkerboard(across)">
                                      <p:cBhvr>
                                        <p:cTn id="147" dur="500"/>
                                        <p:tgtEl>
                                          <p:spTgt spid="44"/>
                                        </p:tgtEl>
                                      </p:cBhvr>
                                    </p:animEffect>
                                  </p:childTnLst>
                                </p:cTn>
                              </p:par>
                            </p:childTnLst>
                          </p:cTn>
                        </p:par>
                      </p:childTnLst>
                    </p:cTn>
                  </p:par>
                  <p:par>
                    <p:cTn id="148" fill="hold">
                      <p:stCondLst>
                        <p:cond delay="indefinite"/>
                      </p:stCondLst>
                      <p:childTnLst>
                        <p:par>
                          <p:cTn id="149" fill="hold">
                            <p:stCondLst>
                              <p:cond delay="0"/>
                            </p:stCondLst>
                            <p:childTnLst>
                              <p:par>
                                <p:cTn id="150" presetID="2" presetClass="entr" presetSubtype="4" fill="hold" grpId="0" nodeType="clickEffect">
                                  <p:stCondLst>
                                    <p:cond delay="0"/>
                                  </p:stCondLst>
                                  <p:childTnLst>
                                    <p:set>
                                      <p:cBhvr>
                                        <p:cTn id="151" dur="1" fill="hold">
                                          <p:stCondLst>
                                            <p:cond delay="0"/>
                                          </p:stCondLst>
                                        </p:cTn>
                                        <p:tgtEl>
                                          <p:spTgt spid="42"/>
                                        </p:tgtEl>
                                        <p:attrNameLst>
                                          <p:attrName>style.visibility</p:attrName>
                                        </p:attrNameLst>
                                      </p:cBhvr>
                                      <p:to>
                                        <p:strVal val="visible"/>
                                      </p:to>
                                    </p:set>
                                    <p:anim calcmode="lin" valueType="num">
                                      <p:cBhvr additive="base">
                                        <p:cTn id="152" dur="500" fill="hold"/>
                                        <p:tgtEl>
                                          <p:spTgt spid="42"/>
                                        </p:tgtEl>
                                        <p:attrNameLst>
                                          <p:attrName>ppt_x</p:attrName>
                                        </p:attrNameLst>
                                      </p:cBhvr>
                                      <p:tavLst>
                                        <p:tav tm="0">
                                          <p:val>
                                            <p:strVal val="#ppt_x"/>
                                          </p:val>
                                        </p:tav>
                                        <p:tav tm="100000">
                                          <p:val>
                                            <p:strVal val="#ppt_x"/>
                                          </p:val>
                                        </p:tav>
                                      </p:tavLst>
                                    </p:anim>
                                    <p:anim calcmode="lin" valueType="num">
                                      <p:cBhvr additive="base">
                                        <p:cTn id="153"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54" fill="hold">
                      <p:stCondLst>
                        <p:cond delay="indefinite"/>
                      </p:stCondLst>
                      <p:childTnLst>
                        <p:par>
                          <p:cTn id="155" fill="hold">
                            <p:stCondLst>
                              <p:cond delay="0"/>
                            </p:stCondLst>
                            <p:childTnLst>
                              <p:par>
                                <p:cTn id="156" presetID="2" presetClass="entr" presetSubtype="4" fill="hold" grpId="0" nodeType="clickEffect">
                                  <p:stCondLst>
                                    <p:cond delay="0"/>
                                  </p:stCondLst>
                                  <p:childTnLst>
                                    <p:set>
                                      <p:cBhvr>
                                        <p:cTn id="157" dur="1" fill="hold">
                                          <p:stCondLst>
                                            <p:cond delay="0"/>
                                          </p:stCondLst>
                                        </p:cTn>
                                        <p:tgtEl>
                                          <p:spTgt spid="37"/>
                                        </p:tgtEl>
                                        <p:attrNameLst>
                                          <p:attrName>style.visibility</p:attrName>
                                        </p:attrNameLst>
                                      </p:cBhvr>
                                      <p:to>
                                        <p:strVal val="visible"/>
                                      </p:to>
                                    </p:set>
                                    <p:anim calcmode="lin" valueType="num">
                                      <p:cBhvr additive="base">
                                        <p:cTn id="158" dur="500" fill="hold"/>
                                        <p:tgtEl>
                                          <p:spTgt spid="37"/>
                                        </p:tgtEl>
                                        <p:attrNameLst>
                                          <p:attrName>ppt_x</p:attrName>
                                        </p:attrNameLst>
                                      </p:cBhvr>
                                      <p:tavLst>
                                        <p:tav tm="0">
                                          <p:val>
                                            <p:strVal val="#ppt_x"/>
                                          </p:val>
                                        </p:tav>
                                        <p:tav tm="100000">
                                          <p:val>
                                            <p:strVal val="#ppt_x"/>
                                          </p:val>
                                        </p:tav>
                                      </p:tavLst>
                                    </p:anim>
                                    <p:anim calcmode="lin" valueType="num">
                                      <p:cBhvr additive="base">
                                        <p:cTn id="159"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160" fill="hold">
                      <p:stCondLst>
                        <p:cond delay="indefinite"/>
                      </p:stCondLst>
                      <p:childTnLst>
                        <p:par>
                          <p:cTn id="161" fill="hold">
                            <p:stCondLst>
                              <p:cond delay="0"/>
                            </p:stCondLst>
                            <p:childTnLst>
                              <p:par>
                                <p:cTn id="162" presetID="2" presetClass="entr" presetSubtype="4" fill="hold" grpId="0" nodeType="clickEffect">
                                  <p:stCondLst>
                                    <p:cond delay="0"/>
                                  </p:stCondLst>
                                  <p:childTnLst>
                                    <p:set>
                                      <p:cBhvr>
                                        <p:cTn id="163" dur="1" fill="hold">
                                          <p:stCondLst>
                                            <p:cond delay="0"/>
                                          </p:stCondLst>
                                        </p:cTn>
                                        <p:tgtEl>
                                          <p:spTgt spid="38"/>
                                        </p:tgtEl>
                                        <p:attrNameLst>
                                          <p:attrName>style.visibility</p:attrName>
                                        </p:attrNameLst>
                                      </p:cBhvr>
                                      <p:to>
                                        <p:strVal val="visible"/>
                                      </p:to>
                                    </p:set>
                                    <p:anim calcmode="lin" valueType="num">
                                      <p:cBhvr additive="base">
                                        <p:cTn id="164" dur="500" fill="hold"/>
                                        <p:tgtEl>
                                          <p:spTgt spid="38"/>
                                        </p:tgtEl>
                                        <p:attrNameLst>
                                          <p:attrName>ppt_x</p:attrName>
                                        </p:attrNameLst>
                                      </p:cBhvr>
                                      <p:tavLst>
                                        <p:tav tm="0">
                                          <p:val>
                                            <p:strVal val="#ppt_x"/>
                                          </p:val>
                                        </p:tav>
                                        <p:tav tm="100000">
                                          <p:val>
                                            <p:strVal val="#ppt_x"/>
                                          </p:val>
                                        </p:tav>
                                      </p:tavLst>
                                    </p:anim>
                                    <p:anim calcmode="lin" valueType="num">
                                      <p:cBhvr additive="base">
                                        <p:cTn id="165"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presetID="2" presetClass="entr" presetSubtype="4" fill="hold" grpId="0" nodeType="clickEffect">
                                  <p:stCondLst>
                                    <p:cond delay="0"/>
                                  </p:stCondLst>
                                  <p:childTnLst>
                                    <p:set>
                                      <p:cBhvr>
                                        <p:cTn id="169" dur="1" fill="hold">
                                          <p:stCondLst>
                                            <p:cond delay="0"/>
                                          </p:stCondLst>
                                        </p:cTn>
                                        <p:tgtEl>
                                          <p:spTgt spid="39"/>
                                        </p:tgtEl>
                                        <p:attrNameLst>
                                          <p:attrName>style.visibility</p:attrName>
                                        </p:attrNameLst>
                                      </p:cBhvr>
                                      <p:to>
                                        <p:strVal val="visible"/>
                                      </p:to>
                                    </p:set>
                                    <p:anim calcmode="lin" valueType="num">
                                      <p:cBhvr additive="base">
                                        <p:cTn id="170" dur="500" fill="hold"/>
                                        <p:tgtEl>
                                          <p:spTgt spid="39"/>
                                        </p:tgtEl>
                                        <p:attrNameLst>
                                          <p:attrName>ppt_x</p:attrName>
                                        </p:attrNameLst>
                                      </p:cBhvr>
                                      <p:tavLst>
                                        <p:tav tm="0">
                                          <p:val>
                                            <p:strVal val="#ppt_x"/>
                                          </p:val>
                                        </p:tav>
                                        <p:tav tm="100000">
                                          <p:val>
                                            <p:strVal val="#ppt_x"/>
                                          </p:val>
                                        </p:tav>
                                      </p:tavLst>
                                    </p:anim>
                                    <p:anim calcmode="lin" valueType="num">
                                      <p:cBhvr additive="base">
                                        <p:cTn id="171"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172" fill="hold">
                      <p:stCondLst>
                        <p:cond delay="indefinite"/>
                      </p:stCondLst>
                      <p:childTnLst>
                        <p:par>
                          <p:cTn id="173" fill="hold">
                            <p:stCondLst>
                              <p:cond delay="0"/>
                            </p:stCondLst>
                            <p:childTnLst>
                              <p:par>
                                <p:cTn id="174" presetID="2" presetClass="entr" presetSubtype="4" fill="hold" grpId="0" nodeType="clickEffect">
                                  <p:stCondLst>
                                    <p:cond delay="0"/>
                                  </p:stCondLst>
                                  <p:childTnLst>
                                    <p:set>
                                      <p:cBhvr>
                                        <p:cTn id="175" dur="1" fill="hold">
                                          <p:stCondLst>
                                            <p:cond delay="0"/>
                                          </p:stCondLst>
                                        </p:cTn>
                                        <p:tgtEl>
                                          <p:spTgt spid="40"/>
                                        </p:tgtEl>
                                        <p:attrNameLst>
                                          <p:attrName>style.visibility</p:attrName>
                                        </p:attrNameLst>
                                      </p:cBhvr>
                                      <p:to>
                                        <p:strVal val="visible"/>
                                      </p:to>
                                    </p:set>
                                    <p:anim calcmode="lin" valueType="num">
                                      <p:cBhvr additive="base">
                                        <p:cTn id="176" dur="500" fill="hold"/>
                                        <p:tgtEl>
                                          <p:spTgt spid="40"/>
                                        </p:tgtEl>
                                        <p:attrNameLst>
                                          <p:attrName>ppt_x</p:attrName>
                                        </p:attrNameLst>
                                      </p:cBhvr>
                                      <p:tavLst>
                                        <p:tav tm="0">
                                          <p:val>
                                            <p:strVal val="#ppt_x"/>
                                          </p:val>
                                        </p:tav>
                                        <p:tav tm="100000">
                                          <p:val>
                                            <p:strVal val="#ppt_x"/>
                                          </p:val>
                                        </p:tav>
                                      </p:tavLst>
                                    </p:anim>
                                    <p:anim calcmode="lin" valueType="num">
                                      <p:cBhvr additive="base">
                                        <p:cTn id="177"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78" fill="hold">
                      <p:stCondLst>
                        <p:cond delay="indefinite"/>
                      </p:stCondLst>
                      <p:childTnLst>
                        <p:par>
                          <p:cTn id="179" fill="hold">
                            <p:stCondLst>
                              <p:cond delay="0"/>
                            </p:stCondLst>
                            <p:childTnLst>
                              <p:par>
                                <p:cTn id="180" presetID="2" presetClass="entr" presetSubtype="4" fill="hold" grpId="0" nodeType="clickEffect">
                                  <p:stCondLst>
                                    <p:cond delay="0"/>
                                  </p:stCondLst>
                                  <p:childTnLst>
                                    <p:set>
                                      <p:cBhvr>
                                        <p:cTn id="181" dur="1" fill="hold">
                                          <p:stCondLst>
                                            <p:cond delay="0"/>
                                          </p:stCondLst>
                                        </p:cTn>
                                        <p:tgtEl>
                                          <p:spTgt spid="41"/>
                                        </p:tgtEl>
                                        <p:attrNameLst>
                                          <p:attrName>style.visibility</p:attrName>
                                        </p:attrNameLst>
                                      </p:cBhvr>
                                      <p:to>
                                        <p:strVal val="visible"/>
                                      </p:to>
                                    </p:set>
                                    <p:anim calcmode="lin" valueType="num">
                                      <p:cBhvr additive="base">
                                        <p:cTn id="182" dur="500" fill="hold"/>
                                        <p:tgtEl>
                                          <p:spTgt spid="41"/>
                                        </p:tgtEl>
                                        <p:attrNameLst>
                                          <p:attrName>ppt_x</p:attrName>
                                        </p:attrNameLst>
                                      </p:cBhvr>
                                      <p:tavLst>
                                        <p:tav tm="0">
                                          <p:val>
                                            <p:strVal val="#ppt_x"/>
                                          </p:val>
                                        </p:tav>
                                        <p:tav tm="100000">
                                          <p:val>
                                            <p:strVal val="#ppt_x"/>
                                          </p:val>
                                        </p:tav>
                                      </p:tavLst>
                                    </p:anim>
                                    <p:anim calcmode="lin" valueType="num">
                                      <p:cBhvr additive="base">
                                        <p:cTn id="183"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184" fill="hold">
                      <p:stCondLst>
                        <p:cond delay="indefinite"/>
                      </p:stCondLst>
                      <p:childTnLst>
                        <p:par>
                          <p:cTn id="185" fill="hold">
                            <p:stCondLst>
                              <p:cond delay="0"/>
                            </p:stCondLst>
                            <p:childTnLst>
                              <p:par>
                                <p:cTn id="186" presetID="5" presetClass="entr" presetSubtype="10" fill="hold" grpId="0" nodeType="clickEffect">
                                  <p:stCondLst>
                                    <p:cond delay="0"/>
                                  </p:stCondLst>
                                  <p:childTnLst>
                                    <p:set>
                                      <p:cBhvr>
                                        <p:cTn id="187" dur="1" fill="hold">
                                          <p:stCondLst>
                                            <p:cond delay="0"/>
                                          </p:stCondLst>
                                        </p:cTn>
                                        <p:tgtEl>
                                          <p:spTgt spid="34"/>
                                        </p:tgtEl>
                                        <p:attrNameLst>
                                          <p:attrName>style.visibility</p:attrName>
                                        </p:attrNameLst>
                                      </p:cBhvr>
                                      <p:to>
                                        <p:strVal val="visible"/>
                                      </p:to>
                                    </p:set>
                                    <p:animEffect transition="in" filter="checkerboard(across)">
                                      <p:cBhvr>
                                        <p:cTn id="188" dur="500"/>
                                        <p:tgtEl>
                                          <p:spTgt spid="34"/>
                                        </p:tgtEl>
                                      </p:cBhvr>
                                    </p:animEffect>
                                  </p:childTnLst>
                                </p:cTn>
                              </p:par>
                            </p:childTnLst>
                          </p:cTn>
                        </p:par>
                      </p:childTnLst>
                    </p:cTn>
                  </p:par>
                  <p:par>
                    <p:cTn id="189" fill="hold">
                      <p:stCondLst>
                        <p:cond delay="indefinite"/>
                      </p:stCondLst>
                      <p:childTnLst>
                        <p:par>
                          <p:cTn id="190" fill="hold">
                            <p:stCondLst>
                              <p:cond delay="0"/>
                            </p:stCondLst>
                            <p:childTnLst>
                              <p:par>
                                <p:cTn id="191" presetID="5" presetClass="entr" presetSubtype="10" fill="hold" grpId="0" nodeType="clickEffect">
                                  <p:stCondLst>
                                    <p:cond delay="0"/>
                                  </p:stCondLst>
                                  <p:childTnLst>
                                    <p:set>
                                      <p:cBhvr>
                                        <p:cTn id="192" dur="1" fill="hold">
                                          <p:stCondLst>
                                            <p:cond delay="0"/>
                                          </p:stCondLst>
                                        </p:cTn>
                                        <p:tgtEl>
                                          <p:spTgt spid="33"/>
                                        </p:tgtEl>
                                        <p:attrNameLst>
                                          <p:attrName>style.visibility</p:attrName>
                                        </p:attrNameLst>
                                      </p:cBhvr>
                                      <p:to>
                                        <p:strVal val="visible"/>
                                      </p:to>
                                    </p:set>
                                    <p:animEffect transition="in" filter="checkerboard(across)">
                                      <p:cBhvr>
                                        <p:cTn id="193" dur="500"/>
                                        <p:tgtEl>
                                          <p:spTgt spid="33"/>
                                        </p:tgtEl>
                                      </p:cBhvr>
                                    </p:animEffect>
                                  </p:childTnLst>
                                </p:cTn>
                              </p:par>
                            </p:childTnLst>
                          </p:cTn>
                        </p:par>
                      </p:childTnLst>
                    </p:cTn>
                  </p:par>
                  <p:par>
                    <p:cTn id="194" fill="hold">
                      <p:stCondLst>
                        <p:cond delay="indefinite"/>
                      </p:stCondLst>
                      <p:childTnLst>
                        <p:par>
                          <p:cTn id="195" fill="hold">
                            <p:stCondLst>
                              <p:cond delay="0"/>
                            </p:stCondLst>
                            <p:childTnLst>
                              <p:par>
                                <p:cTn id="196" presetID="2" presetClass="entr" presetSubtype="2" fill="hold" nodeType="clickEffect">
                                  <p:stCondLst>
                                    <p:cond delay="0"/>
                                  </p:stCondLst>
                                  <p:childTnLst>
                                    <p:set>
                                      <p:cBhvr>
                                        <p:cTn id="197" dur="1" fill="hold">
                                          <p:stCondLst>
                                            <p:cond delay="0"/>
                                          </p:stCondLst>
                                        </p:cTn>
                                        <p:tgtEl>
                                          <p:spTgt spid="35"/>
                                        </p:tgtEl>
                                        <p:attrNameLst>
                                          <p:attrName>style.visibility</p:attrName>
                                        </p:attrNameLst>
                                      </p:cBhvr>
                                      <p:to>
                                        <p:strVal val="visible"/>
                                      </p:to>
                                    </p:set>
                                    <p:anim calcmode="lin" valueType="num">
                                      <p:cBhvr additive="base">
                                        <p:cTn id="198" dur="500" fill="hold"/>
                                        <p:tgtEl>
                                          <p:spTgt spid="35"/>
                                        </p:tgtEl>
                                        <p:attrNameLst>
                                          <p:attrName>ppt_x</p:attrName>
                                        </p:attrNameLst>
                                      </p:cBhvr>
                                      <p:tavLst>
                                        <p:tav tm="0">
                                          <p:val>
                                            <p:strVal val="1+#ppt_w/2"/>
                                          </p:val>
                                        </p:tav>
                                        <p:tav tm="100000">
                                          <p:val>
                                            <p:strVal val="#ppt_x"/>
                                          </p:val>
                                        </p:tav>
                                      </p:tavLst>
                                    </p:anim>
                                    <p:anim calcmode="lin" valueType="num">
                                      <p:cBhvr additive="base">
                                        <p:cTn id="199"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200" fill="hold">
                      <p:stCondLst>
                        <p:cond delay="indefinite"/>
                      </p:stCondLst>
                      <p:childTnLst>
                        <p:par>
                          <p:cTn id="201" fill="hold">
                            <p:stCondLst>
                              <p:cond delay="0"/>
                            </p:stCondLst>
                            <p:childTnLst>
                              <p:par>
                                <p:cTn id="202" presetID="2" presetClass="entr" presetSubtype="2" fill="hold" nodeType="clickEffect">
                                  <p:stCondLst>
                                    <p:cond delay="0"/>
                                  </p:stCondLst>
                                  <p:childTnLst>
                                    <p:set>
                                      <p:cBhvr>
                                        <p:cTn id="203" dur="1" fill="hold">
                                          <p:stCondLst>
                                            <p:cond delay="0"/>
                                          </p:stCondLst>
                                        </p:cTn>
                                        <p:tgtEl>
                                          <p:spTgt spid="17"/>
                                        </p:tgtEl>
                                        <p:attrNameLst>
                                          <p:attrName>style.visibility</p:attrName>
                                        </p:attrNameLst>
                                      </p:cBhvr>
                                      <p:to>
                                        <p:strVal val="visible"/>
                                      </p:to>
                                    </p:set>
                                    <p:anim calcmode="lin" valueType="num">
                                      <p:cBhvr additive="base">
                                        <p:cTn id="204" dur="500" fill="hold"/>
                                        <p:tgtEl>
                                          <p:spTgt spid="17"/>
                                        </p:tgtEl>
                                        <p:attrNameLst>
                                          <p:attrName>ppt_x</p:attrName>
                                        </p:attrNameLst>
                                      </p:cBhvr>
                                      <p:tavLst>
                                        <p:tav tm="0">
                                          <p:val>
                                            <p:strVal val="1+#ppt_w/2"/>
                                          </p:val>
                                        </p:tav>
                                        <p:tav tm="100000">
                                          <p:val>
                                            <p:strVal val="#ppt_x"/>
                                          </p:val>
                                        </p:tav>
                                      </p:tavLst>
                                    </p:anim>
                                    <p:anim calcmode="lin" valueType="num">
                                      <p:cBhvr additive="base">
                                        <p:cTn id="205"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06" fill="hold">
                      <p:stCondLst>
                        <p:cond delay="indefinite"/>
                      </p:stCondLst>
                      <p:childTnLst>
                        <p:par>
                          <p:cTn id="207" fill="hold">
                            <p:stCondLst>
                              <p:cond delay="0"/>
                            </p:stCondLst>
                            <p:childTnLst>
                              <p:par>
                                <p:cTn id="208" presetID="5" presetClass="entr" presetSubtype="10" fill="hold" grpId="0" nodeType="clickEffect">
                                  <p:stCondLst>
                                    <p:cond delay="0"/>
                                  </p:stCondLst>
                                  <p:childTnLst>
                                    <p:set>
                                      <p:cBhvr>
                                        <p:cTn id="209" dur="1" fill="hold">
                                          <p:stCondLst>
                                            <p:cond delay="0"/>
                                          </p:stCondLst>
                                        </p:cTn>
                                        <p:tgtEl>
                                          <p:spTgt spid="46"/>
                                        </p:tgtEl>
                                        <p:attrNameLst>
                                          <p:attrName>style.visibility</p:attrName>
                                        </p:attrNameLst>
                                      </p:cBhvr>
                                      <p:to>
                                        <p:strVal val="visible"/>
                                      </p:to>
                                    </p:set>
                                    <p:animEffect transition="in" filter="checkerboard(across)">
                                      <p:cBhvr>
                                        <p:cTn id="21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build="allAtOnce" animBg="1"/>
      <p:bldP spid="33" grpId="0" animBg="1"/>
      <p:bldP spid="34" grpId="0" animBg="1"/>
      <p:bldP spid="36" grpId="0"/>
      <p:bldP spid="37" grpId="0" animBg="1"/>
      <p:bldP spid="38" grpId="0" animBg="1"/>
      <p:bldP spid="39" grpId="0" animBg="1"/>
      <p:bldP spid="40" grpId="0" animBg="1"/>
      <p:bldP spid="41" grpId="0" animBg="1"/>
      <p:bldP spid="42" grpId="0"/>
      <p:bldP spid="43" grpId="0" animBg="1"/>
      <p:bldP spid="44" grpId="0" animBg="1"/>
      <p:bldP spid="4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6"/>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grpSp>
        <p:nvGrpSpPr>
          <p:cNvPr id="2" name="Group 1"/>
          <p:cNvGrpSpPr>
            <a:grpSpLocks noChangeAspect="1"/>
          </p:cNvGrpSpPr>
          <p:nvPr/>
        </p:nvGrpSpPr>
        <p:grpSpPr bwMode="auto">
          <a:xfrm>
            <a:off x="0" y="793750"/>
            <a:ext cx="8909050" cy="6064250"/>
            <a:chOff x="1359" y="1830"/>
            <a:chExt cx="10792" cy="7345"/>
          </a:xfrm>
        </p:grpSpPr>
        <p:sp>
          <p:nvSpPr>
            <p:cNvPr id="10248" name="AutoShape 45"/>
            <p:cNvSpPr>
              <a:spLocks noChangeAspect="1" noChangeArrowheads="1" noTextEdit="1"/>
            </p:cNvSpPr>
            <p:nvPr/>
          </p:nvSpPr>
          <p:spPr bwMode="auto">
            <a:xfrm>
              <a:off x="1359" y="1830"/>
              <a:ext cx="10792" cy="7345"/>
            </a:xfrm>
            <a:prstGeom prst="rect">
              <a:avLst/>
            </a:prstGeom>
            <a:noFill/>
            <a:ln w="9525">
              <a:noFill/>
              <a:miter lim="800000"/>
              <a:headEnd/>
              <a:tailEnd/>
            </a:ln>
          </p:spPr>
          <p:txBody>
            <a:bodyPr/>
            <a:lstStyle/>
            <a:p>
              <a:endParaRPr lang="en-US"/>
            </a:p>
          </p:txBody>
        </p:sp>
        <p:sp>
          <p:nvSpPr>
            <p:cNvPr id="10249" name="Oval 44"/>
            <p:cNvSpPr>
              <a:spLocks noChangeArrowheads="1"/>
            </p:cNvSpPr>
            <p:nvPr/>
          </p:nvSpPr>
          <p:spPr bwMode="auto">
            <a:xfrm>
              <a:off x="4283" y="4812"/>
              <a:ext cx="4872" cy="4027"/>
            </a:xfrm>
            <a:prstGeom prst="ellipse">
              <a:avLst/>
            </a:prstGeom>
            <a:solidFill>
              <a:srgbClr val="FFFFFF"/>
            </a:solidFill>
            <a:ln w="9525">
              <a:solidFill>
                <a:srgbClr val="00B050"/>
              </a:solidFill>
              <a:round/>
              <a:headEnd/>
              <a:tailEnd/>
            </a:ln>
          </p:spPr>
          <p:txBody>
            <a:bodyPr/>
            <a:lstStyle/>
            <a:p>
              <a:endParaRPr lang="en-US"/>
            </a:p>
          </p:txBody>
        </p:sp>
        <p:sp>
          <p:nvSpPr>
            <p:cNvPr id="10250" name="Oval 43"/>
            <p:cNvSpPr>
              <a:spLocks noChangeArrowheads="1"/>
            </p:cNvSpPr>
            <p:nvPr/>
          </p:nvSpPr>
          <p:spPr bwMode="auto">
            <a:xfrm>
              <a:off x="4714" y="5366"/>
              <a:ext cx="3946" cy="2841"/>
            </a:xfrm>
            <a:prstGeom prst="ellipse">
              <a:avLst/>
            </a:prstGeom>
            <a:solidFill>
              <a:srgbClr val="FFFFFF"/>
            </a:solidFill>
            <a:ln w="9525">
              <a:solidFill>
                <a:srgbClr val="00B050"/>
              </a:solidFill>
              <a:round/>
              <a:headEnd/>
              <a:tailEnd/>
            </a:ln>
          </p:spPr>
          <p:txBody>
            <a:bodyPr/>
            <a:lstStyle/>
            <a:p>
              <a:endParaRPr lang="en-US"/>
            </a:p>
          </p:txBody>
        </p:sp>
        <p:sp>
          <p:nvSpPr>
            <p:cNvPr id="10251" name="Oval 42"/>
            <p:cNvSpPr>
              <a:spLocks noChangeArrowheads="1"/>
            </p:cNvSpPr>
            <p:nvPr/>
          </p:nvSpPr>
          <p:spPr bwMode="auto">
            <a:xfrm>
              <a:off x="5316" y="5764"/>
              <a:ext cx="2871" cy="1876"/>
            </a:xfrm>
            <a:prstGeom prst="ellipse">
              <a:avLst/>
            </a:prstGeom>
            <a:solidFill>
              <a:srgbClr val="FFFFFF"/>
            </a:solidFill>
            <a:ln w="9525">
              <a:solidFill>
                <a:srgbClr val="00B050"/>
              </a:solidFill>
              <a:round/>
              <a:headEnd/>
              <a:tailEnd/>
            </a:ln>
          </p:spPr>
          <p:txBody>
            <a:bodyPr/>
            <a:lstStyle/>
            <a:p>
              <a:endParaRPr lang="en-US"/>
            </a:p>
          </p:txBody>
        </p:sp>
        <p:sp>
          <p:nvSpPr>
            <p:cNvPr id="10252" name="Oval 40"/>
            <p:cNvSpPr>
              <a:spLocks noChangeArrowheads="1"/>
            </p:cNvSpPr>
            <p:nvPr/>
          </p:nvSpPr>
          <p:spPr bwMode="auto">
            <a:xfrm>
              <a:off x="5833" y="6043"/>
              <a:ext cx="1824" cy="1223"/>
            </a:xfrm>
            <a:prstGeom prst="ellipse">
              <a:avLst/>
            </a:prstGeom>
            <a:solidFill>
              <a:srgbClr val="FFFFFF"/>
            </a:solidFill>
            <a:ln w="9525">
              <a:solidFill>
                <a:srgbClr val="00B050"/>
              </a:solidFill>
              <a:round/>
              <a:headEnd/>
              <a:tailEnd/>
            </a:ln>
          </p:spPr>
          <p:txBody>
            <a:bodyPr/>
            <a:lstStyle/>
            <a:p>
              <a:endParaRPr lang="en-US"/>
            </a:p>
          </p:txBody>
        </p:sp>
        <p:sp>
          <p:nvSpPr>
            <p:cNvPr id="10253" name="Oval 39"/>
            <p:cNvSpPr>
              <a:spLocks noChangeArrowheads="1"/>
            </p:cNvSpPr>
            <p:nvPr/>
          </p:nvSpPr>
          <p:spPr bwMode="auto">
            <a:xfrm>
              <a:off x="6166" y="6330"/>
              <a:ext cx="1156" cy="624"/>
            </a:xfrm>
            <a:prstGeom prst="ellipse">
              <a:avLst/>
            </a:prstGeom>
            <a:solidFill>
              <a:srgbClr val="FFFFFF"/>
            </a:solidFill>
            <a:ln w="9525">
              <a:solidFill>
                <a:srgbClr val="00B050"/>
              </a:solidFill>
              <a:round/>
              <a:headEnd/>
              <a:tailEnd/>
            </a:ln>
          </p:spPr>
          <p:txBody>
            <a:bodyPr/>
            <a:lstStyle/>
            <a:p>
              <a:endParaRPr lang="en-US"/>
            </a:p>
          </p:txBody>
        </p:sp>
        <p:sp>
          <p:nvSpPr>
            <p:cNvPr id="2086" name="AutoShape 38"/>
            <p:cNvSpPr>
              <a:spLocks noChangeArrowheads="1"/>
            </p:cNvSpPr>
            <p:nvPr/>
          </p:nvSpPr>
          <p:spPr bwMode="auto">
            <a:xfrm>
              <a:off x="6167" y="4508"/>
              <a:ext cx="1156" cy="2111"/>
            </a:xfrm>
            <a:prstGeom prst="triangle">
              <a:avLst>
                <a:gd name="adj" fmla="val 50000"/>
              </a:avLst>
            </a:prstGeom>
            <a:solidFill>
              <a:srgbClr val="FFFFFF"/>
            </a:solidFill>
            <a:ln w="9525">
              <a:solidFill>
                <a:schemeClr val="accent3">
                  <a:lumMod val="50000"/>
                </a:schemeClr>
              </a:solidFill>
              <a:miter lim="800000"/>
              <a:headEnd/>
              <a:tailEnd/>
            </a:ln>
          </p:spPr>
          <p:txBody>
            <a:bodyPr/>
            <a:lstStyle/>
            <a:p>
              <a:pPr>
                <a:defRPr/>
              </a:pPr>
              <a:endParaRPr lang="en-US" b="1" dirty="0">
                <a:latin typeface="Arial" charset="0"/>
              </a:endParaRPr>
            </a:p>
          </p:txBody>
        </p:sp>
        <p:sp>
          <p:nvSpPr>
            <p:cNvPr id="2085" name="Rectangle 37"/>
            <p:cNvSpPr>
              <a:spLocks noChangeArrowheads="1"/>
            </p:cNvSpPr>
            <p:nvPr/>
          </p:nvSpPr>
          <p:spPr bwMode="auto">
            <a:xfrm>
              <a:off x="5513" y="8344"/>
              <a:ext cx="2425" cy="277"/>
            </a:xfrm>
            <a:prstGeom prst="rect">
              <a:avLst/>
            </a:prstGeom>
            <a:solidFill>
              <a:srgbClr val="FFFFFF"/>
            </a:solidFill>
            <a:ln w="9525">
              <a:noFill/>
              <a:miter lim="800000"/>
              <a:headEnd/>
              <a:tailEnd/>
            </a:ln>
          </p:spPr>
          <p:txBody>
            <a:bodyPr/>
            <a:lstStyle/>
            <a:p>
              <a:pPr>
                <a:defRPr/>
              </a:pPr>
              <a:r>
                <a:rPr lang="en-US" sz="900" b="1" dirty="0">
                  <a:solidFill>
                    <a:schemeClr val="accent6">
                      <a:lumMod val="50000"/>
                    </a:schemeClr>
                  </a:solidFill>
                  <a:latin typeface="Arial" charset="0"/>
                  <a:ea typeface="Times New Roman" pitchFamily="18" charset="0"/>
                </a:rPr>
                <a:t>Community/Cluster (5000 people)</a:t>
              </a:r>
              <a:endParaRPr lang="en-US" dirty="0">
                <a:solidFill>
                  <a:schemeClr val="accent6">
                    <a:lumMod val="50000"/>
                  </a:schemeClr>
                </a:solidFill>
                <a:latin typeface="Arial" charset="0"/>
              </a:endParaRPr>
            </a:p>
          </p:txBody>
        </p:sp>
        <p:sp>
          <p:nvSpPr>
            <p:cNvPr id="10256" name="Rectangle 36"/>
            <p:cNvSpPr>
              <a:spLocks noChangeArrowheads="1"/>
            </p:cNvSpPr>
            <p:nvPr/>
          </p:nvSpPr>
          <p:spPr bwMode="auto">
            <a:xfrm>
              <a:off x="10381" y="2630"/>
              <a:ext cx="1277" cy="728"/>
            </a:xfrm>
            <a:prstGeom prst="rect">
              <a:avLst/>
            </a:prstGeom>
            <a:solidFill>
              <a:srgbClr val="FFFFFF"/>
            </a:solidFill>
            <a:ln w="9525">
              <a:solidFill>
                <a:srgbClr val="000000"/>
              </a:solidFill>
              <a:miter lim="800000"/>
              <a:headEnd/>
              <a:tailEnd/>
            </a:ln>
          </p:spPr>
          <p:txBody>
            <a:bodyPr/>
            <a:lstStyle/>
            <a:p>
              <a:r>
                <a:rPr lang="en-US" sz="1100" b="1">
                  <a:solidFill>
                    <a:srgbClr val="6666FF"/>
                  </a:solidFill>
                  <a:cs typeface="Times New Roman" pitchFamily="18" charset="0"/>
                </a:rPr>
                <a:t>Marketing,  </a:t>
              </a:r>
              <a:endParaRPr lang="en-US" sz="1100" b="1">
                <a:solidFill>
                  <a:srgbClr val="6666FF"/>
                </a:solidFill>
              </a:endParaRPr>
            </a:p>
            <a:p>
              <a:pPr eaLnBrk="0" hangingPunct="0"/>
              <a:r>
                <a:rPr lang="en-US" sz="1100" b="1">
                  <a:solidFill>
                    <a:srgbClr val="6666FF"/>
                  </a:solidFill>
                  <a:cs typeface="Times New Roman" pitchFamily="18" charset="0"/>
                </a:rPr>
                <a:t>Coordinator </a:t>
              </a:r>
              <a:endParaRPr lang="en-US" b="1">
                <a:solidFill>
                  <a:srgbClr val="6666FF"/>
                </a:solidFill>
              </a:endParaRPr>
            </a:p>
          </p:txBody>
        </p:sp>
        <p:sp>
          <p:nvSpPr>
            <p:cNvPr id="10257" name="Rectangle 35"/>
            <p:cNvSpPr>
              <a:spLocks noChangeArrowheads="1"/>
            </p:cNvSpPr>
            <p:nvPr/>
          </p:nvSpPr>
          <p:spPr bwMode="auto">
            <a:xfrm>
              <a:off x="6251" y="6406"/>
              <a:ext cx="1015" cy="369"/>
            </a:xfrm>
            <a:prstGeom prst="rect">
              <a:avLst/>
            </a:prstGeom>
            <a:solidFill>
              <a:srgbClr val="FFFFFF"/>
            </a:solidFill>
            <a:ln w="9525">
              <a:noFill/>
              <a:miter lim="800000"/>
              <a:headEnd/>
              <a:tailEnd/>
            </a:ln>
          </p:spPr>
          <p:txBody>
            <a:bodyPr/>
            <a:lstStyle/>
            <a:p>
              <a:r>
                <a:rPr lang="en-US" sz="800" b="1">
                  <a:solidFill>
                    <a:srgbClr val="FF0000"/>
                  </a:solidFill>
                  <a:cs typeface="Times New Roman" pitchFamily="18" charset="0"/>
                </a:rPr>
                <a:t>Professional Support</a:t>
              </a:r>
              <a:endParaRPr lang="en-US">
                <a:solidFill>
                  <a:srgbClr val="FF0000"/>
                </a:solidFill>
              </a:endParaRPr>
            </a:p>
          </p:txBody>
        </p:sp>
        <p:sp>
          <p:nvSpPr>
            <p:cNvPr id="10258" name="Rectangle 34"/>
            <p:cNvSpPr>
              <a:spLocks noChangeArrowheads="1"/>
            </p:cNvSpPr>
            <p:nvPr/>
          </p:nvSpPr>
          <p:spPr bwMode="auto">
            <a:xfrm>
              <a:off x="9390" y="6591"/>
              <a:ext cx="1847" cy="624"/>
            </a:xfrm>
            <a:prstGeom prst="rect">
              <a:avLst/>
            </a:prstGeom>
            <a:solidFill>
              <a:srgbClr val="FFFFFF"/>
            </a:solidFill>
            <a:ln w="9525">
              <a:solidFill>
                <a:srgbClr val="000000"/>
              </a:solidFill>
              <a:miter lim="800000"/>
              <a:headEnd/>
              <a:tailEnd/>
            </a:ln>
          </p:spPr>
          <p:txBody>
            <a:bodyPr/>
            <a:lstStyle/>
            <a:p>
              <a:r>
                <a:rPr lang="en-US" sz="1000" b="1">
                  <a:solidFill>
                    <a:srgbClr val="C00000"/>
                  </a:solidFill>
                  <a:cs typeface="Times New Roman" pitchFamily="18" charset="0"/>
                </a:rPr>
                <a:t>Board of Internal Facilitators / Directors </a:t>
              </a:r>
              <a:r>
                <a:rPr lang="en-US" sz="1000">
                  <a:solidFill>
                    <a:srgbClr val="C00000"/>
                  </a:solidFill>
                  <a:cs typeface="Times New Roman" pitchFamily="18" charset="0"/>
                </a:rPr>
                <a:t>of CES</a:t>
              </a:r>
              <a:endParaRPr lang="en-US">
                <a:solidFill>
                  <a:srgbClr val="C00000"/>
                </a:solidFill>
              </a:endParaRPr>
            </a:p>
          </p:txBody>
        </p:sp>
        <p:sp>
          <p:nvSpPr>
            <p:cNvPr id="10259" name="Rectangle 33"/>
            <p:cNvSpPr>
              <a:spLocks noChangeArrowheads="1"/>
            </p:cNvSpPr>
            <p:nvPr/>
          </p:nvSpPr>
          <p:spPr bwMode="auto">
            <a:xfrm>
              <a:off x="1636" y="8160"/>
              <a:ext cx="3138" cy="831"/>
            </a:xfrm>
            <a:prstGeom prst="rect">
              <a:avLst/>
            </a:prstGeom>
            <a:solidFill>
              <a:srgbClr val="FFFFFF"/>
            </a:solidFill>
            <a:ln w="9525">
              <a:solidFill>
                <a:srgbClr val="002060"/>
              </a:solidFill>
              <a:miter lim="800000"/>
              <a:headEnd/>
              <a:tailEnd/>
            </a:ln>
          </p:spPr>
          <p:txBody>
            <a:bodyPr/>
            <a:lstStyle/>
            <a:p>
              <a:r>
                <a:rPr lang="en-US" sz="1200" b="1">
                  <a:solidFill>
                    <a:srgbClr val="6666FF"/>
                  </a:solidFill>
                  <a:cs typeface="Times New Roman" pitchFamily="18" charset="0"/>
                </a:rPr>
                <a:t>External Facilitators</a:t>
              </a:r>
              <a:r>
                <a:rPr lang="en-US" sz="1200">
                  <a:solidFill>
                    <a:srgbClr val="6666FF"/>
                  </a:solidFill>
                  <a:cs typeface="Times New Roman" pitchFamily="18" charset="0"/>
                </a:rPr>
                <a:t>: Professors &amp; Development Experts from XIMB-CENDERET, VRO</a:t>
              </a:r>
              <a:endParaRPr lang="en-US" sz="1200">
                <a:solidFill>
                  <a:srgbClr val="6666FF"/>
                </a:solidFill>
              </a:endParaRPr>
            </a:p>
          </p:txBody>
        </p:sp>
        <p:sp>
          <p:nvSpPr>
            <p:cNvPr id="2080" name="Rectangle 32"/>
            <p:cNvSpPr>
              <a:spLocks noChangeArrowheads="1"/>
            </p:cNvSpPr>
            <p:nvPr/>
          </p:nvSpPr>
          <p:spPr bwMode="auto">
            <a:xfrm>
              <a:off x="5834" y="7708"/>
              <a:ext cx="1756" cy="344"/>
            </a:xfrm>
            <a:prstGeom prst="rect">
              <a:avLst/>
            </a:prstGeom>
            <a:solidFill>
              <a:srgbClr val="FFFFFF"/>
            </a:solidFill>
            <a:ln w="9525">
              <a:noFill/>
              <a:miter lim="800000"/>
              <a:headEnd/>
              <a:tailEnd/>
            </a:ln>
          </p:spPr>
          <p:txBody>
            <a:bodyPr/>
            <a:lstStyle/>
            <a:p>
              <a:pPr>
                <a:defRPr/>
              </a:pPr>
              <a:r>
                <a:rPr lang="en-US" sz="800" b="1" dirty="0">
                  <a:solidFill>
                    <a:schemeClr val="accent6">
                      <a:lumMod val="50000"/>
                    </a:schemeClr>
                  </a:solidFill>
                  <a:latin typeface="Arial" charset="0"/>
                  <a:ea typeface="Times New Roman" pitchFamily="18" charset="0"/>
                </a:rPr>
                <a:t>600 Members (3000 people)</a:t>
              </a:r>
              <a:endParaRPr lang="en-US" dirty="0">
                <a:solidFill>
                  <a:schemeClr val="accent6">
                    <a:lumMod val="50000"/>
                  </a:schemeClr>
                </a:solidFill>
                <a:latin typeface="Arial" charset="0"/>
              </a:endParaRPr>
            </a:p>
          </p:txBody>
        </p:sp>
        <p:sp>
          <p:nvSpPr>
            <p:cNvPr id="10261" name="Rectangle 31"/>
            <p:cNvSpPr>
              <a:spLocks noChangeArrowheads="1"/>
            </p:cNvSpPr>
            <p:nvPr/>
          </p:nvSpPr>
          <p:spPr bwMode="auto">
            <a:xfrm>
              <a:off x="5592" y="3941"/>
              <a:ext cx="2343" cy="567"/>
            </a:xfrm>
            <a:prstGeom prst="rect">
              <a:avLst/>
            </a:prstGeom>
            <a:solidFill>
              <a:srgbClr val="FFFFFF"/>
            </a:solidFill>
            <a:ln w="9525">
              <a:solidFill>
                <a:srgbClr val="000000"/>
              </a:solidFill>
              <a:miter lim="800000"/>
              <a:headEnd/>
              <a:tailEnd/>
            </a:ln>
          </p:spPr>
          <p:txBody>
            <a:bodyPr/>
            <a:lstStyle/>
            <a:p>
              <a:r>
                <a:rPr lang="en-US" sz="1100" b="1">
                  <a:solidFill>
                    <a:srgbClr val="C00000"/>
                  </a:solidFill>
                  <a:cs typeface="Times New Roman" pitchFamily="18" charset="0"/>
                </a:rPr>
                <a:t>Principal Coordinator</a:t>
              </a:r>
              <a:endParaRPr lang="en-US" sz="1100">
                <a:solidFill>
                  <a:srgbClr val="C00000"/>
                </a:solidFill>
              </a:endParaRPr>
            </a:p>
            <a:p>
              <a:pPr eaLnBrk="0" hangingPunct="0"/>
              <a:r>
                <a:rPr lang="en-US" sz="1000" i="1">
                  <a:solidFill>
                    <a:srgbClr val="C00000"/>
                  </a:solidFill>
                  <a:cs typeface="Times New Roman" pitchFamily="18" charset="0"/>
                </a:rPr>
                <a:t>(Community Champion)</a:t>
              </a:r>
              <a:endParaRPr lang="en-US">
                <a:solidFill>
                  <a:srgbClr val="C00000"/>
                </a:solidFill>
              </a:endParaRPr>
            </a:p>
          </p:txBody>
        </p:sp>
        <p:sp>
          <p:nvSpPr>
            <p:cNvPr id="10262" name="Rectangle 30"/>
            <p:cNvSpPr>
              <a:spLocks noChangeArrowheads="1"/>
            </p:cNvSpPr>
            <p:nvPr/>
          </p:nvSpPr>
          <p:spPr bwMode="auto">
            <a:xfrm>
              <a:off x="6895" y="2623"/>
              <a:ext cx="1606" cy="735"/>
            </a:xfrm>
            <a:prstGeom prst="rect">
              <a:avLst/>
            </a:prstGeom>
            <a:solidFill>
              <a:srgbClr val="FFFFFF"/>
            </a:solidFill>
            <a:ln w="9525">
              <a:solidFill>
                <a:srgbClr val="000000"/>
              </a:solidFill>
              <a:miter lim="800000"/>
              <a:headEnd/>
              <a:tailEnd/>
            </a:ln>
          </p:spPr>
          <p:txBody>
            <a:bodyPr/>
            <a:lstStyle/>
            <a:p>
              <a:r>
                <a:rPr lang="en-US" sz="1100" b="1">
                  <a:solidFill>
                    <a:srgbClr val="6666FF"/>
                  </a:solidFill>
                  <a:cs typeface="Times New Roman" pitchFamily="18" charset="0"/>
                </a:rPr>
                <a:t>Accounts &amp; Systems, </a:t>
              </a:r>
              <a:endParaRPr lang="en-US" sz="1100" b="1">
                <a:solidFill>
                  <a:srgbClr val="6666FF"/>
                </a:solidFill>
              </a:endParaRPr>
            </a:p>
            <a:p>
              <a:pPr eaLnBrk="0" hangingPunct="0"/>
              <a:r>
                <a:rPr lang="en-US" sz="1100" b="1">
                  <a:solidFill>
                    <a:srgbClr val="6666FF"/>
                  </a:solidFill>
                  <a:cs typeface="Times New Roman" pitchFamily="18" charset="0"/>
                </a:rPr>
                <a:t>Coordinator  </a:t>
              </a:r>
              <a:endParaRPr lang="en-US" b="1">
                <a:solidFill>
                  <a:srgbClr val="6666FF"/>
                </a:solidFill>
              </a:endParaRPr>
            </a:p>
          </p:txBody>
        </p:sp>
        <p:sp>
          <p:nvSpPr>
            <p:cNvPr id="10263" name="Rectangle 29"/>
            <p:cNvSpPr>
              <a:spLocks noChangeArrowheads="1"/>
            </p:cNvSpPr>
            <p:nvPr/>
          </p:nvSpPr>
          <p:spPr bwMode="auto">
            <a:xfrm>
              <a:off x="5058" y="2637"/>
              <a:ext cx="1678" cy="721"/>
            </a:xfrm>
            <a:prstGeom prst="rect">
              <a:avLst/>
            </a:prstGeom>
            <a:solidFill>
              <a:srgbClr val="FFFFFF"/>
            </a:solidFill>
            <a:ln w="9525">
              <a:solidFill>
                <a:srgbClr val="000000"/>
              </a:solidFill>
              <a:miter lim="800000"/>
              <a:headEnd/>
              <a:tailEnd/>
            </a:ln>
          </p:spPr>
          <p:txBody>
            <a:bodyPr/>
            <a:lstStyle/>
            <a:p>
              <a:r>
                <a:rPr lang="en-US" sz="1100" b="1">
                  <a:solidFill>
                    <a:srgbClr val="6666FF"/>
                  </a:solidFill>
                  <a:cs typeface="Times New Roman" pitchFamily="18" charset="0"/>
                </a:rPr>
                <a:t>Integrated Agriculture, Coordinator</a:t>
              </a:r>
              <a:endParaRPr lang="en-US" b="1">
                <a:solidFill>
                  <a:srgbClr val="6666FF"/>
                </a:solidFill>
              </a:endParaRPr>
            </a:p>
          </p:txBody>
        </p:sp>
        <p:sp>
          <p:nvSpPr>
            <p:cNvPr id="10264" name="Rectangle 28"/>
            <p:cNvSpPr>
              <a:spLocks noChangeArrowheads="1"/>
            </p:cNvSpPr>
            <p:nvPr/>
          </p:nvSpPr>
          <p:spPr bwMode="auto">
            <a:xfrm>
              <a:off x="1519" y="2623"/>
              <a:ext cx="1834" cy="735"/>
            </a:xfrm>
            <a:prstGeom prst="rect">
              <a:avLst/>
            </a:prstGeom>
            <a:solidFill>
              <a:srgbClr val="FFFFFF"/>
            </a:solidFill>
            <a:ln w="9525">
              <a:solidFill>
                <a:srgbClr val="000000"/>
              </a:solidFill>
              <a:miter lim="800000"/>
              <a:headEnd/>
              <a:tailEnd/>
            </a:ln>
          </p:spPr>
          <p:txBody>
            <a:bodyPr/>
            <a:lstStyle/>
            <a:p>
              <a:r>
                <a:rPr lang="en-US" sz="1100" b="1">
                  <a:solidFill>
                    <a:srgbClr val="6666FF"/>
                  </a:solidFill>
                  <a:cs typeface="Times New Roman" pitchFamily="18" charset="0"/>
                </a:rPr>
                <a:t>Community Mobilization,</a:t>
              </a:r>
              <a:endParaRPr lang="en-US" sz="1100" b="1">
                <a:solidFill>
                  <a:srgbClr val="6666FF"/>
                </a:solidFill>
              </a:endParaRPr>
            </a:p>
            <a:p>
              <a:pPr eaLnBrk="0" hangingPunct="0"/>
              <a:r>
                <a:rPr lang="en-US" sz="1100" b="1">
                  <a:solidFill>
                    <a:srgbClr val="6666FF"/>
                  </a:solidFill>
                  <a:cs typeface="Times New Roman" pitchFamily="18" charset="0"/>
                </a:rPr>
                <a:t>Coordinator</a:t>
              </a:r>
              <a:endParaRPr lang="en-US" b="1">
                <a:solidFill>
                  <a:srgbClr val="6666FF"/>
                </a:solidFill>
              </a:endParaRPr>
            </a:p>
          </p:txBody>
        </p:sp>
        <p:sp>
          <p:nvSpPr>
            <p:cNvPr id="2075" name="Rectangle 27"/>
            <p:cNvSpPr>
              <a:spLocks noChangeArrowheads="1"/>
            </p:cNvSpPr>
            <p:nvPr/>
          </p:nvSpPr>
          <p:spPr bwMode="auto">
            <a:xfrm>
              <a:off x="7090" y="2026"/>
              <a:ext cx="1377" cy="265"/>
            </a:xfrm>
            <a:prstGeom prst="rect">
              <a:avLst/>
            </a:prstGeom>
            <a:solidFill>
              <a:srgbClr val="FFFFFF"/>
            </a:solidFill>
            <a:ln w="9525">
              <a:solidFill>
                <a:srgbClr val="000000"/>
              </a:solidFill>
              <a:miter lim="800000"/>
              <a:headEnd/>
              <a:tailEnd/>
            </a:ln>
          </p:spPr>
          <p:txBody>
            <a:bodyPr/>
            <a:lstStyle/>
            <a:p>
              <a:pPr>
                <a:defRPr/>
              </a:pPr>
              <a:r>
                <a:rPr lang="en-US" sz="1000">
                  <a:solidFill>
                    <a:schemeClr val="accent6">
                      <a:lumMod val="50000"/>
                    </a:schemeClr>
                  </a:solidFill>
                  <a:latin typeface="Arial" charset="0"/>
                  <a:ea typeface="Times New Roman" pitchFamily="18" charset="0"/>
                </a:rPr>
                <a:t>Local Interns (1)</a:t>
              </a:r>
              <a:endParaRPr lang="en-US">
                <a:solidFill>
                  <a:schemeClr val="accent6">
                    <a:lumMod val="50000"/>
                  </a:schemeClr>
                </a:solidFill>
                <a:latin typeface="Arial" charset="0"/>
              </a:endParaRPr>
            </a:p>
          </p:txBody>
        </p:sp>
        <p:cxnSp>
          <p:nvCxnSpPr>
            <p:cNvPr id="10266" name="AutoShape 25"/>
            <p:cNvCxnSpPr>
              <a:cxnSpLocks noChangeShapeType="1"/>
            </p:cNvCxnSpPr>
            <p:nvPr/>
          </p:nvCxnSpPr>
          <p:spPr bwMode="auto">
            <a:xfrm>
              <a:off x="7451" y="6868"/>
              <a:ext cx="1920" cy="1"/>
            </a:xfrm>
            <a:prstGeom prst="straightConnector1">
              <a:avLst/>
            </a:prstGeom>
            <a:noFill/>
            <a:ln w="9525">
              <a:solidFill>
                <a:srgbClr val="000000"/>
              </a:solidFill>
              <a:round/>
              <a:headEnd/>
              <a:tailEnd type="triangle" w="med" len="med"/>
            </a:ln>
          </p:spPr>
        </p:cxnSp>
        <p:cxnSp>
          <p:nvCxnSpPr>
            <p:cNvPr id="10267" name="AutoShape 24"/>
            <p:cNvCxnSpPr>
              <a:cxnSpLocks noChangeShapeType="1"/>
            </p:cNvCxnSpPr>
            <p:nvPr/>
          </p:nvCxnSpPr>
          <p:spPr bwMode="auto">
            <a:xfrm flipV="1">
              <a:off x="6735" y="3655"/>
              <a:ext cx="1" cy="271"/>
            </a:xfrm>
            <a:prstGeom prst="straightConnector1">
              <a:avLst/>
            </a:prstGeom>
            <a:noFill/>
            <a:ln w="9525">
              <a:solidFill>
                <a:srgbClr val="000000"/>
              </a:solidFill>
              <a:round/>
              <a:headEnd/>
              <a:tailEnd type="triangle" w="med" len="med"/>
            </a:ln>
          </p:spPr>
        </p:cxnSp>
        <p:cxnSp>
          <p:nvCxnSpPr>
            <p:cNvPr id="10268" name="AutoShape 23"/>
            <p:cNvCxnSpPr>
              <a:cxnSpLocks noChangeShapeType="1"/>
            </p:cNvCxnSpPr>
            <p:nvPr/>
          </p:nvCxnSpPr>
          <p:spPr bwMode="auto">
            <a:xfrm flipV="1">
              <a:off x="2348" y="3654"/>
              <a:ext cx="8680" cy="3"/>
            </a:xfrm>
            <a:prstGeom prst="straightConnector1">
              <a:avLst/>
            </a:prstGeom>
            <a:noFill/>
            <a:ln w="9525">
              <a:solidFill>
                <a:srgbClr val="000000"/>
              </a:solidFill>
              <a:round/>
              <a:headEnd/>
              <a:tailEnd/>
            </a:ln>
          </p:spPr>
        </p:cxnSp>
        <p:sp>
          <p:nvSpPr>
            <p:cNvPr id="2070" name="Rectangle 22"/>
            <p:cNvSpPr>
              <a:spLocks noChangeArrowheads="1"/>
            </p:cNvSpPr>
            <p:nvPr/>
          </p:nvSpPr>
          <p:spPr bwMode="auto">
            <a:xfrm>
              <a:off x="5317" y="2026"/>
              <a:ext cx="1396" cy="265"/>
            </a:xfrm>
            <a:prstGeom prst="rect">
              <a:avLst/>
            </a:prstGeom>
            <a:solidFill>
              <a:srgbClr val="FFFFFF"/>
            </a:solidFill>
            <a:ln w="9525">
              <a:solidFill>
                <a:srgbClr val="000000"/>
              </a:solidFill>
              <a:miter lim="800000"/>
              <a:headEnd/>
              <a:tailEnd/>
            </a:ln>
          </p:spPr>
          <p:txBody>
            <a:bodyPr/>
            <a:lstStyle/>
            <a:p>
              <a:pPr>
                <a:defRPr/>
              </a:pPr>
              <a:r>
                <a:rPr lang="en-US" sz="1000">
                  <a:solidFill>
                    <a:schemeClr val="accent6">
                      <a:lumMod val="50000"/>
                    </a:schemeClr>
                  </a:solidFill>
                  <a:latin typeface="Arial" charset="0"/>
                  <a:ea typeface="Times New Roman" pitchFamily="18" charset="0"/>
                </a:rPr>
                <a:t>Local Interns (1)</a:t>
              </a:r>
              <a:endParaRPr lang="en-US" sz="1100">
                <a:solidFill>
                  <a:schemeClr val="accent6">
                    <a:lumMod val="50000"/>
                  </a:schemeClr>
                </a:solidFill>
                <a:latin typeface="Arial" charset="0"/>
              </a:endParaRPr>
            </a:p>
            <a:p>
              <a:pPr eaLnBrk="0" hangingPunct="0">
                <a:defRPr/>
              </a:pPr>
              <a:endParaRPr lang="en-US">
                <a:solidFill>
                  <a:schemeClr val="accent6">
                    <a:lumMod val="50000"/>
                  </a:schemeClr>
                </a:solidFill>
                <a:latin typeface="Arial" charset="0"/>
              </a:endParaRPr>
            </a:p>
          </p:txBody>
        </p:sp>
        <p:cxnSp>
          <p:nvCxnSpPr>
            <p:cNvPr id="10270" name="AutoShape 21"/>
            <p:cNvCxnSpPr>
              <a:cxnSpLocks noChangeShapeType="1"/>
            </p:cNvCxnSpPr>
            <p:nvPr/>
          </p:nvCxnSpPr>
          <p:spPr bwMode="auto">
            <a:xfrm flipV="1">
              <a:off x="4280" y="2417"/>
              <a:ext cx="1" cy="220"/>
            </a:xfrm>
            <a:prstGeom prst="straightConnector1">
              <a:avLst/>
            </a:prstGeom>
            <a:noFill/>
            <a:ln w="9525">
              <a:solidFill>
                <a:srgbClr val="000000"/>
              </a:solidFill>
              <a:round/>
              <a:headEnd/>
              <a:tailEnd type="triangle" w="med" len="med"/>
            </a:ln>
          </p:spPr>
        </p:cxnSp>
        <p:cxnSp>
          <p:nvCxnSpPr>
            <p:cNvPr id="10271" name="AutoShape 20"/>
            <p:cNvCxnSpPr>
              <a:cxnSpLocks noChangeShapeType="1"/>
            </p:cNvCxnSpPr>
            <p:nvPr/>
          </p:nvCxnSpPr>
          <p:spPr bwMode="auto">
            <a:xfrm flipV="1">
              <a:off x="5925" y="2417"/>
              <a:ext cx="1" cy="220"/>
            </a:xfrm>
            <a:prstGeom prst="straightConnector1">
              <a:avLst/>
            </a:prstGeom>
            <a:noFill/>
            <a:ln w="9525">
              <a:solidFill>
                <a:srgbClr val="000000"/>
              </a:solidFill>
              <a:round/>
              <a:headEnd/>
              <a:tailEnd type="triangle" w="med" len="med"/>
            </a:ln>
          </p:spPr>
        </p:cxnSp>
        <p:cxnSp>
          <p:nvCxnSpPr>
            <p:cNvPr id="10272" name="AutoShape 19"/>
            <p:cNvCxnSpPr>
              <a:cxnSpLocks noChangeShapeType="1"/>
            </p:cNvCxnSpPr>
            <p:nvPr/>
          </p:nvCxnSpPr>
          <p:spPr bwMode="auto">
            <a:xfrm flipV="1">
              <a:off x="2348" y="3434"/>
              <a:ext cx="2" cy="221"/>
            </a:xfrm>
            <a:prstGeom prst="straightConnector1">
              <a:avLst/>
            </a:prstGeom>
            <a:noFill/>
            <a:ln w="9525">
              <a:solidFill>
                <a:srgbClr val="000000"/>
              </a:solidFill>
              <a:round/>
              <a:headEnd/>
              <a:tailEnd type="triangle" w="med" len="med"/>
            </a:ln>
          </p:spPr>
        </p:cxnSp>
        <p:cxnSp>
          <p:nvCxnSpPr>
            <p:cNvPr id="10273" name="AutoShape 18"/>
            <p:cNvCxnSpPr>
              <a:cxnSpLocks noChangeShapeType="1"/>
            </p:cNvCxnSpPr>
            <p:nvPr/>
          </p:nvCxnSpPr>
          <p:spPr bwMode="auto">
            <a:xfrm flipV="1">
              <a:off x="4281" y="3434"/>
              <a:ext cx="2" cy="220"/>
            </a:xfrm>
            <a:prstGeom prst="straightConnector1">
              <a:avLst/>
            </a:prstGeom>
            <a:noFill/>
            <a:ln w="9525">
              <a:solidFill>
                <a:srgbClr val="000000"/>
              </a:solidFill>
              <a:round/>
              <a:headEnd/>
              <a:tailEnd type="triangle" w="med" len="med"/>
            </a:ln>
          </p:spPr>
        </p:cxnSp>
        <p:cxnSp>
          <p:nvCxnSpPr>
            <p:cNvPr id="10274" name="AutoShape 17"/>
            <p:cNvCxnSpPr>
              <a:cxnSpLocks noChangeShapeType="1"/>
            </p:cNvCxnSpPr>
            <p:nvPr/>
          </p:nvCxnSpPr>
          <p:spPr bwMode="auto">
            <a:xfrm flipV="1">
              <a:off x="5833" y="3448"/>
              <a:ext cx="1" cy="221"/>
            </a:xfrm>
            <a:prstGeom prst="straightConnector1">
              <a:avLst/>
            </a:prstGeom>
            <a:noFill/>
            <a:ln w="9525">
              <a:solidFill>
                <a:srgbClr val="000000"/>
              </a:solidFill>
              <a:round/>
              <a:headEnd/>
              <a:tailEnd type="triangle" w="med" len="med"/>
            </a:ln>
          </p:spPr>
        </p:cxnSp>
        <p:cxnSp>
          <p:nvCxnSpPr>
            <p:cNvPr id="10275" name="AutoShape 16"/>
            <p:cNvCxnSpPr>
              <a:cxnSpLocks noChangeShapeType="1"/>
            </p:cNvCxnSpPr>
            <p:nvPr/>
          </p:nvCxnSpPr>
          <p:spPr bwMode="auto">
            <a:xfrm flipV="1">
              <a:off x="7658" y="3448"/>
              <a:ext cx="1" cy="221"/>
            </a:xfrm>
            <a:prstGeom prst="straightConnector1">
              <a:avLst/>
            </a:prstGeom>
            <a:noFill/>
            <a:ln w="9525">
              <a:solidFill>
                <a:srgbClr val="000000"/>
              </a:solidFill>
              <a:round/>
              <a:headEnd/>
              <a:tailEnd type="triangle" w="med" len="med"/>
            </a:ln>
          </p:spPr>
        </p:cxnSp>
        <p:sp>
          <p:nvSpPr>
            <p:cNvPr id="2063" name="Rectangle 15"/>
            <p:cNvSpPr>
              <a:spLocks noChangeArrowheads="1"/>
            </p:cNvSpPr>
            <p:nvPr/>
          </p:nvSpPr>
          <p:spPr bwMode="auto">
            <a:xfrm>
              <a:off x="1765" y="2026"/>
              <a:ext cx="1365" cy="300"/>
            </a:xfrm>
            <a:prstGeom prst="rect">
              <a:avLst/>
            </a:prstGeom>
            <a:solidFill>
              <a:srgbClr val="FFFFFF"/>
            </a:solidFill>
            <a:ln w="9525">
              <a:solidFill>
                <a:srgbClr val="000000"/>
              </a:solidFill>
              <a:miter lim="800000"/>
              <a:headEnd/>
              <a:tailEnd/>
            </a:ln>
          </p:spPr>
          <p:txBody>
            <a:bodyPr/>
            <a:lstStyle/>
            <a:p>
              <a:pPr>
                <a:defRPr/>
              </a:pPr>
              <a:r>
                <a:rPr lang="en-US" sz="1000" dirty="0">
                  <a:solidFill>
                    <a:schemeClr val="accent6">
                      <a:lumMod val="50000"/>
                    </a:schemeClr>
                  </a:solidFill>
                  <a:latin typeface="Arial" charset="0"/>
                  <a:ea typeface="Times New Roman" pitchFamily="18" charset="0"/>
                </a:rPr>
                <a:t>Local Interns (2)</a:t>
              </a:r>
              <a:r>
                <a:rPr lang="en-US" sz="1200" dirty="0">
                  <a:solidFill>
                    <a:schemeClr val="accent6">
                      <a:lumMod val="50000"/>
                    </a:schemeClr>
                  </a:solidFill>
                  <a:latin typeface="Arial" charset="0"/>
                  <a:ea typeface="Times New Roman" pitchFamily="18" charset="0"/>
                </a:rPr>
                <a:t> </a:t>
              </a:r>
              <a:endParaRPr lang="en-US" dirty="0">
                <a:solidFill>
                  <a:schemeClr val="accent6">
                    <a:lumMod val="50000"/>
                  </a:schemeClr>
                </a:solidFill>
                <a:latin typeface="Arial" charset="0"/>
              </a:endParaRPr>
            </a:p>
          </p:txBody>
        </p:sp>
        <p:cxnSp>
          <p:nvCxnSpPr>
            <p:cNvPr id="10277" name="AutoShape 14"/>
            <p:cNvCxnSpPr>
              <a:cxnSpLocks noChangeShapeType="1"/>
            </p:cNvCxnSpPr>
            <p:nvPr/>
          </p:nvCxnSpPr>
          <p:spPr bwMode="auto">
            <a:xfrm flipV="1">
              <a:off x="2350" y="2409"/>
              <a:ext cx="1" cy="220"/>
            </a:xfrm>
            <a:prstGeom prst="straightConnector1">
              <a:avLst/>
            </a:prstGeom>
            <a:noFill/>
            <a:ln w="9525">
              <a:solidFill>
                <a:srgbClr val="000000"/>
              </a:solidFill>
              <a:round/>
              <a:headEnd/>
              <a:tailEnd type="triangle" w="med" len="med"/>
            </a:ln>
          </p:spPr>
        </p:cxnSp>
        <p:sp>
          <p:nvSpPr>
            <p:cNvPr id="2061" name="Rectangle 13"/>
            <p:cNvSpPr>
              <a:spLocks noChangeArrowheads="1"/>
            </p:cNvSpPr>
            <p:nvPr/>
          </p:nvSpPr>
          <p:spPr bwMode="auto">
            <a:xfrm>
              <a:off x="10166" y="1909"/>
              <a:ext cx="1815" cy="496"/>
            </a:xfrm>
            <a:prstGeom prst="rect">
              <a:avLst/>
            </a:prstGeom>
            <a:solidFill>
              <a:srgbClr val="FFFFFF"/>
            </a:solidFill>
            <a:ln w="9525">
              <a:solidFill>
                <a:srgbClr val="000000"/>
              </a:solidFill>
              <a:miter lim="800000"/>
              <a:headEnd/>
              <a:tailEnd/>
            </a:ln>
          </p:spPr>
          <p:txBody>
            <a:bodyPr/>
            <a:lstStyle/>
            <a:p>
              <a:pPr>
                <a:defRPr/>
              </a:pPr>
              <a:r>
                <a:rPr lang="en-US" sz="1000" dirty="0">
                  <a:solidFill>
                    <a:schemeClr val="accent6">
                      <a:lumMod val="50000"/>
                    </a:schemeClr>
                  </a:solidFill>
                  <a:latin typeface="Arial" charset="0"/>
                  <a:ea typeface="Times New Roman" pitchFamily="18" charset="0"/>
                </a:rPr>
                <a:t>Executives at GP, Block, District Level (6)</a:t>
              </a:r>
              <a:endParaRPr lang="en-US" dirty="0">
                <a:solidFill>
                  <a:schemeClr val="accent6">
                    <a:lumMod val="50000"/>
                  </a:schemeClr>
                </a:solidFill>
                <a:latin typeface="Arial" charset="0"/>
              </a:endParaRPr>
            </a:p>
          </p:txBody>
        </p:sp>
        <p:sp>
          <p:nvSpPr>
            <p:cNvPr id="2060" name="Rectangle 12"/>
            <p:cNvSpPr>
              <a:spLocks noChangeArrowheads="1"/>
            </p:cNvSpPr>
            <p:nvPr/>
          </p:nvSpPr>
          <p:spPr bwMode="auto">
            <a:xfrm>
              <a:off x="9390" y="5852"/>
              <a:ext cx="2031" cy="429"/>
            </a:xfrm>
            <a:prstGeom prst="rect">
              <a:avLst/>
            </a:prstGeom>
            <a:solidFill>
              <a:srgbClr val="FFFFFF"/>
            </a:solidFill>
            <a:ln w="9525">
              <a:solidFill>
                <a:srgbClr val="000000"/>
              </a:solidFill>
              <a:miter lim="800000"/>
              <a:headEnd/>
              <a:tailEnd/>
            </a:ln>
          </p:spPr>
          <p:txBody>
            <a:bodyPr/>
            <a:lstStyle/>
            <a:p>
              <a:pPr>
                <a:defRPr/>
              </a:pPr>
              <a:r>
                <a:rPr lang="en-US" sz="1000" b="1" dirty="0">
                  <a:solidFill>
                    <a:schemeClr val="accent6">
                      <a:lumMod val="50000"/>
                    </a:schemeClr>
                  </a:solidFill>
                  <a:latin typeface="Arial" charset="0"/>
                  <a:ea typeface="Times New Roman" pitchFamily="18" charset="0"/>
                </a:rPr>
                <a:t>Village Volunteers </a:t>
              </a:r>
            </a:p>
            <a:p>
              <a:pPr>
                <a:defRPr/>
              </a:pPr>
              <a:r>
                <a:rPr lang="en-US" sz="1000" dirty="0">
                  <a:solidFill>
                    <a:schemeClr val="accent6">
                      <a:lumMod val="50000"/>
                    </a:schemeClr>
                  </a:solidFill>
                  <a:latin typeface="Arial" charset="0"/>
                  <a:ea typeface="Times New Roman" pitchFamily="18" charset="0"/>
                </a:rPr>
                <a:t>(One Female &amp; One Male)</a:t>
              </a:r>
              <a:endParaRPr lang="en-US" dirty="0">
                <a:solidFill>
                  <a:schemeClr val="accent6">
                    <a:lumMod val="50000"/>
                  </a:schemeClr>
                </a:solidFill>
                <a:latin typeface="Arial" charset="0"/>
              </a:endParaRPr>
            </a:p>
          </p:txBody>
        </p:sp>
        <p:cxnSp>
          <p:nvCxnSpPr>
            <p:cNvPr id="10280" name="AutoShape 11"/>
            <p:cNvCxnSpPr>
              <a:cxnSpLocks noChangeShapeType="1"/>
            </p:cNvCxnSpPr>
            <p:nvPr/>
          </p:nvCxnSpPr>
          <p:spPr bwMode="auto">
            <a:xfrm>
              <a:off x="7451" y="6037"/>
              <a:ext cx="1904" cy="1"/>
            </a:xfrm>
            <a:prstGeom prst="straightConnector1">
              <a:avLst/>
            </a:prstGeom>
            <a:noFill/>
            <a:ln w="9525">
              <a:solidFill>
                <a:srgbClr val="000000"/>
              </a:solidFill>
              <a:round/>
              <a:headEnd/>
              <a:tailEnd type="triangle" w="med" len="med"/>
            </a:ln>
          </p:spPr>
        </p:cxnSp>
        <p:sp>
          <p:nvSpPr>
            <p:cNvPr id="10281" name="Rectangle 10"/>
            <p:cNvSpPr>
              <a:spLocks noChangeArrowheads="1"/>
            </p:cNvSpPr>
            <p:nvPr/>
          </p:nvSpPr>
          <p:spPr bwMode="auto">
            <a:xfrm>
              <a:off x="8660" y="2637"/>
              <a:ext cx="1621" cy="721"/>
            </a:xfrm>
            <a:prstGeom prst="rect">
              <a:avLst/>
            </a:prstGeom>
            <a:solidFill>
              <a:srgbClr val="FFFFFF"/>
            </a:solidFill>
            <a:ln w="9525">
              <a:solidFill>
                <a:srgbClr val="000000"/>
              </a:solidFill>
              <a:miter lim="800000"/>
              <a:headEnd/>
              <a:tailEnd/>
            </a:ln>
          </p:spPr>
          <p:txBody>
            <a:bodyPr/>
            <a:lstStyle/>
            <a:p>
              <a:r>
                <a:rPr lang="en-US" sz="1100" b="1">
                  <a:solidFill>
                    <a:srgbClr val="6666FF"/>
                  </a:solidFill>
                  <a:cs typeface="Times New Roman" pitchFamily="18" charset="0"/>
                </a:rPr>
                <a:t>Post Harvest &amp; Value Addition, Coordinator </a:t>
              </a:r>
              <a:endParaRPr lang="en-US" b="1">
                <a:solidFill>
                  <a:srgbClr val="6666FF"/>
                </a:solidFill>
              </a:endParaRPr>
            </a:p>
          </p:txBody>
        </p:sp>
        <p:cxnSp>
          <p:nvCxnSpPr>
            <p:cNvPr id="10282" name="AutoShape 9"/>
            <p:cNvCxnSpPr>
              <a:cxnSpLocks noChangeShapeType="1"/>
            </p:cNvCxnSpPr>
            <p:nvPr/>
          </p:nvCxnSpPr>
          <p:spPr bwMode="auto">
            <a:xfrm flipV="1">
              <a:off x="11025" y="2419"/>
              <a:ext cx="2" cy="218"/>
            </a:xfrm>
            <a:prstGeom prst="straightConnector1">
              <a:avLst/>
            </a:prstGeom>
            <a:noFill/>
            <a:ln w="9525">
              <a:solidFill>
                <a:srgbClr val="000000"/>
              </a:solidFill>
              <a:round/>
              <a:headEnd/>
              <a:tailEnd type="triangle" w="med" len="med"/>
            </a:ln>
          </p:spPr>
        </p:cxnSp>
        <p:sp>
          <p:nvSpPr>
            <p:cNvPr id="2056" name="Rectangle 8"/>
            <p:cNvSpPr>
              <a:spLocks noChangeArrowheads="1"/>
            </p:cNvSpPr>
            <p:nvPr/>
          </p:nvSpPr>
          <p:spPr bwMode="auto">
            <a:xfrm>
              <a:off x="8747" y="2026"/>
              <a:ext cx="1331" cy="300"/>
            </a:xfrm>
            <a:prstGeom prst="rect">
              <a:avLst/>
            </a:prstGeom>
            <a:solidFill>
              <a:srgbClr val="FFFFFF"/>
            </a:solidFill>
            <a:ln w="9525">
              <a:solidFill>
                <a:srgbClr val="000000"/>
              </a:solidFill>
              <a:miter lim="800000"/>
              <a:headEnd/>
              <a:tailEnd/>
            </a:ln>
          </p:spPr>
          <p:txBody>
            <a:bodyPr/>
            <a:lstStyle/>
            <a:p>
              <a:pPr>
                <a:defRPr/>
              </a:pPr>
              <a:r>
                <a:rPr lang="en-US" sz="1000">
                  <a:solidFill>
                    <a:schemeClr val="accent6">
                      <a:lumMod val="50000"/>
                    </a:schemeClr>
                  </a:solidFill>
                  <a:latin typeface="Arial" charset="0"/>
                  <a:ea typeface="Times New Roman" pitchFamily="18" charset="0"/>
                </a:rPr>
                <a:t>Local Interns (1)</a:t>
              </a:r>
              <a:endParaRPr lang="en-US">
                <a:solidFill>
                  <a:schemeClr val="accent6">
                    <a:lumMod val="50000"/>
                  </a:schemeClr>
                </a:solidFill>
                <a:latin typeface="Arial" charset="0"/>
              </a:endParaRPr>
            </a:p>
          </p:txBody>
        </p:sp>
        <p:cxnSp>
          <p:nvCxnSpPr>
            <p:cNvPr id="10284" name="AutoShape 7"/>
            <p:cNvCxnSpPr>
              <a:cxnSpLocks noChangeShapeType="1"/>
            </p:cNvCxnSpPr>
            <p:nvPr/>
          </p:nvCxnSpPr>
          <p:spPr bwMode="auto">
            <a:xfrm flipV="1">
              <a:off x="9368" y="3437"/>
              <a:ext cx="1" cy="221"/>
            </a:xfrm>
            <a:prstGeom prst="straightConnector1">
              <a:avLst/>
            </a:prstGeom>
            <a:noFill/>
            <a:ln w="9525">
              <a:solidFill>
                <a:srgbClr val="000000"/>
              </a:solidFill>
              <a:round/>
              <a:headEnd/>
              <a:tailEnd type="triangle" w="med" len="med"/>
            </a:ln>
          </p:spPr>
        </p:cxnSp>
        <p:sp>
          <p:nvSpPr>
            <p:cNvPr id="10285" name="Rectangle 6"/>
            <p:cNvSpPr>
              <a:spLocks noChangeArrowheads="1"/>
            </p:cNvSpPr>
            <p:nvPr/>
          </p:nvSpPr>
          <p:spPr bwMode="auto">
            <a:xfrm>
              <a:off x="3533" y="2623"/>
              <a:ext cx="1383" cy="735"/>
            </a:xfrm>
            <a:prstGeom prst="rect">
              <a:avLst/>
            </a:prstGeom>
            <a:solidFill>
              <a:srgbClr val="FFFFFF"/>
            </a:solidFill>
            <a:ln w="9525">
              <a:solidFill>
                <a:srgbClr val="000000"/>
              </a:solidFill>
              <a:miter lim="800000"/>
              <a:headEnd/>
              <a:tailEnd/>
            </a:ln>
          </p:spPr>
          <p:txBody>
            <a:bodyPr/>
            <a:lstStyle/>
            <a:p>
              <a:r>
                <a:rPr lang="en-US" sz="1100" b="1">
                  <a:solidFill>
                    <a:srgbClr val="6666FF"/>
                  </a:solidFill>
                  <a:cs typeface="Times New Roman" pitchFamily="18" charset="0"/>
                </a:rPr>
                <a:t>Education &amp; Health,</a:t>
              </a:r>
              <a:endParaRPr lang="en-US" sz="1100" b="1">
                <a:solidFill>
                  <a:srgbClr val="6666FF"/>
                </a:solidFill>
              </a:endParaRPr>
            </a:p>
            <a:p>
              <a:pPr eaLnBrk="0" hangingPunct="0"/>
              <a:r>
                <a:rPr lang="en-US" sz="1100" b="1">
                  <a:solidFill>
                    <a:srgbClr val="6666FF"/>
                  </a:solidFill>
                  <a:cs typeface="Times New Roman" pitchFamily="18" charset="0"/>
                </a:rPr>
                <a:t>Coordinator </a:t>
              </a:r>
              <a:endParaRPr lang="en-US" b="1">
                <a:solidFill>
                  <a:srgbClr val="6666FF"/>
                </a:solidFill>
              </a:endParaRPr>
            </a:p>
          </p:txBody>
        </p:sp>
        <p:cxnSp>
          <p:nvCxnSpPr>
            <p:cNvPr id="10286" name="AutoShape 5"/>
            <p:cNvCxnSpPr>
              <a:cxnSpLocks noChangeShapeType="1"/>
            </p:cNvCxnSpPr>
            <p:nvPr/>
          </p:nvCxnSpPr>
          <p:spPr bwMode="auto">
            <a:xfrm flipV="1">
              <a:off x="11027" y="3398"/>
              <a:ext cx="1" cy="223"/>
            </a:xfrm>
            <a:prstGeom prst="straightConnector1">
              <a:avLst/>
            </a:prstGeom>
            <a:noFill/>
            <a:ln w="9525">
              <a:solidFill>
                <a:srgbClr val="000000"/>
              </a:solidFill>
              <a:round/>
              <a:headEnd/>
              <a:tailEnd type="triangle" w="med" len="med"/>
            </a:ln>
          </p:spPr>
        </p:cxnSp>
        <p:sp>
          <p:nvSpPr>
            <p:cNvPr id="2052" name="Rectangle 4"/>
            <p:cNvSpPr>
              <a:spLocks noChangeArrowheads="1"/>
            </p:cNvSpPr>
            <p:nvPr/>
          </p:nvSpPr>
          <p:spPr bwMode="auto">
            <a:xfrm>
              <a:off x="3624" y="2026"/>
              <a:ext cx="1335" cy="265"/>
            </a:xfrm>
            <a:prstGeom prst="rect">
              <a:avLst/>
            </a:prstGeom>
            <a:solidFill>
              <a:srgbClr val="FFFFFF"/>
            </a:solidFill>
            <a:ln w="9525">
              <a:solidFill>
                <a:srgbClr val="000000"/>
              </a:solidFill>
              <a:miter lim="800000"/>
              <a:headEnd/>
              <a:tailEnd/>
            </a:ln>
          </p:spPr>
          <p:txBody>
            <a:bodyPr/>
            <a:lstStyle/>
            <a:p>
              <a:pPr>
                <a:defRPr/>
              </a:pPr>
              <a:r>
                <a:rPr lang="en-US" sz="1000" dirty="0">
                  <a:solidFill>
                    <a:schemeClr val="accent6">
                      <a:lumMod val="50000"/>
                    </a:schemeClr>
                  </a:solidFill>
                  <a:latin typeface="Arial" charset="0"/>
                  <a:ea typeface="Times New Roman" pitchFamily="18" charset="0"/>
                </a:rPr>
                <a:t>Local Interns (1)</a:t>
              </a:r>
              <a:endParaRPr lang="en-US" sz="1100" dirty="0">
                <a:solidFill>
                  <a:schemeClr val="accent6">
                    <a:lumMod val="50000"/>
                  </a:schemeClr>
                </a:solidFill>
                <a:latin typeface="Arial" charset="0"/>
              </a:endParaRPr>
            </a:p>
            <a:p>
              <a:pPr eaLnBrk="0" hangingPunct="0">
                <a:defRPr/>
              </a:pPr>
              <a:endParaRPr lang="en-US" dirty="0">
                <a:solidFill>
                  <a:schemeClr val="accent6">
                    <a:lumMod val="50000"/>
                  </a:schemeClr>
                </a:solidFill>
                <a:latin typeface="Arial" charset="0"/>
              </a:endParaRPr>
            </a:p>
          </p:txBody>
        </p:sp>
        <p:cxnSp>
          <p:nvCxnSpPr>
            <p:cNvPr id="10288" name="AutoShape 3"/>
            <p:cNvCxnSpPr>
              <a:cxnSpLocks noChangeShapeType="1"/>
            </p:cNvCxnSpPr>
            <p:nvPr/>
          </p:nvCxnSpPr>
          <p:spPr bwMode="auto">
            <a:xfrm flipV="1">
              <a:off x="7766" y="2405"/>
              <a:ext cx="1" cy="218"/>
            </a:xfrm>
            <a:prstGeom prst="straightConnector1">
              <a:avLst/>
            </a:prstGeom>
            <a:noFill/>
            <a:ln w="9525">
              <a:solidFill>
                <a:srgbClr val="000000"/>
              </a:solidFill>
              <a:round/>
              <a:headEnd/>
              <a:tailEnd type="triangle" w="med" len="med"/>
            </a:ln>
          </p:spPr>
        </p:cxnSp>
        <p:cxnSp>
          <p:nvCxnSpPr>
            <p:cNvPr id="10289" name="AutoShape 2"/>
            <p:cNvCxnSpPr>
              <a:cxnSpLocks noChangeShapeType="1"/>
            </p:cNvCxnSpPr>
            <p:nvPr/>
          </p:nvCxnSpPr>
          <p:spPr bwMode="auto">
            <a:xfrm flipV="1">
              <a:off x="9365" y="2372"/>
              <a:ext cx="2" cy="218"/>
            </a:xfrm>
            <a:prstGeom prst="straightConnector1">
              <a:avLst/>
            </a:prstGeom>
            <a:noFill/>
            <a:ln w="9525">
              <a:solidFill>
                <a:srgbClr val="000000"/>
              </a:solidFill>
              <a:round/>
              <a:headEnd/>
              <a:tailEnd type="triangle" w="med" len="med"/>
            </a:ln>
          </p:spPr>
        </p:cxnSp>
      </p:grpSp>
      <p:sp>
        <p:nvSpPr>
          <p:cNvPr id="10244" name="Rectangle 67"/>
          <p:cNvSpPr>
            <a:spLocks noChangeArrowheads="1"/>
          </p:cNvSpPr>
          <p:nvPr/>
        </p:nvSpPr>
        <p:spPr bwMode="auto">
          <a:xfrm>
            <a:off x="2438400" y="228600"/>
            <a:ext cx="4292600" cy="369888"/>
          </a:xfrm>
          <a:prstGeom prst="rect">
            <a:avLst/>
          </a:prstGeom>
          <a:noFill/>
          <a:ln w="9525">
            <a:noFill/>
            <a:miter lim="800000"/>
            <a:headEnd/>
            <a:tailEnd/>
          </a:ln>
        </p:spPr>
        <p:txBody>
          <a:bodyPr wrap="none" anchor="ctr">
            <a:spAutoFit/>
          </a:bodyPr>
          <a:lstStyle/>
          <a:p>
            <a:r>
              <a:rPr lang="en-US" b="1">
                <a:solidFill>
                  <a:schemeClr val="accent2"/>
                </a:solidFill>
                <a:latin typeface="Verdana" pitchFamily="34" charset="0"/>
                <a:cs typeface="Times New Roman" pitchFamily="18" charset="0"/>
              </a:rPr>
              <a:t>Organizational Structure of CES</a:t>
            </a:r>
            <a:endParaRPr lang="en-US">
              <a:solidFill>
                <a:schemeClr val="accent2"/>
              </a:solidFill>
            </a:endParaRPr>
          </a:p>
        </p:txBody>
      </p:sp>
      <p:sp>
        <p:nvSpPr>
          <p:cNvPr id="10245" name="Rectangle 33"/>
          <p:cNvSpPr>
            <a:spLocks noChangeArrowheads="1"/>
          </p:cNvSpPr>
          <p:nvPr/>
        </p:nvSpPr>
        <p:spPr bwMode="auto">
          <a:xfrm>
            <a:off x="6477000" y="5943600"/>
            <a:ext cx="2438400" cy="685800"/>
          </a:xfrm>
          <a:prstGeom prst="rect">
            <a:avLst/>
          </a:prstGeom>
          <a:solidFill>
            <a:srgbClr val="FFFFFF"/>
          </a:solidFill>
          <a:ln w="9525">
            <a:solidFill>
              <a:srgbClr val="002060"/>
            </a:solidFill>
            <a:miter lim="800000"/>
            <a:headEnd/>
            <a:tailEnd/>
          </a:ln>
        </p:spPr>
        <p:txBody>
          <a:bodyPr/>
          <a:lstStyle/>
          <a:p>
            <a:r>
              <a:rPr lang="en-US" sz="1200" b="1">
                <a:solidFill>
                  <a:srgbClr val="6666FF"/>
                </a:solidFill>
                <a:cs typeface="Times New Roman" pitchFamily="18" charset="0"/>
              </a:rPr>
              <a:t>External Facilitators</a:t>
            </a:r>
            <a:r>
              <a:rPr lang="en-US" sz="1200">
                <a:solidFill>
                  <a:srgbClr val="6666FF"/>
                </a:solidFill>
                <a:cs typeface="Times New Roman" pitchFamily="18" charset="0"/>
              </a:rPr>
              <a:t>: </a:t>
            </a:r>
          </a:p>
          <a:p>
            <a:r>
              <a:rPr lang="en-US" sz="1200">
                <a:solidFill>
                  <a:srgbClr val="6666FF"/>
                </a:solidFill>
                <a:cs typeface="Times New Roman" pitchFamily="18" charset="0"/>
              </a:rPr>
              <a:t>Experts from our Development Partners &amp; Local Champions</a:t>
            </a:r>
            <a:endParaRPr lang="en-US" sz="1200">
              <a:solidFill>
                <a:srgbClr val="6666FF"/>
              </a:solidFill>
            </a:endParaRPr>
          </a:p>
        </p:txBody>
      </p:sp>
      <p:cxnSp>
        <p:nvCxnSpPr>
          <p:cNvPr id="50" name="Straight Arrow Connector 49"/>
          <p:cNvCxnSpPr/>
          <p:nvPr/>
        </p:nvCxnSpPr>
        <p:spPr>
          <a:xfrm flipV="1">
            <a:off x="1219200" y="5410200"/>
            <a:ext cx="1143000" cy="533400"/>
          </a:xfrm>
          <a:prstGeom prst="straightConnector1">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rot="10800000">
            <a:off x="6477000" y="5486400"/>
            <a:ext cx="1219200" cy="381000"/>
          </a:xfrm>
          <a:prstGeom prst="straightConnector1">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srcRect/>
          <a:stretch>
            <a:fillRect/>
          </a:stretch>
        </p:blipFill>
        <p:spPr bwMode="auto">
          <a:xfrm>
            <a:off x="228600" y="381000"/>
            <a:ext cx="8534400" cy="5734050"/>
          </a:xfrm>
          <a:prstGeom prst="rect">
            <a:avLst/>
          </a:prstGeom>
          <a:noFill/>
          <a:ln w="9525">
            <a:noFill/>
            <a:miter lim="800000"/>
            <a:headEnd/>
            <a:tailEnd/>
          </a:ln>
        </p:spPr>
      </p:pic>
      <p:cxnSp>
        <p:nvCxnSpPr>
          <p:cNvPr id="6" name="Straight Arrow Connector 5"/>
          <p:cNvCxnSpPr/>
          <p:nvPr/>
        </p:nvCxnSpPr>
        <p:spPr>
          <a:xfrm>
            <a:off x="3886200" y="5943600"/>
            <a:ext cx="1905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5400000" flipH="1" flipV="1">
            <a:off x="228600" y="2514600"/>
            <a:ext cx="1066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flipH="1" flipV="1">
            <a:off x="342900" y="4000500"/>
            <a:ext cx="8382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347</TotalTime>
  <Words>1794</Words>
  <Application>Microsoft Office PowerPoint</Application>
  <PresentationFormat>On-screen Show (4:3)</PresentationFormat>
  <Paragraphs>391</Paragraphs>
  <Slides>23</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5" baseType="lpstr">
      <vt:lpstr>Office Theme</vt:lpstr>
      <vt:lpstr>Slide</vt:lpstr>
      <vt:lpstr>NCS Session 2</vt:lpstr>
      <vt:lpstr>The Context   Rural, Agricultural, People at the base of our current Financial Capital based Market Economy Pyramid </vt:lpstr>
      <vt:lpstr>Slide 3</vt:lpstr>
      <vt:lpstr>Slide 4</vt:lpstr>
      <vt:lpstr>Conceptual &amp; Theoretical Issues   Language, logic, value of Cooperation &amp; Competition in the light of  Sustainable Community Systems</vt:lpstr>
      <vt:lpstr>    Paradigm X                 Paradigm Y  </vt:lpstr>
      <vt:lpstr>Slide 7</vt:lpstr>
      <vt:lpstr>Slide 8</vt:lpstr>
      <vt:lpstr>Slide 9</vt:lpstr>
      <vt:lpstr>Slide 10</vt:lpstr>
      <vt:lpstr>Slide 11</vt:lpstr>
      <vt:lpstr>Slide 12</vt:lpstr>
      <vt:lpstr>Paradigm X                        Paradigm Y                                     Paradigm X         (In Transition)  </vt:lpstr>
      <vt:lpstr>Slide 14</vt:lpstr>
      <vt:lpstr>Slide 15</vt:lpstr>
      <vt:lpstr>Slide 16</vt:lpstr>
      <vt:lpstr>Slide 17</vt:lpstr>
      <vt:lpstr>NCS Session 7</vt:lpstr>
      <vt:lpstr>Action Research &amp; Demonstration to  Recreate Sustainable Community Systems  Supported by Rabo Bank Foundation, NABARD, SFAC, XIMB </vt:lpstr>
      <vt:lpstr>Slide 20</vt:lpstr>
      <vt:lpstr>Slide 21</vt:lpstr>
      <vt:lpstr>Slide 22</vt:lpstr>
      <vt:lpstr>Slide 23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1st National Symposium on Rural Management, XIM Bhubaneswar, November 9, 2012</dc:title>
  <dc:creator>amar kumar jyoti ranjan nayak</dc:creator>
  <cp:lastModifiedBy>amar kumar jyoti ranjan nayak</cp:lastModifiedBy>
  <cp:revision>58</cp:revision>
  <dcterms:created xsi:type="dcterms:W3CDTF">2012-11-09T01:45:16Z</dcterms:created>
  <dcterms:modified xsi:type="dcterms:W3CDTF">2013-01-16T02:15:05Z</dcterms:modified>
</cp:coreProperties>
</file>