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7" r:id="rId10"/>
    <p:sldId id="269" r:id="rId11"/>
    <p:sldId id="268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933E2-8B36-48F6-B94A-23A1511D55B7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FABC-53C3-40AC-8516-AF07FF2385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933E2-8B36-48F6-B94A-23A1511D55B7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FABC-53C3-40AC-8516-AF07FF2385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933E2-8B36-48F6-B94A-23A1511D55B7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FABC-53C3-40AC-8516-AF07FF2385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933E2-8B36-48F6-B94A-23A1511D55B7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FABC-53C3-40AC-8516-AF07FF2385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933E2-8B36-48F6-B94A-23A1511D55B7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FABC-53C3-40AC-8516-AF07FF2385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933E2-8B36-48F6-B94A-23A1511D55B7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FABC-53C3-40AC-8516-AF07FF2385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933E2-8B36-48F6-B94A-23A1511D55B7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FABC-53C3-40AC-8516-AF07FF2385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933E2-8B36-48F6-B94A-23A1511D55B7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FABC-53C3-40AC-8516-AF07FF2385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933E2-8B36-48F6-B94A-23A1511D55B7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FABC-53C3-40AC-8516-AF07FF2385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933E2-8B36-48F6-B94A-23A1511D55B7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FABC-53C3-40AC-8516-AF07FF2385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933E2-8B36-48F6-B94A-23A1511D55B7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FABC-53C3-40AC-8516-AF07FF2385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933E2-8B36-48F6-B94A-23A1511D55B7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94FABC-53C3-40AC-8516-AF07FF23853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609600" y="609600"/>
            <a:ext cx="77724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48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  <a:p>
            <a:pPr algn="ctr">
              <a:defRPr/>
            </a:pPr>
            <a:r>
              <a:rPr lang="en-US" sz="40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NCS</a:t>
            </a:r>
            <a:endParaRPr lang="en-US" sz="40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  <a:p>
            <a:pPr algn="ctr">
              <a:defRPr/>
            </a:pPr>
            <a:r>
              <a:rPr lang="en-US" sz="4000" b="1" dirty="0">
                <a:solidFill>
                  <a:srgbClr val="FF0000"/>
                </a:solidFill>
              </a:rPr>
              <a:t>Session </a:t>
            </a:r>
            <a:r>
              <a:rPr lang="en-US" sz="4000" b="1" dirty="0" smtClean="0">
                <a:solidFill>
                  <a:srgbClr val="FF0000"/>
                </a:solidFill>
              </a:rPr>
              <a:t>3</a:t>
            </a:r>
            <a:endParaRPr lang="en-US" sz="4000" b="1" dirty="0">
              <a:solidFill>
                <a:srgbClr val="FF0000"/>
              </a:solidFill>
            </a:endParaRPr>
          </a:p>
          <a:p>
            <a:pPr algn="ctr">
              <a:defRPr/>
            </a:pPr>
            <a:endParaRPr lang="en-US" sz="2400" b="1" dirty="0" smtClean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  <a:p>
            <a:pPr algn="ctr">
              <a:defRPr/>
            </a:pPr>
            <a:endParaRPr lang="en-US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  <a:p>
            <a:pPr algn="ctr">
              <a:defRPr/>
            </a:pPr>
            <a:endParaRPr lang="en-US" sz="3600" b="1" dirty="0">
              <a:solidFill>
                <a:srgbClr val="3028CE"/>
              </a:solidFill>
              <a:latin typeface="+mj-lt"/>
              <a:ea typeface="+mj-ea"/>
              <a:cs typeface="+mj-cs"/>
            </a:endParaRPr>
          </a:p>
          <a:p>
            <a:pPr algn="ctr">
              <a:defRPr/>
            </a:pPr>
            <a:r>
              <a:rPr lang="en-US" sz="3600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Formulating </a:t>
            </a:r>
            <a:r>
              <a:rPr lang="en-US" sz="36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&amp; Crafting Strategy</a:t>
            </a:r>
            <a:endParaRPr lang="en-US" sz="4400" b="1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  <a:p>
            <a:pPr algn="ctr">
              <a:defRPr/>
            </a:pPr>
            <a:endParaRPr lang="en-US" sz="32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  <a:p>
            <a:pPr algn="ctr">
              <a:defRPr/>
            </a:pPr>
            <a:endParaRPr lang="en-US" sz="32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  <a:p>
            <a:pPr algn="ctr">
              <a:defRPr/>
            </a:pPr>
            <a:endParaRPr lang="en-US" sz="3200" b="1" dirty="0" smtClean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  <a:p>
            <a:pPr algn="ctr">
              <a:defRPr/>
            </a:pPr>
            <a:endParaRPr lang="en-US" sz="32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  <a:p>
            <a:pPr algn="ctr">
              <a:defRPr/>
            </a:pPr>
            <a:r>
              <a:rPr lang="en-US" sz="3200" b="1" dirty="0" err="1">
                <a:solidFill>
                  <a:srgbClr val="00B050"/>
                </a:solidFill>
                <a:latin typeface="+mj-lt"/>
                <a:ea typeface="+mj-ea"/>
                <a:cs typeface="+mj-cs"/>
              </a:rPr>
              <a:t>Amar</a:t>
            </a:r>
            <a:r>
              <a:rPr lang="en-US" sz="3200" b="1" dirty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 KJR </a:t>
            </a:r>
            <a:r>
              <a:rPr lang="en-US" sz="3200" b="1" dirty="0" err="1">
                <a:solidFill>
                  <a:srgbClr val="00B050"/>
                </a:solidFill>
                <a:latin typeface="+mj-lt"/>
                <a:ea typeface="+mj-ea"/>
                <a:cs typeface="+mj-cs"/>
              </a:rPr>
              <a:t>Nayak</a:t>
            </a:r>
            <a:r>
              <a:rPr lang="en-US" sz="3200" b="1" dirty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, Ph.D.</a:t>
            </a:r>
          </a:p>
          <a:p>
            <a:pPr algn="ctr">
              <a:defRPr/>
            </a:pPr>
            <a:endParaRPr lang="en-US" sz="32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  <a:p>
            <a:pPr algn="ctr">
              <a:defRPr/>
            </a:pPr>
            <a:endParaRPr lang="en-US" sz="32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b="1" smtClean="0">
                <a:solidFill>
                  <a:srgbClr val="FF0000"/>
                </a:solidFill>
              </a:rPr>
              <a:t>Strategy Formulation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14800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en-US" b="1" smtClean="0">
                <a:solidFill>
                  <a:srgbClr val="3028CE"/>
                </a:solidFill>
              </a:rPr>
              <a:t>How are strategies formed?</a:t>
            </a:r>
          </a:p>
          <a:p>
            <a:pPr algn="ctr">
              <a:buFont typeface="Arial" charset="0"/>
              <a:buNone/>
            </a:pPr>
            <a:endParaRPr lang="en-US" b="1" smtClean="0">
              <a:solidFill>
                <a:srgbClr val="3028CE"/>
              </a:solidFill>
            </a:endParaRPr>
          </a:p>
          <a:p>
            <a:pPr algn="ctr">
              <a:buFont typeface="Arial" charset="0"/>
              <a:buNone/>
            </a:pPr>
            <a:r>
              <a:rPr lang="en-US" b="1" smtClean="0">
                <a:solidFill>
                  <a:srgbClr val="3028CE"/>
                </a:solidFill>
              </a:rPr>
              <a:t>Are strategies planned?</a:t>
            </a:r>
          </a:p>
          <a:p>
            <a:pPr algn="ctr">
              <a:buFont typeface="Arial" charset="0"/>
              <a:buNone/>
            </a:pPr>
            <a:endParaRPr lang="en-US" b="1" smtClean="0">
              <a:solidFill>
                <a:srgbClr val="3028CE"/>
              </a:solidFill>
            </a:endParaRPr>
          </a:p>
          <a:p>
            <a:pPr algn="ctr">
              <a:buFont typeface="Arial" charset="0"/>
              <a:buNone/>
            </a:pPr>
            <a:r>
              <a:rPr lang="en-US" b="1" smtClean="0">
                <a:solidFill>
                  <a:srgbClr val="3028CE"/>
                </a:solidFill>
              </a:rPr>
              <a:t>Do strategies evolve?</a:t>
            </a:r>
          </a:p>
          <a:p>
            <a:pPr algn="ctr">
              <a:buFont typeface="Arial" charset="0"/>
              <a:buNone/>
            </a:pPr>
            <a:endParaRPr lang="en-US" b="1" smtClean="0">
              <a:solidFill>
                <a:srgbClr val="3028CE"/>
              </a:solidFill>
            </a:endParaRPr>
          </a:p>
          <a:p>
            <a:pPr algn="ctr">
              <a:buFont typeface="Arial" charset="0"/>
              <a:buNone/>
            </a:pPr>
            <a:r>
              <a:rPr lang="en-US" b="1" smtClean="0">
                <a:solidFill>
                  <a:srgbClr val="3028CE"/>
                </a:solidFill>
              </a:rPr>
              <a:t>How are strategies executed?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68363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Formulating Strategy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334000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en-US" b="1" dirty="0" smtClean="0">
                <a:solidFill>
                  <a:srgbClr val="3028CE"/>
                </a:solidFill>
              </a:rPr>
              <a:t>SWOT Analysis</a:t>
            </a:r>
          </a:p>
          <a:p>
            <a:pPr algn="ctr">
              <a:buFont typeface="Arial" charset="0"/>
              <a:buNone/>
            </a:pPr>
            <a:endParaRPr lang="en-US" sz="2400" dirty="0" smtClean="0">
              <a:solidFill>
                <a:srgbClr val="3028CE"/>
              </a:solidFill>
            </a:endParaRPr>
          </a:p>
          <a:p>
            <a:pPr algn="ctr">
              <a:buFont typeface="Arial" charset="0"/>
              <a:buNone/>
            </a:pPr>
            <a:r>
              <a:rPr lang="en-US" dirty="0" smtClean="0">
                <a:solidFill>
                  <a:srgbClr val="3028CE"/>
                </a:solidFill>
              </a:rPr>
              <a:t>Strength</a:t>
            </a:r>
          </a:p>
          <a:p>
            <a:pPr algn="ctr">
              <a:buFont typeface="Arial" charset="0"/>
              <a:buNone/>
            </a:pPr>
            <a:r>
              <a:rPr lang="en-US" dirty="0" smtClean="0">
                <a:solidFill>
                  <a:srgbClr val="3028CE"/>
                </a:solidFill>
              </a:rPr>
              <a:t>Weakness</a:t>
            </a:r>
          </a:p>
          <a:p>
            <a:pPr algn="ctr">
              <a:buFont typeface="Arial" charset="0"/>
              <a:buNone/>
            </a:pPr>
            <a:r>
              <a:rPr lang="en-US" dirty="0" smtClean="0">
                <a:solidFill>
                  <a:srgbClr val="3028CE"/>
                </a:solidFill>
              </a:rPr>
              <a:t>Opportunity / Need</a:t>
            </a:r>
          </a:p>
          <a:p>
            <a:pPr algn="ctr">
              <a:buFont typeface="Arial" charset="0"/>
              <a:buNone/>
            </a:pPr>
            <a:r>
              <a:rPr lang="en-US" dirty="0" smtClean="0">
                <a:solidFill>
                  <a:srgbClr val="3028CE"/>
                </a:solidFill>
              </a:rPr>
              <a:t>Threat / Challenge-Asymmetry</a:t>
            </a:r>
          </a:p>
          <a:p>
            <a:pPr algn="ctr">
              <a:buFont typeface="Arial" charset="0"/>
              <a:buNone/>
            </a:pPr>
            <a:endParaRPr lang="en-US" sz="2400" dirty="0" smtClean="0">
              <a:solidFill>
                <a:srgbClr val="3028CE"/>
              </a:solidFill>
            </a:endParaRPr>
          </a:p>
          <a:p>
            <a:pPr algn="ctr">
              <a:buFont typeface="Arial" charset="0"/>
              <a:buNone/>
            </a:pPr>
            <a:r>
              <a:rPr lang="en-US" dirty="0" smtClean="0">
                <a:solidFill>
                  <a:srgbClr val="3028CE"/>
                </a:solidFill>
              </a:rPr>
              <a:t>Vision-Mission-Objective &lt;SWOT&gt; Strategy</a:t>
            </a:r>
          </a:p>
          <a:p>
            <a:pPr algn="ctr">
              <a:buFont typeface="Arial" charset="0"/>
              <a:buNone/>
            </a:pPr>
            <a:endParaRPr lang="en-US" sz="1200" dirty="0" smtClean="0">
              <a:solidFill>
                <a:srgbClr val="3028CE"/>
              </a:solidFill>
            </a:endParaRPr>
          </a:p>
          <a:p>
            <a:pPr algn="ctr">
              <a:buFont typeface="Arial" charset="0"/>
              <a:buNone/>
            </a:pPr>
            <a:r>
              <a:rPr lang="en-US" b="1" dirty="0" smtClean="0">
                <a:solidFill>
                  <a:srgbClr val="3028CE"/>
                </a:solidFill>
              </a:rPr>
              <a:t>Deliberate Strategy</a:t>
            </a:r>
          </a:p>
          <a:p>
            <a:pPr algn="ctr">
              <a:buFont typeface="Arial" charset="0"/>
              <a:buNone/>
            </a:pPr>
            <a:endParaRPr lang="en-US" dirty="0" smtClean="0">
              <a:solidFill>
                <a:srgbClr val="3028CE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44563"/>
          </a:xfrm>
        </p:spPr>
        <p:txBody>
          <a:bodyPr/>
          <a:lstStyle/>
          <a:p>
            <a:r>
              <a:rPr lang="en-US" smtClean="0">
                <a:solidFill>
                  <a:srgbClr val="FF0000"/>
                </a:solidFill>
              </a:rPr>
              <a:t>Characteristics of SF 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343400"/>
          </a:xfrm>
        </p:spPr>
        <p:txBody>
          <a:bodyPr>
            <a:noAutofit/>
          </a:bodyPr>
          <a:lstStyle/>
          <a:p>
            <a:pPr algn="ctr">
              <a:buFont typeface="Arial" charset="0"/>
              <a:buNone/>
            </a:pPr>
            <a:r>
              <a:rPr lang="en-US" sz="2800" dirty="0" smtClean="0">
                <a:solidFill>
                  <a:srgbClr val="3028CE"/>
                </a:solidFill>
              </a:rPr>
              <a:t>Strategy as a Plan</a:t>
            </a:r>
          </a:p>
          <a:p>
            <a:pPr algn="ctr">
              <a:buFont typeface="Arial" charset="0"/>
              <a:buNone/>
            </a:pPr>
            <a:r>
              <a:rPr lang="en-US" sz="2800" dirty="0" smtClean="0">
                <a:solidFill>
                  <a:srgbClr val="3028CE"/>
                </a:solidFill>
              </a:rPr>
              <a:t>Planner &amp; Visionary </a:t>
            </a:r>
          </a:p>
          <a:p>
            <a:pPr algn="ctr">
              <a:buFont typeface="Arial" charset="0"/>
              <a:buNone/>
            </a:pPr>
            <a:r>
              <a:rPr lang="en-US" sz="2800" dirty="0" smtClean="0">
                <a:solidFill>
                  <a:srgbClr val="3028CE"/>
                </a:solidFill>
              </a:rPr>
              <a:t>Analytic in nature, based on decomposition</a:t>
            </a:r>
          </a:p>
          <a:p>
            <a:pPr algn="ctr">
              <a:buFont typeface="Arial" charset="0"/>
              <a:buNone/>
            </a:pPr>
            <a:r>
              <a:rPr lang="en-US" sz="2800" dirty="0" smtClean="0">
                <a:solidFill>
                  <a:srgbClr val="3028CE"/>
                </a:solidFill>
              </a:rPr>
              <a:t>Managing Stability not change </a:t>
            </a:r>
          </a:p>
          <a:p>
            <a:pPr algn="ctr">
              <a:buFont typeface="Arial" charset="0"/>
              <a:buNone/>
            </a:pPr>
            <a:r>
              <a:rPr lang="en-US" sz="2800" dirty="0" smtClean="0">
                <a:solidFill>
                  <a:srgbClr val="3028CE"/>
                </a:solidFill>
              </a:rPr>
              <a:t>Continuity</a:t>
            </a:r>
          </a:p>
          <a:p>
            <a:pPr algn="ctr">
              <a:buFont typeface="Arial" charset="0"/>
              <a:buNone/>
            </a:pPr>
            <a:r>
              <a:rPr lang="en-US" sz="2800" dirty="0" smtClean="0">
                <a:solidFill>
                  <a:srgbClr val="3028CE"/>
                </a:solidFill>
              </a:rPr>
              <a:t>Control -Less Flexibility</a:t>
            </a:r>
          </a:p>
          <a:p>
            <a:pPr algn="ctr">
              <a:buFont typeface="Arial" charset="0"/>
              <a:buNone/>
            </a:pPr>
            <a:r>
              <a:rPr lang="en-US" sz="2800" dirty="0" smtClean="0">
                <a:solidFill>
                  <a:srgbClr val="3028CE"/>
                </a:solidFill>
              </a:rPr>
              <a:t>Formal Planning</a:t>
            </a:r>
          </a:p>
          <a:p>
            <a:pPr algn="ctr">
              <a:buNone/>
            </a:pPr>
            <a:r>
              <a:rPr lang="en-US" sz="2800" dirty="0" smtClean="0">
                <a:solidFill>
                  <a:srgbClr val="3028CE"/>
                </a:solidFill>
              </a:rPr>
              <a:t>Strategic Planning: program a strategy already created </a:t>
            </a:r>
          </a:p>
          <a:p>
            <a:pPr algn="ctr">
              <a:buFont typeface="Arial" charset="0"/>
              <a:buNone/>
            </a:pPr>
            <a:endParaRPr lang="en-US" sz="2800" dirty="0" smtClean="0">
              <a:solidFill>
                <a:srgbClr val="3028CE"/>
              </a:solidFill>
            </a:endParaRPr>
          </a:p>
          <a:p>
            <a:pPr algn="ctr">
              <a:buFont typeface="Arial" charset="0"/>
              <a:buNone/>
            </a:pPr>
            <a:endParaRPr lang="en-US" sz="2800" dirty="0" smtClean="0">
              <a:solidFill>
                <a:srgbClr val="3028CE"/>
              </a:solidFill>
            </a:endParaRPr>
          </a:p>
          <a:p>
            <a:pPr algn="ctr">
              <a:buFont typeface="Arial" charset="0"/>
              <a:buNone/>
            </a:pPr>
            <a:endParaRPr lang="en-US" sz="2800" dirty="0" smtClean="0">
              <a:solidFill>
                <a:srgbClr val="3028CE"/>
              </a:solidFill>
            </a:endParaRPr>
          </a:p>
          <a:p>
            <a:pPr algn="ctr">
              <a:buFont typeface="Arial" charset="0"/>
              <a:buNone/>
            </a:pPr>
            <a:r>
              <a:rPr lang="en-US" sz="2800" dirty="0" smtClean="0">
                <a:solidFill>
                  <a:srgbClr val="3028CE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/>
          <a:lstStyle/>
          <a:p>
            <a:r>
              <a:rPr lang="en-US" sz="4800" smtClean="0">
                <a:solidFill>
                  <a:srgbClr val="FF0000"/>
                </a:solidFill>
              </a:rPr>
              <a:t>Crafting Strategy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181600"/>
          </a:xfrm>
        </p:spPr>
        <p:txBody>
          <a:bodyPr>
            <a:normAutofit lnSpcReduction="10000"/>
          </a:bodyPr>
          <a:lstStyle/>
          <a:p>
            <a:pPr algn="ctr">
              <a:buFont typeface="Arial" charset="0"/>
              <a:buNone/>
            </a:pPr>
            <a:r>
              <a:rPr lang="en-US" b="1" dirty="0" smtClean="0">
                <a:solidFill>
                  <a:srgbClr val="3028CE"/>
                </a:solidFill>
              </a:rPr>
              <a:t>The potter parallel</a:t>
            </a:r>
          </a:p>
          <a:p>
            <a:pPr algn="ctr">
              <a:buFont typeface="Arial" charset="0"/>
              <a:buNone/>
            </a:pPr>
            <a:r>
              <a:rPr lang="en-US" dirty="0" smtClean="0">
                <a:solidFill>
                  <a:srgbClr val="3028CE"/>
                </a:solidFill>
              </a:rPr>
              <a:t>Consistency in past behavior – a pattern in action</a:t>
            </a:r>
          </a:p>
          <a:p>
            <a:pPr algn="ctr">
              <a:buFont typeface="Arial" charset="0"/>
              <a:buNone/>
            </a:pPr>
            <a:r>
              <a:rPr lang="en-US" dirty="0" smtClean="0">
                <a:solidFill>
                  <a:srgbClr val="3028CE"/>
                </a:solidFill>
              </a:rPr>
              <a:t>Pattern recognizer: Sharp mind &amp; keen observation</a:t>
            </a:r>
          </a:p>
          <a:p>
            <a:pPr algn="ctr">
              <a:buFont typeface="Arial" charset="0"/>
              <a:buNone/>
            </a:pPr>
            <a:r>
              <a:rPr lang="en-US" dirty="0" smtClean="0">
                <a:solidFill>
                  <a:srgbClr val="3028CE"/>
                </a:solidFill>
              </a:rPr>
              <a:t>Senses more than analyzes</a:t>
            </a:r>
          </a:p>
          <a:p>
            <a:pPr algn="ctr">
              <a:buFont typeface="Arial" charset="0"/>
              <a:buNone/>
            </a:pPr>
            <a:r>
              <a:rPr lang="en-US" dirty="0" smtClean="0">
                <a:solidFill>
                  <a:srgbClr val="3028CE"/>
                </a:solidFill>
              </a:rPr>
              <a:t>Rich in tacit knowledge</a:t>
            </a:r>
          </a:p>
          <a:p>
            <a:pPr algn="ctr">
              <a:buFont typeface="Arial" charset="0"/>
              <a:buNone/>
            </a:pPr>
            <a:r>
              <a:rPr lang="en-US" dirty="0" smtClean="0">
                <a:solidFill>
                  <a:srgbClr val="3028CE"/>
                </a:solidFill>
              </a:rPr>
              <a:t>Continuously Learning &amp; Listening</a:t>
            </a:r>
          </a:p>
          <a:p>
            <a:pPr algn="ctr">
              <a:buFont typeface="Arial" charset="0"/>
              <a:buNone/>
            </a:pPr>
            <a:r>
              <a:rPr lang="en-US" dirty="0" smtClean="0">
                <a:solidFill>
                  <a:srgbClr val="3028CE"/>
                </a:solidFill>
              </a:rPr>
              <a:t>Flexibility over control </a:t>
            </a:r>
          </a:p>
          <a:p>
            <a:pPr algn="ctr">
              <a:buFont typeface="Arial" charset="0"/>
              <a:buNone/>
            </a:pPr>
            <a:r>
              <a:rPr lang="en-US" dirty="0" smtClean="0">
                <a:solidFill>
                  <a:srgbClr val="3028CE"/>
                </a:solidFill>
              </a:rPr>
              <a:t>Process of Synthesis</a:t>
            </a:r>
          </a:p>
          <a:p>
            <a:pPr algn="ctr">
              <a:buFont typeface="Arial" charset="0"/>
              <a:buNone/>
            </a:pPr>
            <a:r>
              <a:rPr lang="en-US" b="1" dirty="0" smtClean="0">
                <a:solidFill>
                  <a:srgbClr val="3028CE"/>
                </a:solidFill>
              </a:rPr>
              <a:t>Emergent Strategy</a:t>
            </a:r>
          </a:p>
          <a:p>
            <a:pPr algn="ctr">
              <a:buFont typeface="Arial" charset="0"/>
              <a:buNone/>
            </a:pPr>
            <a:endParaRPr lang="en-US" dirty="0" smtClean="0">
              <a:solidFill>
                <a:srgbClr val="3028CE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229600" cy="4572000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en-US" smtClean="0">
                <a:solidFill>
                  <a:srgbClr val="3028CE"/>
                </a:solidFill>
              </a:rPr>
              <a:t>Reality of larger Organization</a:t>
            </a:r>
            <a:endParaRPr lang="en-US" sz="2400" smtClean="0">
              <a:solidFill>
                <a:srgbClr val="3028CE"/>
              </a:solidFill>
            </a:endParaRPr>
          </a:p>
          <a:p>
            <a:pPr algn="ctr">
              <a:buFont typeface="Arial" charset="0"/>
              <a:buNone/>
            </a:pPr>
            <a:r>
              <a:rPr lang="en-US" smtClean="0">
                <a:solidFill>
                  <a:srgbClr val="3028CE"/>
                </a:solidFill>
              </a:rPr>
              <a:t>Umbrella Strategy</a:t>
            </a:r>
          </a:p>
          <a:p>
            <a:pPr algn="ctr">
              <a:buFont typeface="Arial" charset="0"/>
              <a:buNone/>
            </a:pPr>
            <a:r>
              <a:rPr lang="en-US" sz="2400" smtClean="0">
                <a:solidFill>
                  <a:srgbClr val="3028CE"/>
                </a:solidFill>
              </a:rPr>
              <a:t>(deliberate in guidelines &amp; emergent in specifics) </a:t>
            </a:r>
          </a:p>
          <a:p>
            <a:pPr algn="ctr">
              <a:buFont typeface="Arial" charset="0"/>
              <a:buNone/>
            </a:pPr>
            <a:r>
              <a:rPr lang="en-US" smtClean="0">
                <a:solidFill>
                  <a:srgbClr val="3028CE"/>
                </a:solidFill>
              </a:rPr>
              <a:t>Strange routes</a:t>
            </a:r>
          </a:p>
          <a:p>
            <a:pPr algn="ctr">
              <a:buFont typeface="Arial" charset="0"/>
              <a:buNone/>
            </a:pPr>
            <a:r>
              <a:rPr lang="en-US" sz="2400" smtClean="0">
                <a:solidFill>
                  <a:srgbClr val="3028CE"/>
                </a:solidFill>
              </a:rPr>
              <a:t>(error becomes opportunities &amp; weakness stimulate creativity)</a:t>
            </a:r>
          </a:p>
          <a:p>
            <a:pPr algn="ctr">
              <a:buFont typeface="Arial" charset="0"/>
              <a:buNone/>
            </a:pPr>
            <a:r>
              <a:rPr lang="en-US" smtClean="0">
                <a:solidFill>
                  <a:srgbClr val="3028CE"/>
                </a:solidFill>
              </a:rPr>
              <a:t>Deliberately Emergent – Process Strategy</a:t>
            </a:r>
          </a:p>
          <a:p>
            <a:pPr algn="ctr">
              <a:buFont typeface="Arial" charset="0"/>
              <a:buNone/>
            </a:pPr>
            <a:r>
              <a:rPr lang="en-US" sz="2400" smtClean="0">
                <a:solidFill>
                  <a:srgbClr val="3028CE"/>
                </a:solidFill>
              </a:rPr>
              <a:t>(design of structure, staffing, procedures, etc )</a:t>
            </a:r>
          </a:p>
          <a:p>
            <a:pPr algn="ctr">
              <a:buFont typeface="Arial" charset="0"/>
              <a:buNone/>
            </a:pPr>
            <a:r>
              <a:rPr lang="en-US" smtClean="0">
                <a:solidFill>
                  <a:srgbClr val="3028CE"/>
                </a:solidFill>
              </a:rPr>
              <a:t>Quantum Leaps – Creative Destruction</a:t>
            </a:r>
          </a:p>
        </p:txBody>
      </p:sp>
      <p:sp>
        <p:nvSpPr>
          <p:cNvPr id="16387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14400"/>
          </a:xfrm>
        </p:spPr>
        <p:txBody>
          <a:bodyPr/>
          <a:lstStyle/>
          <a:p>
            <a:r>
              <a:rPr lang="en-US" smtClean="0">
                <a:solidFill>
                  <a:srgbClr val="FF0000"/>
                </a:solidFill>
              </a:rPr>
              <a:t>Strategy in Reality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020763"/>
          </a:xfrm>
        </p:spPr>
        <p:txBody>
          <a:bodyPr/>
          <a:lstStyle/>
          <a:p>
            <a:r>
              <a:rPr lang="en-US" sz="4000" smtClean="0">
                <a:solidFill>
                  <a:srgbClr val="FF0000"/>
                </a:solidFill>
              </a:rPr>
              <a:t>Basics of Crafting Strategy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810000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en-US" smtClean="0">
                <a:solidFill>
                  <a:srgbClr val="3028CE"/>
                </a:solidFill>
              </a:rPr>
              <a:t>Intimate connection between thought &amp; action</a:t>
            </a:r>
          </a:p>
          <a:p>
            <a:pPr algn="ctr">
              <a:buFont typeface="Arial" charset="0"/>
              <a:buNone/>
            </a:pPr>
            <a:r>
              <a:rPr lang="en-US" smtClean="0">
                <a:solidFill>
                  <a:srgbClr val="3028CE"/>
                </a:solidFill>
              </a:rPr>
              <a:t>Ability to detect emerging patterns</a:t>
            </a:r>
          </a:p>
          <a:p>
            <a:pPr algn="ctr">
              <a:buFont typeface="Arial" charset="0"/>
              <a:buNone/>
            </a:pPr>
            <a:r>
              <a:rPr lang="en-US" smtClean="0">
                <a:solidFill>
                  <a:srgbClr val="3028CE"/>
                </a:solidFill>
              </a:rPr>
              <a:t>Detecting discontinuities</a:t>
            </a:r>
          </a:p>
          <a:p>
            <a:pPr algn="ctr">
              <a:buFont typeface="Arial" charset="0"/>
              <a:buNone/>
            </a:pPr>
            <a:r>
              <a:rPr lang="en-US" smtClean="0">
                <a:solidFill>
                  <a:srgbClr val="3028CE"/>
                </a:solidFill>
              </a:rPr>
              <a:t>Peripheral Vision</a:t>
            </a:r>
          </a:p>
          <a:p>
            <a:pPr algn="ctr">
              <a:buFont typeface="Arial" charset="0"/>
              <a:buNone/>
            </a:pPr>
            <a:r>
              <a:rPr lang="en-US" smtClean="0">
                <a:solidFill>
                  <a:srgbClr val="3028CE"/>
                </a:solidFill>
              </a:rPr>
              <a:t>Action Research</a:t>
            </a:r>
          </a:p>
          <a:p>
            <a:pPr algn="ctr">
              <a:buFont typeface="Arial" charset="0"/>
              <a:buNone/>
            </a:pPr>
            <a:r>
              <a:rPr lang="en-US" smtClean="0">
                <a:solidFill>
                  <a:srgbClr val="3028CE"/>
                </a:solidFill>
              </a:rPr>
              <a:t>Lively Person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Effective Strategy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419600"/>
          </a:xfrm>
        </p:spPr>
        <p:txBody>
          <a:bodyPr>
            <a:normAutofit/>
          </a:bodyPr>
          <a:lstStyle/>
          <a:p>
            <a:pPr algn="ctr">
              <a:buFont typeface="Arial" charset="0"/>
              <a:buNone/>
            </a:pPr>
            <a:r>
              <a:rPr lang="en-US" dirty="0" smtClean="0">
                <a:solidFill>
                  <a:srgbClr val="3028CE"/>
                </a:solidFill>
              </a:rPr>
              <a:t>Natural Synthesis of the Future, Present &amp; Past</a:t>
            </a:r>
          </a:p>
          <a:p>
            <a:pPr algn="ctr">
              <a:buFont typeface="Arial" charset="0"/>
              <a:buNone/>
            </a:pPr>
            <a:endParaRPr lang="en-US" dirty="0" smtClean="0">
              <a:solidFill>
                <a:srgbClr val="3028CE"/>
              </a:solidFill>
            </a:endParaRPr>
          </a:p>
          <a:p>
            <a:pPr algn="ctr">
              <a:buFont typeface="Arial" charset="0"/>
              <a:buNone/>
            </a:pPr>
            <a:r>
              <a:rPr lang="en-US" dirty="0" smtClean="0">
                <a:solidFill>
                  <a:srgbClr val="3028CE"/>
                </a:solidFill>
              </a:rPr>
              <a:t>Dedication, Experience, Involvement , personal touch, </a:t>
            </a:r>
            <a:r>
              <a:rPr lang="en-US" b="1" dirty="0" smtClean="0">
                <a:solidFill>
                  <a:srgbClr val="3028CE"/>
                </a:solidFill>
              </a:rPr>
              <a:t>mastery of details</a:t>
            </a:r>
            <a:r>
              <a:rPr lang="en-US" dirty="0" smtClean="0">
                <a:solidFill>
                  <a:srgbClr val="3028CE"/>
                </a:solidFill>
              </a:rPr>
              <a:t>, a sense of harmony &amp; integration </a:t>
            </a:r>
          </a:p>
          <a:p>
            <a:pPr algn="ctr">
              <a:buFont typeface="Arial" charset="0"/>
              <a:buNone/>
            </a:pPr>
            <a:endParaRPr lang="en-US" dirty="0" smtClean="0">
              <a:solidFill>
                <a:srgbClr val="3028CE"/>
              </a:solidFill>
            </a:endParaRPr>
          </a:p>
          <a:p>
            <a:pPr algn="ctr">
              <a:buFont typeface="Arial" charset="0"/>
              <a:buNone/>
            </a:pPr>
            <a:r>
              <a:rPr lang="en-US" b="1" dirty="0" smtClean="0">
                <a:solidFill>
                  <a:srgbClr val="3028CE"/>
                </a:solidFill>
              </a:rPr>
              <a:t>Deeper Engagement with the Reality</a:t>
            </a:r>
          </a:p>
          <a:p>
            <a:pPr algn="ctr">
              <a:buFont typeface="Arial" charset="0"/>
              <a:buNone/>
            </a:pPr>
            <a:r>
              <a:rPr lang="en-US" sz="2400" dirty="0" smtClean="0">
                <a:solidFill>
                  <a:srgbClr val="3028CE"/>
                </a:solidFill>
              </a:rPr>
              <a:t>(in the context of growing superficiality)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838200" y="304800"/>
            <a:ext cx="7772400" cy="762000"/>
          </a:xfrm>
          <a:noFill/>
        </p:spPr>
        <p:txBody>
          <a:bodyPr>
            <a:normAutofit fontScale="90000"/>
          </a:bodyPr>
          <a:lstStyle/>
          <a:p>
            <a:pPr eaLnBrk="1" hangingPunct="1"/>
            <a:r>
              <a:rPr lang="en-US" sz="2400" b="1" dirty="0" smtClean="0">
                <a:solidFill>
                  <a:srgbClr val="C00000"/>
                </a:solidFill>
              </a:rPr>
              <a:t>THE DIVIDED LINE</a:t>
            </a:r>
            <a:br>
              <a:rPr lang="en-US" sz="2400" b="1" dirty="0" smtClean="0">
                <a:solidFill>
                  <a:srgbClr val="C00000"/>
                </a:solidFill>
              </a:rPr>
            </a:br>
            <a:r>
              <a:rPr lang="en-US" sz="2400" b="1" dirty="0" smtClean="0">
                <a:solidFill>
                  <a:srgbClr val="C00000"/>
                </a:solidFill>
              </a:rPr>
              <a:t>PLATO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381000" y="1295400"/>
            <a:ext cx="7467600" cy="4800600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endParaRPr lang="en-US" dirty="0" smtClean="0">
              <a:solidFill>
                <a:srgbClr val="FF9900"/>
              </a:solidFill>
            </a:endParaRPr>
          </a:p>
          <a:p>
            <a:pPr marL="0" indent="0" algn="ctr" eaLnBrk="1" hangingPunct="1">
              <a:buFontTx/>
              <a:buNone/>
            </a:pPr>
            <a:endParaRPr lang="en-US" dirty="0" smtClean="0">
              <a:solidFill>
                <a:srgbClr val="FF9900"/>
              </a:solidFill>
            </a:endParaRPr>
          </a:p>
        </p:txBody>
      </p:sp>
      <p:graphicFrame>
        <p:nvGraphicFramePr>
          <p:cNvPr id="25604" name="Group 4"/>
          <p:cNvGraphicFramePr>
            <a:graphicFrameLocks noGrp="1"/>
          </p:cNvGraphicFramePr>
          <p:nvPr/>
        </p:nvGraphicFramePr>
        <p:xfrm>
          <a:off x="1752600" y="1447800"/>
          <a:ext cx="5943600" cy="4510089"/>
        </p:xfrm>
        <a:graphic>
          <a:graphicData uri="http://schemas.openxmlformats.org/drawingml/2006/table">
            <a:tbl>
              <a:tblPr/>
              <a:tblGrid>
                <a:gridCol w="2895600"/>
                <a:gridCol w="3048000"/>
              </a:tblGrid>
              <a:tr h="10525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itchFamily="18" charset="0"/>
                        </a:rPr>
                        <a:t>REASON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itchFamily="18" charset="0"/>
                        </a:rPr>
                        <a:t>(DIALECTIC)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</a:rPr>
                        <a:t>HIGHER FORMS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73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itchFamily="18" charset="0"/>
                        </a:rPr>
                        <a:t>UNDERSTANDING (SCIENCE, MATHEMATICS)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</a:rPr>
                        <a:t>FORMS OF SCIENCE &amp; MATHEMATICS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74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itchFamily="18" charset="0"/>
                        </a:rPr>
                        <a:t>BELIEF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itchFamily="18" charset="0"/>
                        </a:rPr>
                        <a:t>(PERCEPTION)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</a:rPr>
                        <a:t>THINGS,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</a:rPr>
                        <a:t>OBJECTS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9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itchFamily="18" charset="0"/>
                        </a:rPr>
                        <a:t>CONJECTURE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itchFamily="18" charset="0"/>
                        </a:rPr>
                        <a:t>(IMAGINING)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</a:rPr>
                        <a:t>SHADOWS, IMAGES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</a:rPr>
                        <a:t>REFLECTION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141" name="Rectangle 21"/>
          <p:cNvSpPr>
            <a:spLocks noChangeArrowheads="1"/>
          </p:cNvSpPr>
          <p:nvPr/>
        </p:nvSpPr>
        <p:spPr bwMode="auto">
          <a:xfrm>
            <a:off x="304800" y="1828800"/>
            <a:ext cx="1295400" cy="914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b="1" dirty="0">
                <a:solidFill>
                  <a:srgbClr val="C00000"/>
                </a:solidFill>
              </a:rPr>
              <a:t>KNOWLEDGE</a:t>
            </a:r>
          </a:p>
        </p:txBody>
      </p:sp>
      <p:sp>
        <p:nvSpPr>
          <p:cNvPr id="5142" name="Rectangle 22"/>
          <p:cNvSpPr>
            <a:spLocks noChangeArrowheads="1"/>
          </p:cNvSpPr>
          <p:nvPr/>
        </p:nvSpPr>
        <p:spPr bwMode="auto">
          <a:xfrm>
            <a:off x="228600" y="3962400"/>
            <a:ext cx="1371600" cy="914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b="1" dirty="0">
                <a:solidFill>
                  <a:srgbClr val="C00000"/>
                </a:solidFill>
              </a:rPr>
              <a:t>OPINION</a:t>
            </a:r>
          </a:p>
        </p:txBody>
      </p:sp>
      <p:sp>
        <p:nvSpPr>
          <p:cNvPr id="5143" name="Rectangle 23"/>
          <p:cNvSpPr>
            <a:spLocks noChangeArrowheads="1"/>
          </p:cNvSpPr>
          <p:nvPr/>
        </p:nvSpPr>
        <p:spPr bwMode="auto">
          <a:xfrm>
            <a:off x="7848600" y="3886200"/>
            <a:ext cx="914400" cy="914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b="1" dirty="0">
                <a:solidFill>
                  <a:srgbClr val="C00000"/>
                </a:solidFill>
              </a:rPr>
              <a:t>VISIBLE</a:t>
            </a:r>
          </a:p>
          <a:p>
            <a:pPr algn="ctr"/>
            <a:r>
              <a:rPr lang="en-US" sz="1600" b="1" dirty="0">
                <a:solidFill>
                  <a:srgbClr val="C00000"/>
                </a:solidFill>
              </a:rPr>
              <a:t>WORLD</a:t>
            </a:r>
          </a:p>
        </p:txBody>
      </p:sp>
      <p:sp>
        <p:nvSpPr>
          <p:cNvPr id="5144" name="Rectangle 24"/>
          <p:cNvSpPr>
            <a:spLocks noChangeArrowheads="1"/>
          </p:cNvSpPr>
          <p:nvPr/>
        </p:nvSpPr>
        <p:spPr bwMode="auto">
          <a:xfrm>
            <a:off x="7696200" y="1905000"/>
            <a:ext cx="1447800" cy="914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b="1" dirty="0">
                <a:solidFill>
                  <a:srgbClr val="C00000"/>
                </a:solidFill>
              </a:rPr>
              <a:t>INTANGIBLE </a:t>
            </a:r>
          </a:p>
          <a:p>
            <a:pPr algn="ctr"/>
            <a:r>
              <a:rPr lang="en-US" sz="1600" b="1" dirty="0">
                <a:solidFill>
                  <a:srgbClr val="C00000"/>
                </a:solidFill>
              </a:rPr>
              <a:t>WORLD</a:t>
            </a:r>
          </a:p>
        </p:txBody>
      </p:sp>
      <p:sp>
        <p:nvSpPr>
          <p:cNvPr id="5145" name="Rectangle 25"/>
          <p:cNvSpPr>
            <a:spLocks noChangeArrowheads="1"/>
          </p:cNvSpPr>
          <p:nvPr/>
        </p:nvSpPr>
        <p:spPr bwMode="auto">
          <a:xfrm>
            <a:off x="609600" y="6248400"/>
            <a:ext cx="8229600" cy="609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/>
            <a:r>
              <a:rPr lang="en-US" sz="1600" dirty="0"/>
              <a:t>Source: T.Z. </a:t>
            </a:r>
            <a:r>
              <a:rPr lang="en-US" sz="1600" dirty="0" err="1" smtClean="0"/>
              <a:t>Lavine</a:t>
            </a:r>
            <a:r>
              <a:rPr lang="en-US" sz="1600" dirty="0" smtClean="0"/>
              <a:t> (</a:t>
            </a:r>
            <a:r>
              <a:rPr lang="en-US" sz="1600" dirty="0"/>
              <a:t>1984), From Socrates to Sartre: The Philosophic Quest. Bantam Books.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1143000" y="914400"/>
          <a:ext cx="7696200" cy="4800600"/>
        </p:xfrm>
        <a:graphic>
          <a:graphicData uri="http://schemas.openxmlformats.org/drawingml/2006/table">
            <a:tbl>
              <a:tblPr/>
              <a:tblGrid>
                <a:gridCol w="4083698"/>
                <a:gridCol w="3612502"/>
              </a:tblGrid>
              <a:tr h="241802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1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libri"/>
                        </a:rPr>
                        <a:t/>
                      </a:r>
                      <a:br>
                        <a:rPr lang="en-US" sz="1100" dirty="0">
                          <a:latin typeface="Calibri"/>
                        </a:rPr>
                      </a:br>
                      <a:r>
                        <a:rPr lang="en-US" sz="2400" b="1" dirty="0" smtClean="0">
                          <a:solidFill>
                            <a:schemeClr val="tx2"/>
                          </a:solidFill>
                          <a:latin typeface="Calibri"/>
                          <a:ea typeface="Calibri"/>
                          <a:cs typeface="Times New Roman"/>
                        </a:rPr>
                        <a:t>Information – Recall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 smtClean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 smtClean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 smtClean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 smtClean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 smtClean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 smtClean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solidFill>
                            <a:srgbClr val="3028CE"/>
                          </a:solidFill>
                          <a:latin typeface="Calibri"/>
                          <a:ea typeface="Calibri"/>
                          <a:cs typeface="Times New Roman"/>
                        </a:rPr>
                        <a:t>Skill </a:t>
                      </a:r>
                      <a:r>
                        <a:rPr lang="en-US" sz="2400" b="1" dirty="0">
                          <a:solidFill>
                            <a:srgbClr val="3028CE"/>
                          </a:solidFill>
                          <a:latin typeface="Calibri"/>
                          <a:ea typeface="Calibri"/>
                          <a:cs typeface="Times New Roman"/>
                        </a:rPr>
                        <a:t>- Analysis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25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1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3028CE"/>
                          </a:solidFill>
                          <a:latin typeface="Calibri"/>
                          <a:ea typeface="Calibri"/>
                          <a:cs typeface="Times New Roman"/>
                        </a:rPr>
                        <a:t>Knowledge – </a:t>
                      </a:r>
                      <a:r>
                        <a:rPr lang="en-US" sz="2400" b="1" dirty="0" smtClean="0">
                          <a:solidFill>
                            <a:srgbClr val="3028CE"/>
                          </a:solidFill>
                          <a:latin typeface="Calibri"/>
                          <a:ea typeface="Calibri"/>
                          <a:cs typeface="Times New Roman"/>
                        </a:rPr>
                        <a:t>Comprehension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 smtClean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 smtClean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 smtClean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 smtClean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 smtClean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Judgment 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- Wisdom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493" name="Text Box 15"/>
          <p:cNvSpPr txBox="1">
            <a:spLocks noChangeArrowheads="1"/>
          </p:cNvSpPr>
          <p:nvPr/>
        </p:nvSpPr>
        <p:spPr bwMode="auto">
          <a:xfrm>
            <a:off x="533400" y="1143000"/>
            <a:ext cx="304800" cy="16764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en-US" sz="1200" b="1" dirty="0">
                <a:solidFill>
                  <a:srgbClr val="C00000"/>
                </a:solidFill>
              </a:rPr>
              <a:t>PROMPTED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 rot="5400000">
            <a:off x="2058988" y="3427412"/>
            <a:ext cx="1828800" cy="317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2971800" y="2590800"/>
            <a:ext cx="3886200" cy="17526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rot="5400000">
            <a:off x="6059488" y="3389312"/>
            <a:ext cx="1600200" cy="317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97" name="Text Box 15"/>
          <p:cNvSpPr txBox="1">
            <a:spLocks noChangeArrowheads="1"/>
          </p:cNvSpPr>
          <p:nvPr/>
        </p:nvSpPr>
        <p:spPr bwMode="auto">
          <a:xfrm>
            <a:off x="533400" y="3429000"/>
            <a:ext cx="304800" cy="22098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en-US" sz="1200" b="1" dirty="0">
                <a:solidFill>
                  <a:srgbClr val="C00000"/>
                </a:solidFill>
              </a:rPr>
              <a:t>NOT</a:t>
            </a:r>
          </a:p>
          <a:p>
            <a:pPr>
              <a:spcAft>
                <a:spcPts val="1000"/>
              </a:spcAft>
            </a:pPr>
            <a:r>
              <a:rPr lang="en-US" sz="1200" b="1" dirty="0">
                <a:solidFill>
                  <a:srgbClr val="C00000"/>
                </a:solidFill>
              </a:rPr>
              <a:t>PROMPTED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362200" y="5867400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b="1" dirty="0">
                <a:solidFill>
                  <a:srgbClr val="C00000"/>
                </a:solidFill>
              </a:rPr>
              <a:t>Familiar	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172200" y="5867400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b="1" dirty="0">
                <a:solidFill>
                  <a:srgbClr val="C00000"/>
                </a:solidFill>
              </a:rPr>
              <a:t>Not Familiar	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371600"/>
            <a:ext cx="8610600" cy="4191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b="1" dirty="0" smtClean="0">
                <a:solidFill>
                  <a:srgbClr val="000099"/>
                </a:solidFill>
              </a:rPr>
              <a:t>Deeper Engagement in Reality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000" dirty="0" smtClean="0"/>
              <a:t/>
            </a:r>
            <a:br>
              <a:rPr lang="en-US" sz="1000" dirty="0" smtClean="0"/>
            </a:br>
            <a:r>
              <a:rPr lang="en-US" sz="2400" dirty="0" smtClean="0">
                <a:solidFill>
                  <a:schemeClr val="accent5"/>
                </a:solidFill>
              </a:rPr>
              <a:t>(In the light of Globalization of Superficiality)</a:t>
            </a:r>
            <a:br>
              <a:rPr lang="en-US" sz="2400" dirty="0" smtClean="0">
                <a:solidFill>
                  <a:schemeClr val="accent5"/>
                </a:solidFill>
              </a:rPr>
            </a:br>
            <a:r>
              <a:rPr lang="en-US" sz="2400" dirty="0" smtClean="0">
                <a:solidFill>
                  <a:schemeClr val="accent5"/>
                </a:solidFill>
              </a:rPr>
              <a:t/>
            </a:r>
            <a:br>
              <a:rPr lang="en-US" sz="2400" dirty="0" smtClean="0">
                <a:solidFill>
                  <a:schemeClr val="accent5"/>
                </a:solidFill>
              </a:rPr>
            </a:br>
            <a:r>
              <a:rPr lang="en-US" sz="2400" dirty="0" smtClean="0">
                <a:solidFill>
                  <a:schemeClr val="accent5"/>
                </a:solidFill>
              </a:rPr>
              <a:t/>
            </a:r>
            <a:br>
              <a:rPr lang="en-US" sz="2400" dirty="0" smtClean="0">
                <a:solidFill>
                  <a:schemeClr val="accent5"/>
                </a:solidFill>
              </a:rPr>
            </a:br>
            <a:r>
              <a:rPr lang="en-US" sz="2800" dirty="0" smtClean="0">
                <a:solidFill>
                  <a:srgbClr val="C00000"/>
                </a:solidFill>
              </a:rPr>
              <a:t>Creative &amp; Sustainable Patterns can Emerge</a:t>
            </a:r>
            <a:br>
              <a:rPr lang="en-US" sz="2800" dirty="0" smtClean="0">
                <a:solidFill>
                  <a:srgbClr val="C00000"/>
                </a:solidFill>
              </a:rPr>
            </a:br>
            <a:r>
              <a:rPr lang="en-US" sz="2800" dirty="0" smtClean="0">
                <a:solidFill>
                  <a:srgbClr val="C00000"/>
                </a:solidFill>
              </a:rPr>
              <a:t/>
            </a:r>
            <a:br>
              <a:rPr lang="en-US" sz="2800" dirty="0" smtClean="0">
                <a:solidFill>
                  <a:srgbClr val="C00000"/>
                </a:solidFill>
              </a:rPr>
            </a:br>
            <a:r>
              <a:rPr lang="en-US" sz="2800" dirty="0" smtClean="0">
                <a:solidFill>
                  <a:srgbClr val="C00000"/>
                </a:solidFill>
              </a:rPr>
              <a:t/>
            </a:r>
            <a:br>
              <a:rPr lang="en-US" sz="2800" dirty="0" smtClean="0">
                <a:solidFill>
                  <a:srgbClr val="C00000"/>
                </a:solidFill>
              </a:rPr>
            </a:br>
            <a:r>
              <a:rPr lang="en-US" sz="2800" dirty="0" smtClean="0">
                <a:solidFill>
                  <a:srgbClr val="000099"/>
                </a:solidFill>
              </a:rPr>
              <a:t>Subject to</a:t>
            </a:r>
            <a:br>
              <a:rPr lang="en-US" sz="2800" dirty="0" smtClean="0">
                <a:solidFill>
                  <a:srgbClr val="000099"/>
                </a:solidFill>
              </a:rPr>
            </a:br>
            <a:r>
              <a:rPr lang="en-US" sz="2800" b="1" dirty="0" smtClean="0">
                <a:solidFill>
                  <a:srgbClr val="000099"/>
                </a:solidFill>
              </a:rPr>
              <a:t>The Logic, Language and Values of a System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endParaRPr lang="en-GB" sz="2800" b="1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327</Words>
  <Application>Microsoft Office PowerPoint</Application>
  <PresentationFormat>On-screen Show (4:3)</PresentationFormat>
  <Paragraphs>124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Strategy Formulation</vt:lpstr>
      <vt:lpstr>Formulating Strategy</vt:lpstr>
      <vt:lpstr>Characteristics of SF </vt:lpstr>
      <vt:lpstr>Crafting Strategy</vt:lpstr>
      <vt:lpstr>Strategy in Reality</vt:lpstr>
      <vt:lpstr>Basics of Crafting Strategy</vt:lpstr>
      <vt:lpstr>Effective Strategy</vt:lpstr>
      <vt:lpstr>THE DIVIDED LINE PLATO</vt:lpstr>
      <vt:lpstr>Slide 10</vt:lpstr>
      <vt:lpstr>Deeper Engagement in Reality  (In the light of Globalization of Superficiality)   Creative &amp; Sustainable Patterns can Emerge   Subject to The Logic, Language and Values of a System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amar</dc:creator>
  <cp:lastModifiedBy>amar kumar jyoti ranjan nayak</cp:lastModifiedBy>
  <cp:revision>6</cp:revision>
  <dcterms:created xsi:type="dcterms:W3CDTF">2011-01-17T04:20:16Z</dcterms:created>
  <dcterms:modified xsi:type="dcterms:W3CDTF">2013-01-16T01:46:03Z</dcterms:modified>
</cp:coreProperties>
</file>