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0" r:id="rId6"/>
    <p:sldId id="267" r:id="rId7"/>
    <p:sldId id="268" r:id="rId8"/>
    <p:sldId id="261" r:id="rId9"/>
    <p:sldId id="262" r:id="rId10"/>
    <p:sldId id="263" r:id="rId11"/>
    <p:sldId id="264" r:id="rId12"/>
    <p:sldId id="265" r:id="rId13"/>
    <p:sldId id="272" r:id="rId14"/>
    <p:sldId id="269" r:id="rId15"/>
    <p:sldId id="270" r:id="rId16"/>
    <p:sldId id="271" r:id="rId17"/>
    <p:sldId id="26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82137" autoAdjust="0"/>
  </p:normalViewPr>
  <p:slideViewPr>
    <p:cSldViewPr>
      <p:cViewPr>
        <p:scale>
          <a:sx n="70" d="100"/>
          <a:sy n="70" d="100"/>
        </p:scale>
        <p:origin x="-606" y="-2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110F74-7CEF-4757-BDE4-4777FC5CB616}" type="datetimeFigureOut">
              <a:rPr lang="en-US" smtClean="0"/>
              <a:pPr/>
              <a:t>12/13/2009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A333DD-AC0B-4F16-8A29-D7D69961302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2130425"/>
            <a:ext cx="7772400" cy="1470025"/>
          </a:xfrm>
        </p:spPr>
        <p:txBody>
          <a:bodyPr/>
          <a:lstStyle>
            <a:lvl1pPr algn="ctr">
              <a:defRPr/>
            </a:lvl1pPr>
          </a:lstStyle>
          <a:p>
            <a:r>
              <a:rPr lang="en-US" smtClean="0"/>
              <a:t>Click to edit Master title style</a:t>
            </a:r>
            <a:endParaRPr lang="en-US"/>
          </a:p>
        </p:txBody>
      </p:sp>
      <p:sp>
        <p:nvSpPr>
          <p:cNvPr id="1331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13316" name="Rectangle 4"/>
          <p:cNvSpPr>
            <a:spLocks noGrp="1" noChangeArrowheads="1"/>
          </p:cNvSpPr>
          <p:nvPr>
            <p:ph type="dt" sz="half" idx="2"/>
          </p:nvPr>
        </p:nvSpPr>
        <p:spPr/>
        <p:txBody>
          <a:bodyPr/>
          <a:lstStyle>
            <a:lvl1pPr>
              <a:defRPr/>
            </a:lvl1pPr>
          </a:lstStyle>
          <a:p>
            <a:fld id="{1D8BD707-D9CF-40AE-B4C6-C98DA3205C09}" type="datetimeFigureOut">
              <a:rPr lang="en-US" smtClean="0"/>
              <a:pPr/>
              <a:t>12/13/2009</a:t>
            </a:fld>
            <a:endParaRPr lang="en-US"/>
          </a:p>
        </p:txBody>
      </p:sp>
      <p:sp>
        <p:nvSpPr>
          <p:cNvPr id="13317" name="Rectangle 5"/>
          <p:cNvSpPr>
            <a:spLocks noGrp="1" noChangeArrowheads="1"/>
          </p:cNvSpPr>
          <p:nvPr>
            <p:ph type="ftr" sz="quarter" idx="3"/>
          </p:nvPr>
        </p:nvSpPr>
        <p:spPr/>
        <p:txBody>
          <a:bodyPr/>
          <a:lstStyle>
            <a:lvl1pPr>
              <a:defRPr/>
            </a:lvl1pPr>
          </a:lstStyle>
          <a:p>
            <a:endParaRPr lang="en-US"/>
          </a:p>
        </p:txBody>
      </p:sp>
      <p:sp>
        <p:nvSpPr>
          <p:cNvPr id="13318" name="Rectangle 6"/>
          <p:cNvSpPr>
            <a:spLocks noGrp="1" noChangeArrowheads="1"/>
          </p:cNvSpPr>
          <p:nvPr>
            <p:ph type="sldNum" sz="quarter" idx="4"/>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12/13/2009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1D8BD707-D9CF-40AE-B4C6-C98DA3205C09}" type="datetimeFigureOut">
              <a:rPr lang="en-US" smtClean="0"/>
              <a:pPr/>
              <a:t>12/13/2009</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Negotiation Strategies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1219199"/>
          </a:xfrm>
        </p:spPr>
        <p:txBody>
          <a:bodyPr/>
          <a:lstStyle/>
          <a:p>
            <a:r>
              <a:rPr lang="en-US" dirty="0" smtClean="0"/>
              <a:t>Distributive Bargaining</a:t>
            </a:r>
            <a:endParaRPr lang="en-US" dirty="0"/>
          </a:p>
        </p:txBody>
      </p:sp>
      <p:sp>
        <p:nvSpPr>
          <p:cNvPr id="5" name="Subtitle 4"/>
          <p:cNvSpPr>
            <a:spLocks noGrp="1"/>
          </p:cNvSpPr>
          <p:nvPr>
            <p:ph type="subTitle" idx="1"/>
          </p:nvPr>
        </p:nvSpPr>
        <p:spPr>
          <a:xfrm>
            <a:off x="1371600" y="2590800"/>
            <a:ext cx="6400800" cy="3048000"/>
          </a:xfrm>
        </p:spPr>
        <p:txBody>
          <a:bodyPr/>
          <a:lstStyle/>
          <a:p>
            <a:r>
              <a:rPr lang="en-US" dirty="0" smtClean="0"/>
              <a:t>The goals of one party are usually in fundamental and direct conflict with the goals of the other party. Resources are fixed and limited, and both parties want to </a:t>
            </a:r>
            <a:r>
              <a:rPr lang="en-US" dirty="0" err="1" smtClean="0"/>
              <a:t>maximise</a:t>
            </a:r>
            <a:r>
              <a:rPr lang="en-US" dirty="0" smtClean="0"/>
              <a:t> their share of the resources.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MIN – MAX Strategy</a:t>
            </a:r>
            <a:endParaRPr lang="en-US" dirty="0"/>
          </a:p>
        </p:txBody>
      </p:sp>
      <p:sp>
        <p:nvSpPr>
          <p:cNvPr id="3" name="Content Placeholder 2"/>
          <p:cNvSpPr>
            <a:spLocks noGrp="1"/>
          </p:cNvSpPr>
          <p:nvPr>
            <p:ph idx="1"/>
          </p:nvPr>
        </p:nvSpPr>
        <p:spPr/>
        <p:txBody>
          <a:bodyPr/>
          <a:lstStyle/>
          <a:p>
            <a:r>
              <a:rPr lang="en-US" dirty="0" smtClean="0"/>
              <a:t>What is the minimum that I can get?</a:t>
            </a:r>
          </a:p>
          <a:p>
            <a:r>
              <a:rPr lang="en-US" dirty="0" smtClean="0"/>
              <a:t>What is the maximum that I can ask for?</a:t>
            </a:r>
          </a:p>
          <a:p>
            <a:r>
              <a:rPr lang="en-US" dirty="0" smtClean="0"/>
              <a:t>What is the minimum I can offer?</a:t>
            </a:r>
          </a:p>
          <a:p>
            <a:r>
              <a:rPr lang="en-US" dirty="0" smtClean="0"/>
              <a:t>What is the maximum that I can give away?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BATANA</a:t>
            </a:r>
            <a:endParaRPr lang="en-US" dirty="0"/>
          </a:p>
        </p:txBody>
      </p:sp>
      <p:sp>
        <p:nvSpPr>
          <p:cNvPr id="3" name="Content Placeholder 2"/>
          <p:cNvSpPr>
            <a:spLocks noGrp="1"/>
          </p:cNvSpPr>
          <p:nvPr>
            <p:ph idx="1"/>
          </p:nvPr>
        </p:nvSpPr>
        <p:spPr/>
        <p:txBody>
          <a:bodyPr/>
          <a:lstStyle/>
          <a:p>
            <a:r>
              <a:rPr lang="en-US" dirty="0" smtClean="0"/>
              <a:t>Best alternative to a negotiated agreement</a:t>
            </a:r>
          </a:p>
          <a:p>
            <a:r>
              <a:rPr lang="en-US" dirty="0" smtClean="0"/>
              <a:t>What is the best option that the party has if this negotiation does not go through?</a:t>
            </a:r>
          </a:p>
          <a:p>
            <a:r>
              <a:rPr lang="en-US" dirty="0" smtClean="0"/>
              <a:t>The sooner each party is able to get an idea of the other’s BATANA, the likelihood is higher that the negotiation would get concluded.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The use of POWER in negotiations</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POWER could mean different things to different people</a:t>
            </a:r>
          </a:p>
          <a:p>
            <a:r>
              <a:rPr lang="en-US" dirty="0" smtClean="0"/>
              <a:t>People have power if they have the ability to bring about the outcomes they desire or the ability to get things done the way they want them to be done. </a:t>
            </a:r>
          </a:p>
          <a:p>
            <a:r>
              <a:rPr lang="en-US" dirty="0" smtClean="0"/>
              <a:t>BATANAs are a measure of the balance of power among parties</a:t>
            </a:r>
          </a:p>
          <a:p>
            <a:r>
              <a:rPr lang="en-US" dirty="0" smtClean="0"/>
              <a:t>BATANAS can change during the course of the negotiation</a:t>
            </a:r>
          </a:p>
          <a:p>
            <a:r>
              <a:rPr lang="en-US" dirty="0" smtClean="0"/>
              <a:t>Sometimes the best deal in town is ‘no deal’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ssolv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Perception of Power</a:t>
            </a:r>
            <a:endParaRPr lang="en-US" dirty="0"/>
          </a:p>
        </p:txBody>
      </p:sp>
      <p:sp>
        <p:nvSpPr>
          <p:cNvPr id="3" name="Content Placeholder 2"/>
          <p:cNvSpPr>
            <a:spLocks noGrp="1"/>
          </p:cNvSpPr>
          <p:nvPr>
            <p:ph idx="1"/>
          </p:nvPr>
        </p:nvSpPr>
        <p:spPr/>
        <p:txBody>
          <a:bodyPr/>
          <a:lstStyle/>
          <a:p>
            <a:r>
              <a:rPr lang="en-US" dirty="0" smtClean="0"/>
              <a:t>How do you perceive as to what power you have?</a:t>
            </a:r>
          </a:p>
          <a:p>
            <a:r>
              <a:rPr lang="en-US" dirty="0" smtClean="0"/>
              <a:t>How do you want your  negotiating partner to perceive what power you have?</a:t>
            </a:r>
          </a:p>
          <a:p>
            <a:r>
              <a:rPr lang="en-US" dirty="0" smtClean="0"/>
              <a:t>How does your negotiating partner actually perceive what power you have?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Sources of Power</a:t>
            </a:r>
            <a:endParaRPr lang="en-US" dirty="0"/>
          </a:p>
        </p:txBody>
      </p:sp>
      <p:sp>
        <p:nvSpPr>
          <p:cNvPr id="3" name="Content Placeholder 2"/>
          <p:cNvSpPr>
            <a:spLocks noGrp="1"/>
          </p:cNvSpPr>
          <p:nvPr>
            <p:ph idx="1"/>
          </p:nvPr>
        </p:nvSpPr>
        <p:spPr/>
        <p:txBody>
          <a:bodyPr/>
          <a:lstStyle/>
          <a:p>
            <a:r>
              <a:rPr lang="en-US" dirty="0" smtClean="0"/>
              <a:t>Information and expertise (legitimate)</a:t>
            </a:r>
          </a:p>
          <a:p>
            <a:r>
              <a:rPr lang="en-US" dirty="0" smtClean="0"/>
              <a:t>Control over resources</a:t>
            </a:r>
          </a:p>
          <a:p>
            <a:r>
              <a:rPr lang="en-US" dirty="0" smtClean="0"/>
              <a:t>Positional authority</a:t>
            </a:r>
          </a:p>
          <a:p>
            <a:r>
              <a:rPr lang="en-US" dirty="0" smtClean="0"/>
              <a:t>Class and status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Elements of BATANAs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Deadlines</a:t>
            </a:r>
          </a:p>
          <a:p>
            <a:r>
              <a:rPr lang="en-US" dirty="0" smtClean="0"/>
              <a:t>Alternatives</a:t>
            </a:r>
          </a:p>
          <a:p>
            <a:r>
              <a:rPr lang="en-US" dirty="0" smtClean="0"/>
              <a:t>Your own resources</a:t>
            </a:r>
          </a:p>
          <a:p>
            <a:r>
              <a:rPr lang="en-US" dirty="0" smtClean="0"/>
              <a:t>Other parties’ resources</a:t>
            </a:r>
          </a:p>
          <a:p>
            <a:r>
              <a:rPr lang="en-US" dirty="0" smtClean="0"/>
              <a:t>Information</a:t>
            </a:r>
          </a:p>
          <a:p>
            <a:r>
              <a:rPr lang="en-US" dirty="0" smtClean="0"/>
              <a:t>Experience</a:t>
            </a:r>
          </a:p>
          <a:p>
            <a:r>
              <a:rPr lang="en-US" dirty="0" smtClean="0"/>
              <a:t>Interests</a:t>
            </a:r>
          </a:p>
          <a:p>
            <a:r>
              <a:rPr lang="en-US" dirty="0" smtClean="0"/>
              <a:t>Knowledge</a:t>
            </a:r>
          </a:p>
          <a:p>
            <a:r>
              <a:rPr lang="en-US" dirty="0" smtClean="0"/>
              <a:t>Stamina</a:t>
            </a:r>
          </a:p>
          <a:p>
            <a:r>
              <a:rPr lang="en-US" dirty="0" smtClean="0"/>
              <a:t>Assumptions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09601"/>
            <a:ext cx="7772400" cy="1295399"/>
          </a:xfrm>
        </p:spPr>
        <p:txBody>
          <a:bodyPr/>
          <a:lstStyle/>
          <a:p>
            <a:r>
              <a:rPr lang="en-US" dirty="0" smtClean="0"/>
              <a:t>The Past has no Future</a:t>
            </a:r>
            <a:endParaRPr lang="en-US" dirty="0"/>
          </a:p>
        </p:txBody>
      </p:sp>
      <p:sp>
        <p:nvSpPr>
          <p:cNvPr id="5" name="Subtitle 4"/>
          <p:cNvSpPr>
            <a:spLocks noGrp="1"/>
          </p:cNvSpPr>
          <p:nvPr>
            <p:ph type="subTitle" idx="1"/>
          </p:nvPr>
        </p:nvSpPr>
        <p:spPr>
          <a:xfrm>
            <a:off x="1371600" y="2743200"/>
            <a:ext cx="6400800" cy="2895600"/>
          </a:xfrm>
        </p:spPr>
        <p:txBody>
          <a:bodyPr/>
          <a:lstStyle/>
          <a:p>
            <a:r>
              <a:rPr lang="en-US" dirty="0" smtClean="0"/>
              <a:t>In negotiation, looking back does not help. The negotiation if it has to work will work prospectively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838201"/>
            <a:ext cx="7772400" cy="1295399"/>
          </a:xfrm>
        </p:spPr>
        <p:txBody>
          <a:bodyPr/>
          <a:lstStyle/>
          <a:p>
            <a:r>
              <a:rPr lang="en-US" dirty="0" smtClean="0"/>
              <a:t>The Power of Silence</a:t>
            </a:r>
            <a:endParaRPr lang="en-US" dirty="0"/>
          </a:p>
        </p:txBody>
      </p:sp>
      <p:sp>
        <p:nvSpPr>
          <p:cNvPr id="5" name="Subtitle 4"/>
          <p:cNvSpPr>
            <a:spLocks noGrp="1"/>
          </p:cNvSpPr>
          <p:nvPr>
            <p:ph type="subTitle" idx="1"/>
          </p:nvPr>
        </p:nvSpPr>
        <p:spPr>
          <a:xfrm>
            <a:off x="1371600" y="2895600"/>
            <a:ext cx="6400800" cy="2743200"/>
          </a:xfrm>
        </p:spPr>
        <p:txBody>
          <a:bodyPr/>
          <a:lstStyle/>
          <a:p>
            <a:r>
              <a:rPr lang="en-US" dirty="0" smtClean="0"/>
              <a:t>Silence can be disconcerting and uncomfortable. When used strategically, it could be of immense advantage to the negotiator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219201"/>
            <a:ext cx="7772400" cy="1295399"/>
          </a:xfrm>
        </p:spPr>
        <p:txBody>
          <a:bodyPr>
            <a:normAutofit fontScale="90000"/>
          </a:bodyPr>
          <a:lstStyle/>
          <a:p>
            <a:r>
              <a:rPr lang="en-US" dirty="0" smtClean="0"/>
              <a:t>Changing priorities during negotiation</a:t>
            </a:r>
            <a:endParaRPr lang="en-US" dirty="0"/>
          </a:p>
        </p:txBody>
      </p:sp>
      <p:sp>
        <p:nvSpPr>
          <p:cNvPr id="5" name="Subtitle 4"/>
          <p:cNvSpPr>
            <a:spLocks noGrp="1"/>
          </p:cNvSpPr>
          <p:nvPr>
            <p:ph type="subTitle" idx="1"/>
          </p:nvPr>
        </p:nvSpPr>
        <p:spPr>
          <a:xfrm>
            <a:off x="1371600" y="3276600"/>
            <a:ext cx="6400800" cy="2362200"/>
          </a:xfrm>
        </p:spPr>
        <p:txBody>
          <a:bodyPr>
            <a:normAutofit fontScale="92500" lnSpcReduction="20000"/>
          </a:bodyPr>
          <a:lstStyle/>
          <a:p>
            <a:r>
              <a:rPr lang="en-US" dirty="0" smtClean="0"/>
              <a:t>You might want to do some hard bargaining on some peripheral issues, only so that you may like to give it up when the really important issue to you comes up for negotiation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143001"/>
            <a:ext cx="7772400" cy="1447799"/>
          </a:xfrm>
        </p:spPr>
        <p:txBody>
          <a:bodyPr/>
          <a:lstStyle/>
          <a:p>
            <a:r>
              <a:rPr lang="en-US" dirty="0" smtClean="0"/>
              <a:t>The winner’s curse</a:t>
            </a:r>
            <a:endParaRPr lang="en-US" dirty="0"/>
          </a:p>
        </p:txBody>
      </p:sp>
      <p:sp>
        <p:nvSpPr>
          <p:cNvPr id="5" name="Subtitle 4"/>
          <p:cNvSpPr>
            <a:spLocks noGrp="1"/>
          </p:cNvSpPr>
          <p:nvPr>
            <p:ph type="subTitle" idx="1"/>
          </p:nvPr>
        </p:nvSpPr>
        <p:spPr>
          <a:xfrm>
            <a:off x="1371600" y="3200400"/>
            <a:ext cx="6400800" cy="2438400"/>
          </a:xfrm>
        </p:spPr>
        <p:txBody>
          <a:bodyPr/>
          <a:lstStyle/>
          <a:p>
            <a:r>
              <a:rPr lang="en-US" dirty="0" smtClean="0"/>
              <a:t>When your partner capitulates too easily. </a:t>
            </a:r>
          </a:p>
          <a:p>
            <a:r>
              <a:rPr lang="en-US" dirty="0" smtClean="0"/>
              <a:t>What’s the catch? or ‘must be a bad deal’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1523999"/>
          </a:xfrm>
        </p:spPr>
        <p:txBody>
          <a:bodyPr/>
          <a:lstStyle/>
          <a:p>
            <a:r>
              <a:rPr lang="en-US" dirty="0" smtClean="0"/>
              <a:t>Intuition</a:t>
            </a:r>
            <a:endParaRPr lang="en-US" dirty="0"/>
          </a:p>
        </p:txBody>
      </p:sp>
      <p:sp>
        <p:nvSpPr>
          <p:cNvPr id="4" name="Subtitle 3"/>
          <p:cNvSpPr>
            <a:spLocks noGrp="1"/>
          </p:cNvSpPr>
          <p:nvPr>
            <p:ph type="subTitle" idx="1"/>
          </p:nvPr>
        </p:nvSpPr>
        <p:spPr>
          <a:xfrm>
            <a:off x="1371600" y="3048000"/>
            <a:ext cx="6400800" cy="2590800"/>
          </a:xfrm>
        </p:spPr>
        <p:txBody>
          <a:bodyPr/>
          <a:lstStyle/>
          <a:p>
            <a:r>
              <a:rPr lang="en-US" dirty="0" smtClean="0"/>
              <a:t>Listen to your inner voice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1142999"/>
          </a:xfrm>
        </p:spPr>
        <p:txBody>
          <a:bodyPr/>
          <a:lstStyle/>
          <a:p>
            <a:r>
              <a:rPr lang="en-US" dirty="0" smtClean="0"/>
              <a:t>The Good Cop/Bad Cop strategy</a:t>
            </a:r>
            <a:endParaRPr lang="en-US" dirty="0"/>
          </a:p>
        </p:txBody>
      </p:sp>
      <p:sp>
        <p:nvSpPr>
          <p:cNvPr id="4" name="Subtitle 3"/>
          <p:cNvSpPr>
            <a:spLocks noGrp="1"/>
          </p:cNvSpPr>
          <p:nvPr>
            <p:ph type="subTitle" idx="1"/>
          </p:nvPr>
        </p:nvSpPr>
        <p:spPr>
          <a:xfrm>
            <a:off x="1371600" y="2819400"/>
            <a:ext cx="6400800" cy="2819400"/>
          </a:xfrm>
        </p:spPr>
        <p:txBody>
          <a:bodyPr>
            <a:normAutofit fontScale="85000" lnSpcReduction="10000"/>
          </a:bodyPr>
          <a:lstStyle/>
          <a:p>
            <a:r>
              <a:rPr lang="en-US" dirty="0" smtClean="0"/>
              <a:t>This is a group negotiation strategy where normally  one or more would act tough in the negotiation with whom they are negotiating, and the other(s) would play a more soft and charming role to make the negotiators accede to whatever is being demanded of them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85801"/>
            <a:ext cx="7772400" cy="1066799"/>
          </a:xfrm>
        </p:spPr>
        <p:txBody>
          <a:bodyPr/>
          <a:lstStyle/>
          <a:p>
            <a:r>
              <a:rPr lang="en-US" dirty="0" smtClean="0"/>
              <a:t>High ball/low ball approach</a:t>
            </a:r>
            <a:endParaRPr lang="en-US" dirty="0"/>
          </a:p>
        </p:txBody>
      </p:sp>
      <p:sp>
        <p:nvSpPr>
          <p:cNvPr id="5" name="Subtitle 4"/>
          <p:cNvSpPr>
            <a:spLocks noGrp="1"/>
          </p:cNvSpPr>
          <p:nvPr>
            <p:ph type="subTitle" idx="1"/>
          </p:nvPr>
        </p:nvSpPr>
        <p:spPr>
          <a:xfrm>
            <a:off x="1371600" y="2590800"/>
            <a:ext cx="6400800" cy="3048000"/>
          </a:xfrm>
        </p:spPr>
        <p:txBody>
          <a:bodyPr>
            <a:normAutofit fontScale="92500" lnSpcReduction="10000"/>
          </a:bodyPr>
          <a:lstStyle/>
          <a:p>
            <a:r>
              <a:rPr lang="en-US" dirty="0" smtClean="0"/>
              <a:t>Depending on what you are asking or what you are offering, this approach is taken. It is a ploy to start the negotiation which otherwise may not take place. In its worst form it could degenerate into a ‘bait and switch’ opportunity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85801"/>
            <a:ext cx="7772400" cy="1295399"/>
          </a:xfrm>
        </p:spPr>
        <p:txBody>
          <a:bodyPr/>
          <a:lstStyle/>
          <a:p>
            <a:r>
              <a:rPr lang="en-US" dirty="0" smtClean="0"/>
              <a:t>Compromise</a:t>
            </a:r>
            <a:endParaRPr lang="en-US" dirty="0"/>
          </a:p>
        </p:txBody>
      </p:sp>
      <p:sp>
        <p:nvSpPr>
          <p:cNvPr id="5" name="Subtitle 4"/>
          <p:cNvSpPr>
            <a:spLocks noGrp="1"/>
          </p:cNvSpPr>
          <p:nvPr>
            <p:ph type="subTitle" idx="1"/>
          </p:nvPr>
        </p:nvSpPr>
        <p:spPr>
          <a:xfrm>
            <a:off x="1371600" y="2667000"/>
            <a:ext cx="6400800" cy="2971800"/>
          </a:xfrm>
        </p:spPr>
        <p:txBody>
          <a:bodyPr>
            <a:normAutofit fontScale="92500"/>
          </a:bodyPr>
          <a:lstStyle/>
          <a:p>
            <a:r>
              <a:rPr lang="en-US" dirty="0" smtClean="0"/>
              <a:t>Very often, it is thought that a compromise is an acceptable solution, that makes both negotiating parties equally happy. But what if it </a:t>
            </a:r>
            <a:r>
              <a:rPr lang="en-US" dirty="0" smtClean="0"/>
              <a:t>is a </a:t>
            </a:r>
            <a:r>
              <a:rPr lang="en-US" dirty="0" smtClean="0"/>
              <a:t>solution that makes both parties equally unhappy?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Negotiation traps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Plunging in</a:t>
            </a:r>
          </a:p>
          <a:p>
            <a:r>
              <a:rPr lang="en-US" dirty="0" smtClean="0"/>
              <a:t>Overconfidence</a:t>
            </a:r>
          </a:p>
          <a:p>
            <a:r>
              <a:rPr lang="en-US" dirty="0" smtClean="0"/>
              <a:t>Frame blindness</a:t>
            </a:r>
          </a:p>
          <a:p>
            <a:r>
              <a:rPr lang="en-US" dirty="0" smtClean="0"/>
              <a:t>Lack of frame</a:t>
            </a:r>
          </a:p>
          <a:p>
            <a:r>
              <a:rPr lang="en-US" dirty="0" smtClean="0"/>
              <a:t>Taking shortcuts</a:t>
            </a:r>
          </a:p>
          <a:p>
            <a:r>
              <a:rPr lang="en-US" dirty="0" smtClean="0"/>
              <a:t>Going by gut feel</a:t>
            </a:r>
          </a:p>
          <a:p>
            <a:r>
              <a:rPr lang="en-US" dirty="0" smtClean="0"/>
              <a:t>Group failure</a:t>
            </a:r>
          </a:p>
          <a:p>
            <a:r>
              <a:rPr lang="en-US" dirty="0" smtClean="0"/>
              <a:t>Misinterpreting feedback</a:t>
            </a:r>
          </a:p>
          <a:p>
            <a:r>
              <a:rPr lang="en-US" dirty="0" smtClean="0"/>
              <a:t>Not recording past negotiations</a:t>
            </a:r>
          </a:p>
          <a:p>
            <a:r>
              <a:rPr lang="en-US" dirty="0" smtClean="0"/>
              <a:t>Failure in auditing one’s own decision processes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heckerboard(across)">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checkerboard(across)">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ind_0011_slide">
  <a:themeElements>
    <a:clrScheme name="Office Theme 3">
      <a:dk1>
        <a:srgbClr val="000000"/>
      </a:dk1>
      <a:lt1>
        <a:srgbClr val="A9CFC0"/>
      </a:lt1>
      <a:dk2>
        <a:srgbClr val="000000"/>
      </a:dk2>
      <a:lt2>
        <a:srgbClr val="A8A8A8"/>
      </a:lt2>
      <a:accent1>
        <a:srgbClr val="D7AEA1"/>
      </a:accent1>
      <a:accent2>
        <a:srgbClr val="B78859"/>
      </a:accent2>
      <a:accent3>
        <a:srgbClr val="D1E4DC"/>
      </a:accent3>
      <a:accent4>
        <a:srgbClr val="000000"/>
      </a:accent4>
      <a:accent5>
        <a:srgbClr val="E8D3CD"/>
      </a:accent5>
      <a:accent6>
        <a:srgbClr val="A67B50"/>
      </a:accent6>
      <a:hlink>
        <a:srgbClr val="3F715D"/>
      </a:hlink>
      <a:folHlink>
        <a:srgbClr val="A15A72"/>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A9CFC0"/>
        </a:lt1>
        <a:dk2>
          <a:srgbClr val="000000"/>
        </a:dk2>
        <a:lt2>
          <a:srgbClr val="A8A8A8"/>
        </a:lt2>
        <a:accent1>
          <a:srgbClr val="66CCA4"/>
        </a:accent1>
        <a:accent2>
          <a:srgbClr val="88BDA8"/>
        </a:accent2>
        <a:accent3>
          <a:srgbClr val="D1E4DC"/>
        </a:accent3>
        <a:accent4>
          <a:srgbClr val="000000"/>
        </a:accent4>
        <a:accent5>
          <a:srgbClr val="B8E2CF"/>
        </a:accent5>
        <a:accent6>
          <a:srgbClr val="7BAB98"/>
        </a:accent6>
        <a:hlink>
          <a:srgbClr val="339971"/>
        </a:hlink>
        <a:folHlink>
          <a:srgbClr val="2E6B53"/>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A9CFC0"/>
        </a:lt1>
        <a:dk2>
          <a:srgbClr val="000000"/>
        </a:dk2>
        <a:lt2>
          <a:srgbClr val="A8A8A8"/>
        </a:lt2>
        <a:accent1>
          <a:srgbClr val="5B9738"/>
        </a:accent1>
        <a:accent2>
          <a:srgbClr val="3F715D"/>
        </a:accent2>
        <a:accent3>
          <a:srgbClr val="D1E4DC"/>
        </a:accent3>
        <a:accent4>
          <a:srgbClr val="000000"/>
        </a:accent4>
        <a:accent5>
          <a:srgbClr val="B5C9AE"/>
        </a:accent5>
        <a:accent6>
          <a:srgbClr val="386653"/>
        </a:accent6>
        <a:hlink>
          <a:srgbClr val="364F61"/>
        </a:hlink>
        <a:folHlink>
          <a:srgbClr val="1B3128"/>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A9CFC0"/>
        </a:lt1>
        <a:dk2>
          <a:srgbClr val="000000"/>
        </a:dk2>
        <a:lt2>
          <a:srgbClr val="A8A8A8"/>
        </a:lt2>
        <a:accent1>
          <a:srgbClr val="D7AEA1"/>
        </a:accent1>
        <a:accent2>
          <a:srgbClr val="B78859"/>
        </a:accent2>
        <a:accent3>
          <a:srgbClr val="D1E4DC"/>
        </a:accent3>
        <a:accent4>
          <a:srgbClr val="000000"/>
        </a:accent4>
        <a:accent5>
          <a:srgbClr val="E8D3CD"/>
        </a:accent5>
        <a:accent6>
          <a:srgbClr val="A67B50"/>
        </a:accent6>
        <a:hlink>
          <a:srgbClr val="3F715D"/>
        </a:hlink>
        <a:folHlink>
          <a:srgbClr val="A15A72"/>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A9CFC0"/>
        </a:lt1>
        <a:dk2>
          <a:srgbClr val="000000"/>
        </a:dk2>
        <a:lt2>
          <a:srgbClr val="A8A8A8"/>
        </a:lt2>
        <a:accent1>
          <a:srgbClr val="519177"/>
        </a:accent1>
        <a:accent2>
          <a:srgbClr val="ACA34B"/>
        </a:accent2>
        <a:accent3>
          <a:srgbClr val="D1E4DC"/>
        </a:accent3>
        <a:accent4>
          <a:srgbClr val="000000"/>
        </a:accent4>
        <a:accent5>
          <a:srgbClr val="B3C7BD"/>
        </a:accent5>
        <a:accent6>
          <a:srgbClr val="9B9343"/>
        </a:accent6>
        <a:hlink>
          <a:srgbClr val="AC644B"/>
        </a:hlink>
        <a:folHlink>
          <a:srgbClr val="7E69AB"/>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B2B2B2"/>
        </a:lt2>
        <a:accent1>
          <a:srgbClr val="66CCA4"/>
        </a:accent1>
        <a:accent2>
          <a:srgbClr val="88BDA8"/>
        </a:accent2>
        <a:accent3>
          <a:srgbClr val="FFFFFF"/>
        </a:accent3>
        <a:accent4>
          <a:srgbClr val="000000"/>
        </a:accent4>
        <a:accent5>
          <a:srgbClr val="B8E2CF"/>
        </a:accent5>
        <a:accent6>
          <a:srgbClr val="7BAB98"/>
        </a:accent6>
        <a:hlink>
          <a:srgbClr val="339971"/>
        </a:hlink>
        <a:folHlink>
          <a:srgbClr val="2E6B53"/>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B2B2B2"/>
        </a:lt2>
        <a:accent1>
          <a:srgbClr val="5B9738"/>
        </a:accent1>
        <a:accent2>
          <a:srgbClr val="3F715D"/>
        </a:accent2>
        <a:accent3>
          <a:srgbClr val="FFFFFF"/>
        </a:accent3>
        <a:accent4>
          <a:srgbClr val="000000"/>
        </a:accent4>
        <a:accent5>
          <a:srgbClr val="B5C9AE"/>
        </a:accent5>
        <a:accent6>
          <a:srgbClr val="386653"/>
        </a:accent6>
        <a:hlink>
          <a:srgbClr val="364F61"/>
        </a:hlink>
        <a:folHlink>
          <a:srgbClr val="1B3128"/>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B2B2B2"/>
        </a:lt2>
        <a:accent1>
          <a:srgbClr val="D7AEA1"/>
        </a:accent1>
        <a:accent2>
          <a:srgbClr val="B78859"/>
        </a:accent2>
        <a:accent3>
          <a:srgbClr val="FFFFFF"/>
        </a:accent3>
        <a:accent4>
          <a:srgbClr val="000000"/>
        </a:accent4>
        <a:accent5>
          <a:srgbClr val="E8D3CD"/>
        </a:accent5>
        <a:accent6>
          <a:srgbClr val="A67B50"/>
        </a:accent6>
        <a:hlink>
          <a:srgbClr val="3F715D"/>
        </a:hlink>
        <a:folHlink>
          <a:srgbClr val="A15A72"/>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B2B2B2"/>
        </a:lt2>
        <a:accent1>
          <a:srgbClr val="519177"/>
        </a:accent1>
        <a:accent2>
          <a:srgbClr val="ACA34B"/>
        </a:accent2>
        <a:accent3>
          <a:srgbClr val="FFFFFF"/>
        </a:accent3>
        <a:accent4>
          <a:srgbClr val="000000"/>
        </a:accent4>
        <a:accent5>
          <a:srgbClr val="B3C7BD"/>
        </a:accent5>
        <a:accent6>
          <a:srgbClr val="9B9343"/>
        </a:accent6>
        <a:hlink>
          <a:srgbClr val="AC644B"/>
        </a:hlink>
        <a:folHlink>
          <a:srgbClr val="7E69A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Functional inter-dependence</Template>
  <TotalTime>136</TotalTime>
  <Words>569</Words>
  <Application>Microsoft Office PowerPoint</Application>
  <PresentationFormat>On-screen Show (4:3)</PresentationFormat>
  <Paragraphs>66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ind_0011_slide</vt:lpstr>
      <vt:lpstr>Negotiation Strategies</vt:lpstr>
      <vt:lpstr>Distributive Bargaining</vt:lpstr>
      <vt:lpstr>MIN – MAX Strategy</vt:lpstr>
      <vt:lpstr>BATANA</vt:lpstr>
      <vt:lpstr>The use of POWER in negotiations</vt:lpstr>
      <vt:lpstr>Perception of Power</vt:lpstr>
      <vt:lpstr>Sources of Power</vt:lpstr>
      <vt:lpstr>Elements of BATANAs</vt:lpstr>
      <vt:lpstr>The Past has no Future</vt:lpstr>
      <vt:lpstr>The Power of Silence</vt:lpstr>
      <vt:lpstr>Changing priorities during negotiation</vt:lpstr>
      <vt:lpstr>The winner’s curse</vt:lpstr>
      <vt:lpstr>Intuition</vt:lpstr>
      <vt:lpstr>The Good Cop/Bad Cop strategy</vt:lpstr>
      <vt:lpstr>High ball/low ball approach</vt:lpstr>
      <vt:lpstr>Compromise</vt:lpstr>
      <vt:lpstr>Negotiation traps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Negotiation Strategies</dc:title>
  <dc:creator/>
  <cp:lastModifiedBy>mnt</cp:lastModifiedBy>
  <cp:revision>22</cp:revision>
  <dcterms:created xsi:type="dcterms:W3CDTF">2006-08-16T00:00:00Z</dcterms:created>
  <dcterms:modified xsi:type="dcterms:W3CDTF">2009-12-13T06:03:39Z</dcterms:modified>
</cp:coreProperties>
</file>