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74" r:id="rId14"/>
    <p:sldId id="267" r:id="rId15"/>
    <p:sldId id="271" r:id="rId16"/>
    <p:sldId id="272" r:id="rId17"/>
    <p:sldId id="273" r:id="rId18"/>
    <p:sldId id="268" r:id="rId19"/>
    <p:sldId id="269"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2787"/>
    <p:restoredTop sz="90929"/>
  </p:normalViewPr>
  <p:slideViewPr>
    <p:cSldViewPr>
      <p:cViewPr varScale="1">
        <p:scale>
          <a:sx n="36" d="100"/>
          <a:sy n="36" d="100"/>
        </p:scale>
        <p:origin x="-84" y="-4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43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43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43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9666A5-8B12-4C35-A4E1-DA908324505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AD09FA-71EA-4186-A8DB-5444C8CF99F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77A950-3CE1-4373-B11F-E73CF4E3C24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B4CA73-6E4F-4954-860E-76898E7E1BB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34601FD-8956-405A-9903-C0200879640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62BDF7B-9D2F-4B86-8C14-90E7352D037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461700A-833E-44E5-84DA-4F533E378EC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9994113-1C28-48D2-BA8B-1C8E3C99F5B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83CEC1-576E-4213-A757-367AC884365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BA66EE9-4DBD-435E-97E5-62E4080FEAE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C6FB94-00AF-4F72-B64B-2835BB52C2E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1F1669E-D934-49C6-A290-07FB49A7F28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66FFFF"/>
            </a:gs>
            <a:gs pos="100000">
              <a:srgbClr val="33CCFF"/>
            </a:gs>
          </a:gsLst>
          <a:path path="rect">
            <a:fillToRect r="100000" b="10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EFE924E-4EB0-48E3-A9A1-56A7DD36E88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Consumer Decision Processes</a:t>
            </a:r>
          </a:p>
        </p:txBody>
      </p:sp>
      <p:sp>
        <p:nvSpPr>
          <p:cNvPr id="2051" name="Rectangle 3"/>
          <p:cNvSpPr>
            <a:spLocks noGrp="1" noChangeArrowheads="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nodePh="1">
                                  <p:stCondLst>
                                    <p:cond delay="0"/>
                                  </p:stCondLst>
                                  <p:endCondLst>
                                    <p:cond evt="begin" delay="0">
                                      <p:tn val="12"/>
                                    </p:cond>
                                  </p:end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fade">
                                      <p:cBhvr>
                                        <p:cTn id="14" dur="500"/>
                                        <p:tgtEl>
                                          <p:spTgt spid="2051">
                                            <p:txEl>
                                              <p:pRg st="0" end="0"/>
                                            </p:txEl>
                                          </p:spTgt>
                                        </p:tgtEl>
                                      </p:cBhvr>
                                    </p:animEffect>
                                    <p:anim calcmode="lin" valueType="num">
                                      <p:cBhvr>
                                        <p:cTn id="15"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990600"/>
            <a:ext cx="7772400" cy="2057400"/>
          </a:xfrm>
        </p:spPr>
        <p:txBody>
          <a:bodyPr/>
          <a:lstStyle/>
          <a:p>
            <a:r>
              <a:rPr lang="en-US"/>
              <a:t>“You can’t assume that people know what they want”</a:t>
            </a:r>
          </a:p>
        </p:txBody>
      </p:sp>
      <p:sp>
        <p:nvSpPr>
          <p:cNvPr id="3075" name="Rectangle 3"/>
          <p:cNvSpPr>
            <a:spLocks noGrp="1" noChangeArrowheads="1"/>
          </p:cNvSpPr>
          <p:nvPr>
            <p:ph type="subTitle" idx="1"/>
          </p:nvPr>
        </p:nvSpPr>
        <p:spPr>
          <a:xfrm>
            <a:off x="1371600" y="3276600"/>
            <a:ext cx="6400800" cy="2362200"/>
          </a:xfrm>
        </p:spPr>
        <p:txBody>
          <a:bodyPr/>
          <a:lstStyle/>
          <a:p>
            <a:r>
              <a:rPr lang="en-US" sz="2400"/>
              <a:t>“You can’t assume that people will tell you the truth about their wants and dislikes, even if they know them. What you are likely to get are answers that will protect the informants in their steadfast endeavour to appear to the world as really sensible, intelligent rational beings”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500"/>
                                        <p:tgtEl>
                                          <p:spTgt spid="3075">
                                            <p:txEl>
                                              <p:pRg st="0" end="0"/>
                                            </p:txEl>
                                          </p:spTgt>
                                        </p:tgtEl>
                                      </p:cBhvr>
                                    </p:animEffect>
                                    <p:anim calcmode="lin" valueType="num">
                                      <p:cBhvr>
                                        <p:cTn id="15"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07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Nature of Decision Processes</a:t>
            </a:r>
          </a:p>
        </p:txBody>
      </p:sp>
      <p:sp>
        <p:nvSpPr>
          <p:cNvPr id="19459" name="Rectangle 3"/>
          <p:cNvSpPr>
            <a:spLocks noGrp="1" noChangeArrowheads="1"/>
          </p:cNvSpPr>
          <p:nvPr>
            <p:ph type="body" idx="1"/>
          </p:nvPr>
        </p:nvSpPr>
        <p:spPr/>
        <p:txBody>
          <a:bodyPr/>
          <a:lstStyle/>
          <a:p>
            <a:r>
              <a:rPr lang="en-US"/>
              <a:t>Purchase options</a:t>
            </a:r>
          </a:p>
          <a:p>
            <a:r>
              <a:rPr lang="en-US"/>
              <a:t>Consumption options</a:t>
            </a:r>
          </a:p>
          <a:p>
            <a:r>
              <a:rPr lang="en-US"/>
              <a:t>Divestment options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1000" fill="hold"/>
                                        <p:tgtEl>
                                          <p:spTgt spid="19458"/>
                                        </p:tgtEl>
                                        <p:attrNameLst>
                                          <p:attrName>ppt_x</p:attrName>
                                        </p:attrNameLst>
                                      </p:cBhvr>
                                      <p:tavLst>
                                        <p:tav tm="0">
                                          <p:val>
                                            <p:strVal val="#ppt_x-.2"/>
                                          </p:val>
                                        </p:tav>
                                        <p:tav tm="100000">
                                          <p:val>
                                            <p:strVal val="#ppt_x"/>
                                          </p:val>
                                        </p:tav>
                                      </p:tavLst>
                                    </p:anim>
                                    <p:anim calcmode="lin" valueType="num">
                                      <p:cBhvr>
                                        <p:cTn id="8" dur="1000" fill="hold"/>
                                        <p:tgtEl>
                                          <p:spTgt spid="1945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45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9459">
                                            <p:txEl>
                                              <p:pRg st="0" end="0"/>
                                            </p:txEl>
                                          </p:spTgt>
                                        </p:tgtEl>
                                        <p:attrNameLst>
                                          <p:attrName>style.visibility</p:attrName>
                                        </p:attrNameLst>
                                      </p:cBhvr>
                                      <p:to>
                                        <p:strVal val="visible"/>
                                      </p:to>
                                    </p:set>
                                    <p:animEffect transition="in" filter="fade">
                                      <p:cBhvr>
                                        <p:cTn id="14" dur="500"/>
                                        <p:tgtEl>
                                          <p:spTgt spid="19459">
                                            <p:txEl>
                                              <p:pRg st="0" end="0"/>
                                            </p:txEl>
                                          </p:spTgt>
                                        </p:tgtEl>
                                      </p:cBhvr>
                                    </p:animEffect>
                                    <p:anim calcmode="lin" valueType="num">
                                      <p:cBhvr>
                                        <p:cTn id="15"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945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9459">
                                            <p:txEl>
                                              <p:pRg st="1" end="1"/>
                                            </p:txEl>
                                          </p:spTgt>
                                        </p:tgtEl>
                                        <p:attrNameLst>
                                          <p:attrName>style.visibility</p:attrName>
                                        </p:attrNameLst>
                                      </p:cBhvr>
                                      <p:to>
                                        <p:strVal val="visible"/>
                                      </p:to>
                                    </p:set>
                                    <p:animEffect transition="in" filter="fade">
                                      <p:cBhvr>
                                        <p:cTn id="21" dur="500"/>
                                        <p:tgtEl>
                                          <p:spTgt spid="19459">
                                            <p:txEl>
                                              <p:pRg st="1" end="1"/>
                                            </p:txEl>
                                          </p:spTgt>
                                        </p:tgtEl>
                                      </p:cBhvr>
                                    </p:animEffect>
                                    <p:anim calcmode="lin" valueType="num">
                                      <p:cBhvr>
                                        <p:cTn id="22"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945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9459">
                                            <p:txEl>
                                              <p:pRg st="2" end="2"/>
                                            </p:txEl>
                                          </p:spTgt>
                                        </p:tgtEl>
                                        <p:attrNameLst>
                                          <p:attrName>style.visibility</p:attrName>
                                        </p:attrNameLst>
                                      </p:cBhvr>
                                      <p:to>
                                        <p:strVal val="visible"/>
                                      </p:to>
                                    </p:set>
                                    <p:animEffect transition="in" filter="fade">
                                      <p:cBhvr>
                                        <p:cTn id="28" dur="500"/>
                                        <p:tgtEl>
                                          <p:spTgt spid="19459">
                                            <p:txEl>
                                              <p:pRg st="2" end="2"/>
                                            </p:txEl>
                                          </p:spTgt>
                                        </p:tgtEl>
                                      </p:cBhvr>
                                    </p:animEffect>
                                    <p:anim calcmode="lin" valueType="num">
                                      <p:cBhvr>
                                        <p:cTn id="2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9459">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Purchase options</a:t>
            </a:r>
          </a:p>
        </p:txBody>
      </p:sp>
      <p:sp>
        <p:nvSpPr>
          <p:cNvPr id="4099" name="Rectangle 3"/>
          <p:cNvSpPr>
            <a:spLocks noGrp="1" noChangeArrowheads="1"/>
          </p:cNvSpPr>
          <p:nvPr>
            <p:ph type="body" idx="1"/>
          </p:nvPr>
        </p:nvSpPr>
        <p:spPr/>
        <p:txBody>
          <a:bodyPr/>
          <a:lstStyle/>
          <a:p>
            <a:r>
              <a:rPr lang="en-US"/>
              <a:t>Whether to buy or save?</a:t>
            </a:r>
          </a:p>
          <a:p>
            <a:r>
              <a:rPr lang="en-US"/>
              <a:t>When to buy?</a:t>
            </a:r>
          </a:p>
          <a:p>
            <a:r>
              <a:rPr lang="en-US"/>
              <a:t>What to buy – both category and brand?</a:t>
            </a:r>
          </a:p>
          <a:p>
            <a:r>
              <a:rPr lang="en-US"/>
              <a:t>Where to buy?</a:t>
            </a:r>
          </a:p>
          <a:p>
            <a:r>
              <a:rPr lang="en-US"/>
              <a:t>How to pay?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099">
                                            <p:txEl>
                                              <p:pRg st="0" end="0"/>
                                            </p:txEl>
                                          </p:spTgt>
                                        </p:tgtEl>
                                        <p:attrNameLst>
                                          <p:attrName>style.visibility</p:attrName>
                                        </p:attrNameLst>
                                      </p:cBhvr>
                                      <p:to>
                                        <p:strVal val="visible"/>
                                      </p:to>
                                    </p:set>
                                    <p:animEffect transition="in" filter="fade">
                                      <p:cBhvr>
                                        <p:cTn id="14" dur="500"/>
                                        <p:tgtEl>
                                          <p:spTgt spid="4099">
                                            <p:txEl>
                                              <p:pRg st="0" end="0"/>
                                            </p:txEl>
                                          </p:spTgt>
                                        </p:tgtEl>
                                      </p:cBhvr>
                                    </p:animEffect>
                                    <p:anim calcmode="lin" valueType="num">
                                      <p:cBhvr>
                                        <p:cTn id="15"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9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099">
                                            <p:txEl>
                                              <p:pRg st="1" end="1"/>
                                            </p:txEl>
                                          </p:spTgt>
                                        </p:tgtEl>
                                        <p:attrNameLst>
                                          <p:attrName>style.visibility</p:attrName>
                                        </p:attrNameLst>
                                      </p:cBhvr>
                                      <p:to>
                                        <p:strVal val="visible"/>
                                      </p:to>
                                    </p:set>
                                    <p:animEffect transition="in" filter="fade">
                                      <p:cBhvr>
                                        <p:cTn id="21" dur="500"/>
                                        <p:tgtEl>
                                          <p:spTgt spid="4099">
                                            <p:txEl>
                                              <p:pRg st="1" end="1"/>
                                            </p:txEl>
                                          </p:spTgt>
                                        </p:tgtEl>
                                      </p:cBhvr>
                                    </p:animEffect>
                                    <p:anim calcmode="lin" valueType="num">
                                      <p:cBhvr>
                                        <p:cTn id="22"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09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099">
                                            <p:txEl>
                                              <p:pRg st="2" end="2"/>
                                            </p:txEl>
                                          </p:spTgt>
                                        </p:tgtEl>
                                        <p:attrNameLst>
                                          <p:attrName>style.visibility</p:attrName>
                                        </p:attrNameLst>
                                      </p:cBhvr>
                                      <p:to>
                                        <p:strVal val="visible"/>
                                      </p:to>
                                    </p:set>
                                    <p:animEffect transition="in" filter="fade">
                                      <p:cBhvr>
                                        <p:cTn id="28" dur="500"/>
                                        <p:tgtEl>
                                          <p:spTgt spid="4099">
                                            <p:txEl>
                                              <p:pRg st="2" end="2"/>
                                            </p:txEl>
                                          </p:spTgt>
                                        </p:tgtEl>
                                      </p:cBhvr>
                                    </p:animEffect>
                                    <p:anim calcmode="lin" valueType="num">
                                      <p:cBhvr>
                                        <p:cTn id="2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409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4099">
                                            <p:txEl>
                                              <p:pRg st="3" end="3"/>
                                            </p:txEl>
                                          </p:spTgt>
                                        </p:tgtEl>
                                        <p:attrNameLst>
                                          <p:attrName>style.visibility</p:attrName>
                                        </p:attrNameLst>
                                      </p:cBhvr>
                                      <p:to>
                                        <p:strVal val="visible"/>
                                      </p:to>
                                    </p:set>
                                    <p:animEffect transition="in" filter="fade">
                                      <p:cBhvr>
                                        <p:cTn id="35" dur="500"/>
                                        <p:tgtEl>
                                          <p:spTgt spid="4099">
                                            <p:txEl>
                                              <p:pRg st="3" end="3"/>
                                            </p:txEl>
                                          </p:spTgt>
                                        </p:tgtEl>
                                      </p:cBhvr>
                                    </p:animEffect>
                                    <p:anim calcmode="lin" valueType="num">
                                      <p:cBhvr>
                                        <p:cTn id="36"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409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4099">
                                            <p:txEl>
                                              <p:pRg st="4" end="4"/>
                                            </p:txEl>
                                          </p:spTgt>
                                        </p:tgtEl>
                                        <p:attrNameLst>
                                          <p:attrName>style.visibility</p:attrName>
                                        </p:attrNameLst>
                                      </p:cBhvr>
                                      <p:to>
                                        <p:strVal val="visible"/>
                                      </p:to>
                                    </p:set>
                                    <p:animEffect transition="in" filter="fade">
                                      <p:cBhvr>
                                        <p:cTn id="42" dur="500"/>
                                        <p:tgtEl>
                                          <p:spTgt spid="4099">
                                            <p:txEl>
                                              <p:pRg st="4" end="4"/>
                                            </p:txEl>
                                          </p:spTgt>
                                        </p:tgtEl>
                                      </p:cBhvr>
                                    </p:animEffect>
                                    <p:anim calcmode="lin" valueType="num">
                                      <p:cBhvr>
                                        <p:cTn id="43"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409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Consumption options</a:t>
            </a:r>
          </a:p>
        </p:txBody>
      </p:sp>
      <p:sp>
        <p:nvSpPr>
          <p:cNvPr id="5123" name="Rectangle 3"/>
          <p:cNvSpPr>
            <a:spLocks noGrp="1" noChangeArrowheads="1"/>
          </p:cNvSpPr>
          <p:nvPr>
            <p:ph type="body" idx="1"/>
          </p:nvPr>
        </p:nvSpPr>
        <p:spPr/>
        <p:txBody>
          <a:bodyPr/>
          <a:lstStyle/>
          <a:p>
            <a:r>
              <a:rPr lang="en-US"/>
              <a:t>Whether to consume or not?</a:t>
            </a:r>
          </a:p>
          <a:p>
            <a:r>
              <a:rPr lang="en-US"/>
              <a:t>When to consume?</a:t>
            </a:r>
          </a:p>
          <a:p>
            <a:r>
              <a:rPr lang="en-US"/>
              <a:t>How to consume?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Effect transition="in" filter="fade">
                                      <p:cBhvr>
                                        <p:cTn id="14" dur="500"/>
                                        <p:tgtEl>
                                          <p:spTgt spid="5123">
                                            <p:txEl>
                                              <p:pRg st="0" end="0"/>
                                            </p:txEl>
                                          </p:spTgt>
                                        </p:tgtEl>
                                      </p:cBhvr>
                                    </p:animEffect>
                                    <p:anim calcmode="lin" valueType="num">
                                      <p:cBhvr>
                                        <p:cTn id="15"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Effect transition="in" filter="fade">
                                      <p:cBhvr>
                                        <p:cTn id="21" dur="500"/>
                                        <p:tgtEl>
                                          <p:spTgt spid="5123">
                                            <p:txEl>
                                              <p:pRg st="1" end="1"/>
                                            </p:txEl>
                                          </p:spTgt>
                                        </p:tgtEl>
                                      </p:cBhvr>
                                    </p:animEffect>
                                    <p:anim calcmode="lin" valueType="num">
                                      <p:cBhvr>
                                        <p:cTn id="22"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12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123">
                                            <p:txEl>
                                              <p:pRg st="2" end="2"/>
                                            </p:txEl>
                                          </p:spTgt>
                                        </p:tgtEl>
                                        <p:attrNameLst>
                                          <p:attrName>style.visibility</p:attrName>
                                        </p:attrNameLst>
                                      </p:cBhvr>
                                      <p:to>
                                        <p:strVal val="visible"/>
                                      </p:to>
                                    </p:set>
                                    <p:animEffect transition="in" filter="fade">
                                      <p:cBhvr>
                                        <p:cTn id="28" dur="500"/>
                                        <p:tgtEl>
                                          <p:spTgt spid="5123">
                                            <p:txEl>
                                              <p:pRg st="2" end="2"/>
                                            </p:txEl>
                                          </p:spTgt>
                                        </p:tgtEl>
                                      </p:cBhvr>
                                    </p:animEffect>
                                    <p:anim calcmode="lin" valueType="num">
                                      <p:cBhvr>
                                        <p:cTn id="2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123">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Divestment options</a:t>
            </a:r>
          </a:p>
        </p:txBody>
      </p:sp>
      <p:sp>
        <p:nvSpPr>
          <p:cNvPr id="6147" name="Rectangle 3"/>
          <p:cNvSpPr>
            <a:spLocks noGrp="1" noChangeArrowheads="1"/>
          </p:cNvSpPr>
          <p:nvPr>
            <p:ph type="body" idx="1"/>
          </p:nvPr>
        </p:nvSpPr>
        <p:spPr/>
        <p:txBody>
          <a:bodyPr/>
          <a:lstStyle/>
          <a:p>
            <a:r>
              <a:rPr lang="en-US"/>
              <a:t>Disposal</a:t>
            </a:r>
          </a:p>
          <a:p>
            <a:r>
              <a:rPr lang="en-US"/>
              <a:t>Recycling</a:t>
            </a:r>
          </a:p>
          <a:p>
            <a:r>
              <a:rPr lang="en-US"/>
              <a:t>Remarketing</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ppt_x</p:attrName>
                                        </p:attrNameLst>
                                      </p:cBhvr>
                                      <p:tavLst>
                                        <p:tav tm="0">
                                          <p:val>
                                            <p:strVal val="#ppt_x-.2"/>
                                          </p:val>
                                        </p:tav>
                                        <p:tav tm="100000">
                                          <p:val>
                                            <p:strVal val="#ppt_x"/>
                                          </p:val>
                                        </p:tav>
                                      </p:tavLst>
                                    </p:anim>
                                    <p:anim calcmode="lin" valueType="num">
                                      <p:cBhvr>
                                        <p:cTn id="8" dur="1000" fill="hold"/>
                                        <p:tgtEl>
                                          <p:spTgt spid="61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147">
                                            <p:txEl>
                                              <p:pRg st="0" end="0"/>
                                            </p:txEl>
                                          </p:spTgt>
                                        </p:tgtEl>
                                        <p:attrNameLst>
                                          <p:attrName>style.visibility</p:attrName>
                                        </p:attrNameLst>
                                      </p:cBhvr>
                                      <p:to>
                                        <p:strVal val="visible"/>
                                      </p:to>
                                    </p:set>
                                    <p:animEffect transition="in" filter="fade">
                                      <p:cBhvr>
                                        <p:cTn id="14" dur="500"/>
                                        <p:tgtEl>
                                          <p:spTgt spid="6147">
                                            <p:txEl>
                                              <p:pRg st="0" end="0"/>
                                            </p:txEl>
                                          </p:spTgt>
                                        </p:tgtEl>
                                      </p:cBhvr>
                                    </p:animEffect>
                                    <p:anim calcmode="lin" valueType="num">
                                      <p:cBhvr>
                                        <p:cTn id="15"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614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6147">
                                            <p:txEl>
                                              <p:pRg st="1" end="1"/>
                                            </p:txEl>
                                          </p:spTgt>
                                        </p:tgtEl>
                                        <p:attrNameLst>
                                          <p:attrName>style.visibility</p:attrName>
                                        </p:attrNameLst>
                                      </p:cBhvr>
                                      <p:to>
                                        <p:strVal val="visible"/>
                                      </p:to>
                                    </p:set>
                                    <p:animEffect transition="in" filter="fade">
                                      <p:cBhvr>
                                        <p:cTn id="21" dur="500"/>
                                        <p:tgtEl>
                                          <p:spTgt spid="6147">
                                            <p:txEl>
                                              <p:pRg st="1" end="1"/>
                                            </p:txEl>
                                          </p:spTgt>
                                        </p:tgtEl>
                                      </p:cBhvr>
                                    </p:animEffect>
                                    <p:anim calcmode="lin" valueType="num">
                                      <p:cBhvr>
                                        <p:cTn id="22"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614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6147">
                                            <p:txEl>
                                              <p:pRg st="2" end="2"/>
                                            </p:txEl>
                                          </p:spTgt>
                                        </p:tgtEl>
                                        <p:attrNameLst>
                                          <p:attrName>style.visibility</p:attrName>
                                        </p:attrNameLst>
                                      </p:cBhvr>
                                      <p:to>
                                        <p:strVal val="visible"/>
                                      </p:to>
                                    </p:set>
                                    <p:animEffect transition="in" filter="fade">
                                      <p:cBhvr>
                                        <p:cTn id="28" dur="500"/>
                                        <p:tgtEl>
                                          <p:spTgt spid="6147">
                                            <p:txEl>
                                              <p:pRg st="2" end="2"/>
                                            </p:txEl>
                                          </p:spTgt>
                                        </p:tgtEl>
                                      </p:cBhvr>
                                    </p:animEffect>
                                    <p:anim calcmode="lin" valueType="num">
                                      <p:cBhvr>
                                        <p:cTn id="29"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6147">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Consumer Problem Solving</a:t>
            </a:r>
          </a:p>
        </p:txBody>
      </p:sp>
      <p:sp>
        <p:nvSpPr>
          <p:cNvPr id="7171" name="Rectangle 3"/>
          <p:cNvSpPr>
            <a:spLocks noGrp="1" noChangeArrowheads="1"/>
          </p:cNvSpPr>
          <p:nvPr>
            <p:ph type="body" idx="1"/>
          </p:nvPr>
        </p:nvSpPr>
        <p:spPr/>
        <p:txBody>
          <a:bodyPr/>
          <a:lstStyle/>
          <a:p>
            <a:r>
              <a:rPr lang="en-US"/>
              <a:t>Rational </a:t>
            </a:r>
          </a:p>
          <a:p>
            <a:r>
              <a:rPr lang="en-US"/>
              <a:t>Hedonic</a:t>
            </a:r>
          </a:p>
          <a:p>
            <a:pPr>
              <a:buFontTx/>
              <a:buNone/>
            </a:pPr>
            <a:r>
              <a:rPr lang="en-US"/>
              <a:t>In most cases it is a combination of the two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ppt_x</p:attrName>
                                        </p:attrNameLst>
                                      </p:cBhvr>
                                      <p:tavLst>
                                        <p:tav tm="0">
                                          <p:val>
                                            <p:strVal val="#ppt_x-.2"/>
                                          </p:val>
                                        </p:tav>
                                        <p:tav tm="100000">
                                          <p:val>
                                            <p:strVal val="#ppt_x"/>
                                          </p:val>
                                        </p:tav>
                                      </p:tavLst>
                                    </p:anim>
                                    <p:anim calcmode="lin" valueType="num">
                                      <p:cBhvr>
                                        <p:cTn id="8"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500"/>
                                        <p:tgtEl>
                                          <p:spTgt spid="7171">
                                            <p:txEl>
                                              <p:pRg st="0" end="0"/>
                                            </p:txEl>
                                          </p:spTgt>
                                        </p:tgtEl>
                                      </p:cBhvr>
                                    </p:animEffect>
                                    <p:anim calcmode="lin" valueType="num">
                                      <p:cBhvr>
                                        <p:cTn id="15"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17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171">
                                            <p:txEl>
                                              <p:pRg st="1" end="1"/>
                                            </p:txEl>
                                          </p:spTgt>
                                        </p:tgtEl>
                                        <p:attrNameLst>
                                          <p:attrName>style.visibility</p:attrName>
                                        </p:attrNameLst>
                                      </p:cBhvr>
                                      <p:to>
                                        <p:strVal val="visible"/>
                                      </p:to>
                                    </p:set>
                                    <p:animEffect transition="in" filter="fade">
                                      <p:cBhvr>
                                        <p:cTn id="21" dur="500"/>
                                        <p:tgtEl>
                                          <p:spTgt spid="7171">
                                            <p:txEl>
                                              <p:pRg st="1" end="1"/>
                                            </p:txEl>
                                          </p:spTgt>
                                        </p:tgtEl>
                                      </p:cBhvr>
                                    </p:animEffect>
                                    <p:anim calcmode="lin" valueType="num">
                                      <p:cBhvr>
                                        <p:cTn id="22"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717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171">
                                            <p:txEl>
                                              <p:pRg st="2" end="2"/>
                                            </p:txEl>
                                          </p:spTgt>
                                        </p:tgtEl>
                                        <p:attrNameLst>
                                          <p:attrName>style.visibility</p:attrName>
                                        </p:attrNameLst>
                                      </p:cBhvr>
                                      <p:to>
                                        <p:strVal val="visible"/>
                                      </p:to>
                                    </p:set>
                                    <p:animEffect transition="in" filter="fade">
                                      <p:cBhvr>
                                        <p:cTn id="28" dur="500"/>
                                        <p:tgtEl>
                                          <p:spTgt spid="7171">
                                            <p:txEl>
                                              <p:pRg st="2" end="2"/>
                                            </p:txEl>
                                          </p:spTgt>
                                        </p:tgtEl>
                                      </p:cBhvr>
                                    </p:animEffect>
                                    <p:anim calcmode="lin" valueType="num">
                                      <p:cBhvr>
                                        <p:cTn id="29"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7171">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Consumer Decision Making Stages</a:t>
            </a:r>
          </a:p>
        </p:txBody>
      </p:sp>
      <p:sp>
        <p:nvSpPr>
          <p:cNvPr id="8195" name="Rectangle 3"/>
          <p:cNvSpPr>
            <a:spLocks noGrp="1" noChangeArrowheads="1"/>
          </p:cNvSpPr>
          <p:nvPr>
            <p:ph type="body" idx="1"/>
          </p:nvPr>
        </p:nvSpPr>
        <p:spPr/>
        <p:txBody>
          <a:bodyPr/>
          <a:lstStyle/>
          <a:p>
            <a:r>
              <a:rPr lang="en-US"/>
              <a:t>Need recognition</a:t>
            </a:r>
          </a:p>
          <a:p>
            <a:r>
              <a:rPr lang="en-US"/>
              <a:t>Search for information</a:t>
            </a:r>
          </a:p>
          <a:p>
            <a:r>
              <a:rPr lang="en-US"/>
              <a:t>Pre-purchase alternative evaluation</a:t>
            </a:r>
          </a:p>
          <a:p>
            <a:r>
              <a:rPr lang="en-US"/>
              <a:t>Purchase</a:t>
            </a:r>
          </a:p>
          <a:p>
            <a:r>
              <a:rPr lang="en-US"/>
              <a:t>Consumption</a:t>
            </a:r>
          </a:p>
          <a:p>
            <a:r>
              <a:rPr lang="en-US"/>
              <a:t>Post-purchase evaluation</a:t>
            </a:r>
          </a:p>
          <a:p>
            <a:r>
              <a:rPr lang="en-US"/>
              <a:t>Divestment</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500"/>
                                        <p:tgtEl>
                                          <p:spTgt spid="8195">
                                            <p:txEl>
                                              <p:pRg st="0" end="0"/>
                                            </p:txEl>
                                          </p:spTgt>
                                        </p:tgtEl>
                                      </p:cBhvr>
                                    </p:animEffect>
                                    <p:anim calcmode="lin" valueType="num">
                                      <p:cBhvr>
                                        <p:cTn id="15"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19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195">
                                            <p:txEl>
                                              <p:pRg st="1" end="1"/>
                                            </p:txEl>
                                          </p:spTgt>
                                        </p:tgtEl>
                                        <p:attrNameLst>
                                          <p:attrName>style.visibility</p:attrName>
                                        </p:attrNameLst>
                                      </p:cBhvr>
                                      <p:to>
                                        <p:strVal val="visible"/>
                                      </p:to>
                                    </p:set>
                                    <p:animEffect transition="in" filter="fade">
                                      <p:cBhvr>
                                        <p:cTn id="21" dur="500"/>
                                        <p:tgtEl>
                                          <p:spTgt spid="8195">
                                            <p:txEl>
                                              <p:pRg st="1" end="1"/>
                                            </p:txEl>
                                          </p:spTgt>
                                        </p:tgtEl>
                                      </p:cBhvr>
                                    </p:animEffect>
                                    <p:anim calcmode="lin" valueType="num">
                                      <p:cBhvr>
                                        <p:cTn id="22"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1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195">
                                            <p:txEl>
                                              <p:pRg st="2" end="2"/>
                                            </p:txEl>
                                          </p:spTgt>
                                        </p:tgtEl>
                                        <p:attrNameLst>
                                          <p:attrName>style.visibility</p:attrName>
                                        </p:attrNameLst>
                                      </p:cBhvr>
                                      <p:to>
                                        <p:strVal val="visible"/>
                                      </p:to>
                                    </p:set>
                                    <p:animEffect transition="in" filter="fade">
                                      <p:cBhvr>
                                        <p:cTn id="28" dur="500"/>
                                        <p:tgtEl>
                                          <p:spTgt spid="8195">
                                            <p:txEl>
                                              <p:pRg st="2" end="2"/>
                                            </p:txEl>
                                          </p:spTgt>
                                        </p:tgtEl>
                                      </p:cBhvr>
                                    </p:animEffect>
                                    <p:anim calcmode="lin" valueType="num">
                                      <p:cBhvr>
                                        <p:cTn id="2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19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8195">
                                            <p:txEl>
                                              <p:pRg st="3" end="3"/>
                                            </p:txEl>
                                          </p:spTgt>
                                        </p:tgtEl>
                                        <p:attrNameLst>
                                          <p:attrName>style.visibility</p:attrName>
                                        </p:attrNameLst>
                                      </p:cBhvr>
                                      <p:to>
                                        <p:strVal val="visible"/>
                                      </p:to>
                                    </p:set>
                                    <p:animEffect transition="in" filter="fade">
                                      <p:cBhvr>
                                        <p:cTn id="35" dur="500"/>
                                        <p:tgtEl>
                                          <p:spTgt spid="8195">
                                            <p:txEl>
                                              <p:pRg st="3" end="3"/>
                                            </p:txEl>
                                          </p:spTgt>
                                        </p:tgtEl>
                                      </p:cBhvr>
                                    </p:animEffect>
                                    <p:anim calcmode="lin" valueType="num">
                                      <p:cBhvr>
                                        <p:cTn id="36"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819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8195">
                                            <p:txEl>
                                              <p:pRg st="4" end="4"/>
                                            </p:txEl>
                                          </p:spTgt>
                                        </p:tgtEl>
                                        <p:attrNameLst>
                                          <p:attrName>style.visibility</p:attrName>
                                        </p:attrNameLst>
                                      </p:cBhvr>
                                      <p:to>
                                        <p:strVal val="visible"/>
                                      </p:to>
                                    </p:set>
                                    <p:animEffect transition="in" filter="fade">
                                      <p:cBhvr>
                                        <p:cTn id="42" dur="500"/>
                                        <p:tgtEl>
                                          <p:spTgt spid="8195">
                                            <p:txEl>
                                              <p:pRg st="4" end="4"/>
                                            </p:txEl>
                                          </p:spTgt>
                                        </p:tgtEl>
                                      </p:cBhvr>
                                    </p:animEffect>
                                    <p:anim calcmode="lin" valueType="num">
                                      <p:cBhvr>
                                        <p:cTn id="43"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8195">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8195">
                                            <p:txEl>
                                              <p:pRg st="5" end="5"/>
                                            </p:txEl>
                                          </p:spTgt>
                                        </p:tgtEl>
                                        <p:attrNameLst>
                                          <p:attrName>style.visibility</p:attrName>
                                        </p:attrNameLst>
                                      </p:cBhvr>
                                      <p:to>
                                        <p:strVal val="visible"/>
                                      </p:to>
                                    </p:set>
                                    <p:animEffect transition="in" filter="fade">
                                      <p:cBhvr>
                                        <p:cTn id="49" dur="500"/>
                                        <p:tgtEl>
                                          <p:spTgt spid="8195">
                                            <p:txEl>
                                              <p:pRg st="5" end="5"/>
                                            </p:txEl>
                                          </p:spTgt>
                                        </p:tgtEl>
                                      </p:cBhvr>
                                    </p:animEffect>
                                    <p:anim calcmode="lin" valueType="num">
                                      <p:cBhvr>
                                        <p:cTn id="50"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8195">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8195">
                                            <p:txEl>
                                              <p:pRg st="6" end="6"/>
                                            </p:txEl>
                                          </p:spTgt>
                                        </p:tgtEl>
                                        <p:attrNameLst>
                                          <p:attrName>style.visibility</p:attrName>
                                        </p:attrNameLst>
                                      </p:cBhvr>
                                      <p:to>
                                        <p:strVal val="visible"/>
                                      </p:to>
                                    </p:set>
                                    <p:animEffect transition="in" filter="fade">
                                      <p:cBhvr>
                                        <p:cTn id="56" dur="500"/>
                                        <p:tgtEl>
                                          <p:spTgt spid="8195">
                                            <p:txEl>
                                              <p:pRg st="6" end="6"/>
                                            </p:txEl>
                                          </p:spTgt>
                                        </p:tgtEl>
                                      </p:cBhvr>
                                    </p:animEffect>
                                    <p:anim calcmode="lin" valueType="num">
                                      <p:cBhvr>
                                        <p:cTn id="5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8195">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Variables that shape decision making</a:t>
            </a:r>
          </a:p>
        </p:txBody>
      </p:sp>
      <p:sp>
        <p:nvSpPr>
          <p:cNvPr id="9219" name="Rectangle 3"/>
          <p:cNvSpPr>
            <a:spLocks noGrp="1" noChangeArrowheads="1"/>
          </p:cNvSpPr>
          <p:nvPr>
            <p:ph type="body" idx="1"/>
          </p:nvPr>
        </p:nvSpPr>
        <p:spPr/>
        <p:txBody>
          <a:bodyPr/>
          <a:lstStyle/>
          <a:p>
            <a:r>
              <a:rPr lang="en-US"/>
              <a:t>Individual differences</a:t>
            </a:r>
          </a:p>
          <a:p>
            <a:r>
              <a:rPr lang="en-US"/>
              <a:t>Environment influences</a:t>
            </a:r>
          </a:p>
          <a:p>
            <a:r>
              <a:rPr lang="en-US"/>
              <a:t>Psychological processes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500"/>
                                        <p:tgtEl>
                                          <p:spTgt spid="9219">
                                            <p:txEl>
                                              <p:pRg st="0" end="0"/>
                                            </p:txEl>
                                          </p:spTgt>
                                        </p:tgtEl>
                                      </p:cBhvr>
                                    </p:animEffect>
                                    <p:anim calcmode="lin" valueType="num">
                                      <p:cBhvr>
                                        <p:cTn id="15"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21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219">
                                            <p:txEl>
                                              <p:pRg st="1" end="1"/>
                                            </p:txEl>
                                          </p:spTgt>
                                        </p:tgtEl>
                                        <p:attrNameLst>
                                          <p:attrName>style.visibility</p:attrName>
                                        </p:attrNameLst>
                                      </p:cBhvr>
                                      <p:to>
                                        <p:strVal val="visible"/>
                                      </p:to>
                                    </p:set>
                                    <p:animEffect transition="in" filter="fade">
                                      <p:cBhvr>
                                        <p:cTn id="21" dur="500"/>
                                        <p:tgtEl>
                                          <p:spTgt spid="9219">
                                            <p:txEl>
                                              <p:pRg st="1" end="1"/>
                                            </p:txEl>
                                          </p:spTgt>
                                        </p:tgtEl>
                                      </p:cBhvr>
                                    </p:animEffect>
                                    <p:anim calcmode="lin" valueType="num">
                                      <p:cBhvr>
                                        <p:cTn id="22"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921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219">
                                            <p:txEl>
                                              <p:pRg st="2" end="2"/>
                                            </p:txEl>
                                          </p:spTgt>
                                        </p:tgtEl>
                                        <p:attrNameLst>
                                          <p:attrName>style.visibility</p:attrName>
                                        </p:attrNameLst>
                                      </p:cBhvr>
                                      <p:to>
                                        <p:strVal val="visible"/>
                                      </p:to>
                                    </p:set>
                                    <p:animEffect transition="in" filter="fade">
                                      <p:cBhvr>
                                        <p:cTn id="28" dur="500"/>
                                        <p:tgtEl>
                                          <p:spTgt spid="9219">
                                            <p:txEl>
                                              <p:pRg st="2" end="2"/>
                                            </p:txEl>
                                          </p:spTgt>
                                        </p:tgtEl>
                                      </p:cBhvr>
                                    </p:animEffect>
                                    <p:anim calcmode="lin" valueType="num">
                                      <p:cBhvr>
                                        <p:cTn id="2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9219">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Individual differences</a:t>
            </a:r>
          </a:p>
        </p:txBody>
      </p:sp>
      <p:sp>
        <p:nvSpPr>
          <p:cNvPr id="10243" name="Rectangle 3"/>
          <p:cNvSpPr>
            <a:spLocks noGrp="1" noChangeArrowheads="1"/>
          </p:cNvSpPr>
          <p:nvPr>
            <p:ph type="body" idx="1"/>
          </p:nvPr>
        </p:nvSpPr>
        <p:spPr/>
        <p:txBody>
          <a:bodyPr/>
          <a:lstStyle/>
          <a:p>
            <a:r>
              <a:rPr lang="en-US"/>
              <a:t>Consumer resources</a:t>
            </a:r>
          </a:p>
          <a:p>
            <a:r>
              <a:rPr lang="en-US"/>
              <a:t>Knowledge</a:t>
            </a:r>
          </a:p>
          <a:p>
            <a:r>
              <a:rPr lang="en-US"/>
              <a:t>Attitudes</a:t>
            </a:r>
          </a:p>
          <a:p>
            <a:r>
              <a:rPr lang="en-US"/>
              <a:t>Motivation</a:t>
            </a:r>
          </a:p>
          <a:p>
            <a:r>
              <a:rPr lang="en-US"/>
              <a:t>Personality, values, lifestyle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ppt_x</p:attrName>
                                        </p:attrNameLst>
                                      </p:cBhvr>
                                      <p:tavLst>
                                        <p:tav tm="0">
                                          <p:val>
                                            <p:strVal val="#ppt_x-.2"/>
                                          </p:val>
                                        </p:tav>
                                        <p:tav tm="100000">
                                          <p:val>
                                            <p:strVal val="#ppt_x"/>
                                          </p:val>
                                        </p:tav>
                                      </p:tavLst>
                                    </p:anim>
                                    <p:anim calcmode="lin" valueType="num">
                                      <p:cBhvr>
                                        <p:cTn id="8" dur="1000" fill="hold"/>
                                        <p:tgtEl>
                                          <p:spTgt spid="102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fade">
                                      <p:cBhvr>
                                        <p:cTn id="14" dur="500"/>
                                        <p:tgtEl>
                                          <p:spTgt spid="10243">
                                            <p:txEl>
                                              <p:pRg st="0" end="0"/>
                                            </p:txEl>
                                          </p:spTgt>
                                        </p:tgtEl>
                                      </p:cBhvr>
                                    </p:animEffect>
                                    <p:anim calcmode="lin" valueType="num">
                                      <p:cBhvr>
                                        <p:cTn id="15"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0243">
                                            <p:txEl>
                                              <p:pRg st="1" end="1"/>
                                            </p:txEl>
                                          </p:spTgt>
                                        </p:tgtEl>
                                        <p:attrNameLst>
                                          <p:attrName>style.visibility</p:attrName>
                                        </p:attrNameLst>
                                      </p:cBhvr>
                                      <p:to>
                                        <p:strVal val="visible"/>
                                      </p:to>
                                    </p:set>
                                    <p:animEffect transition="in" filter="fade">
                                      <p:cBhvr>
                                        <p:cTn id="21" dur="500"/>
                                        <p:tgtEl>
                                          <p:spTgt spid="10243">
                                            <p:txEl>
                                              <p:pRg st="1" end="1"/>
                                            </p:txEl>
                                          </p:spTgt>
                                        </p:tgtEl>
                                      </p:cBhvr>
                                    </p:animEffect>
                                    <p:anim calcmode="lin" valueType="num">
                                      <p:cBhvr>
                                        <p:cTn id="22"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02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0243">
                                            <p:txEl>
                                              <p:pRg st="2" end="2"/>
                                            </p:txEl>
                                          </p:spTgt>
                                        </p:tgtEl>
                                        <p:attrNameLst>
                                          <p:attrName>style.visibility</p:attrName>
                                        </p:attrNameLst>
                                      </p:cBhvr>
                                      <p:to>
                                        <p:strVal val="visible"/>
                                      </p:to>
                                    </p:set>
                                    <p:animEffect transition="in" filter="fade">
                                      <p:cBhvr>
                                        <p:cTn id="28" dur="500"/>
                                        <p:tgtEl>
                                          <p:spTgt spid="10243">
                                            <p:txEl>
                                              <p:pRg st="2" end="2"/>
                                            </p:txEl>
                                          </p:spTgt>
                                        </p:tgtEl>
                                      </p:cBhvr>
                                    </p:animEffect>
                                    <p:anim calcmode="lin" valueType="num">
                                      <p:cBhvr>
                                        <p:cTn id="2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024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0243">
                                            <p:txEl>
                                              <p:pRg st="3" end="3"/>
                                            </p:txEl>
                                          </p:spTgt>
                                        </p:tgtEl>
                                        <p:attrNameLst>
                                          <p:attrName>style.visibility</p:attrName>
                                        </p:attrNameLst>
                                      </p:cBhvr>
                                      <p:to>
                                        <p:strVal val="visible"/>
                                      </p:to>
                                    </p:set>
                                    <p:animEffect transition="in" filter="fade">
                                      <p:cBhvr>
                                        <p:cTn id="35" dur="500"/>
                                        <p:tgtEl>
                                          <p:spTgt spid="10243">
                                            <p:txEl>
                                              <p:pRg st="3" end="3"/>
                                            </p:txEl>
                                          </p:spTgt>
                                        </p:tgtEl>
                                      </p:cBhvr>
                                    </p:animEffect>
                                    <p:anim calcmode="lin" valueType="num">
                                      <p:cBhvr>
                                        <p:cTn id="36"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024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0243">
                                            <p:txEl>
                                              <p:pRg st="4" end="4"/>
                                            </p:txEl>
                                          </p:spTgt>
                                        </p:tgtEl>
                                        <p:attrNameLst>
                                          <p:attrName>style.visibility</p:attrName>
                                        </p:attrNameLst>
                                      </p:cBhvr>
                                      <p:to>
                                        <p:strVal val="visible"/>
                                      </p:to>
                                    </p:set>
                                    <p:animEffect transition="in" filter="fade">
                                      <p:cBhvr>
                                        <p:cTn id="42" dur="500"/>
                                        <p:tgtEl>
                                          <p:spTgt spid="10243">
                                            <p:txEl>
                                              <p:pRg st="4" end="4"/>
                                            </p:txEl>
                                          </p:spTgt>
                                        </p:tgtEl>
                                      </p:cBhvr>
                                    </p:animEffect>
                                    <p:anim calcmode="lin" valueType="num">
                                      <p:cBhvr>
                                        <p:cTn id="43"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024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Environmental Influences</a:t>
            </a:r>
          </a:p>
        </p:txBody>
      </p:sp>
      <p:sp>
        <p:nvSpPr>
          <p:cNvPr id="11267" name="Rectangle 3"/>
          <p:cNvSpPr>
            <a:spLocks noGrp="1" noChangeArrowheads="1"/>
          </p:cNvSpPr>
          <p:nvPr>
            <p:ph type="body" idx="1"/>
          </p:nvPr>
        </p:nvSpPr>
        <p:spPr/>
        <p:txBody>
          <a:bodyPr/>
          <a:lstStyle/>
          <a:p>
            <a:r>
              <a:rPr lang="en-US"/>
              <a:t>Culture</a:t>
            </a:r>
          </a:p>
          <a:p>
            <a:r>
              <a:rPr lang="en-US"/>
              <a:t>Social class</a:t>
            </a:r>
          </a:p>
          <a:p>
            <a:r>
              <a:rPr lang="en-US"/>
              <a:t>Personal influence</a:t>
            </a:r>
          </a:p>
          <a:p>
            <a:r>
              <a:rPr lang="en-US"/>
              <a:t>Family</a:t>
            </a:r>
          </a:p>
          <a:p>
            <a:r>
              <a:rPr lang="en-US"/>
              <a:t>Situation</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ppt_x</p:attrName>
                                        </p:attrNameLst>
                                      </p:cBhvr>
                                      <p:tavLst>
                                        <p:tav tm="0">
                                          <p:val>
                                            <p:strVal val="#ppt_x-.2"/>
                                          </p:val>
                                        </p:tav>
                                        <p:tav tm="100000">
                                          <p:val>
                                            <p:strVal val="#ppt_x"/>
                                          </p:val>
                                        </p:tav>
                                      </p:tavLst>
                                    </p:anim>
                                    <p:anim calcmode="lin" valueType="num">
                                      <p:cBhvr>
                                        <p:cTn id="8" dur="1000" fill="hold"/>
                                        <p:tgtEl>
                                          <p:spTgt spid="112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267">
                                            <p:txEl>
                                              <p:pRg st="0" end="0"/>
                                            </p:txEl>
                                          </p:spTgt>
                                        </p:tgtEl>
                                        <p:attrNameLst>
                                          <p:attrName>style.visibility</p:attrName>
                                        </p:attrNameLst>
                                      </p:cBhvr>
                                      <p:to>
                                        <p:strVal val="visible"/>
                                      </p:to>
                                    </p:set>
                                    <p:animEffect transition="in" filter="fade">
                                      <p:cBhvr>
                                        <p:cTn id="14" dur="500"/>
                                        <p:tgtEl>
                                          <p:spTgt spid="11267">
                                            <p:txEl>
                                              <p:pRg st="0" end="0"/>
                                            </p:txEl>
                                          </p:spTgt>
                                        </p:tgtEl>
                                      </p:cBhvr>
                                    </p:animEffect>
                                    <p:anim calcmode="lin" valueType="num">
                                      <p:cBhvr>
                                        <p:cTn id="15"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26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animEffect transition="in" filter="fade">
                                      <p:cBhvr>
                                        <p:cTn id="21" dur="500"/>
                                        <p:tgtEl>
                                          <p:spTgt spid="11267">
                                            <p:txEl>
                                              <p:pRg st="1" end="1"/>
                                            </p:txEl>
                                          </p:spTgt>
                                        </p:tgtEl>
                                      </p:cBhvr>
                                    </p:animEffect>
                                    <p:anim calcmode="lin" valueType="num">
                                      <p:cBhvr>
                                        <p:cTn id="22"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26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267">
                                            <p:txEl>
                                              <p:pRg st="2" end="2"/>
                                            </p:txEl>
                                          </p:spTgt>
                                        </p:tgtEl>
                                        <p:attrNameLst>
                                          <p:attrName>style.visibility</p:attrName>
                                        </p:attrNameLst>
                                      </p:cBhvr>
                                      <p:to>
                                        <p:strVal val="visible"/>
                                      </p:to>
                                    </p:set>
                                    <p:animEffect transition="in" filter="fade">
                                      <p:cBhvr>
                                        <p:cTn id="28" dur="500"/>
                                        <p:tgtEl>
                                          <p:spTgt spid="11267">
                                            <p:txEl>
                                              <p:pRg st="2" end="2"/>
                                            </p:txEl>
                                          </p:spTgt>
                                        </p:tgtEl>
                                      </p:cBhvr>
                                    </p:animEffect>
                                    <p:anim calcmode="lin" valueType="num">
                                      <p:cBhvr>
                                        <p:cTn id="2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26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1267">
                                            <p:txEl>
                                              <p:pRg st="3" end="3"/>
                                            </p:txEl>
                                          </p:spTgt>
                                        </p:tgtEl>
                                        <p:attrNameLst>
                                          <p:attrName>style.visibility</p:attrName>
                                        </p:attrNameLst>
                                      </p:cBhvr>
                                      <p:to>
                                        <p:strVal val="visible"/>
                                      </p:to>
                                    </p:set>
                                    <p:animEffect transition="in" filter="fade">
                                      <p:cBhvr>
                                        <p:cTn id="35" dur="500"/>
                                        <p:tgtEl>
                                          <p:spTgt spid="11267">
                                            <p:txEl>
                                              <p:pRg st="3" end="3"/>
                                            </p:txEl>
                                          </p:spTgt>
                                        </p:tgtEl>
                                      </p:cBhvr>
                                    </p:animEffect>
                                    <p:anim calcmode="lin" valueType="num">
                                      <p:cBhvr>
                                        <p:cTn id="36"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126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1267">
                                            <p:txEl>
                                              <p:pRg st="4" end="4"/>
                                            </p:txEl>
                                          </p:spTgt>
                                        </p:tgtEl>
                                        <p:attrNameLst>
                                          <p:attrName>style.visibility</p:attrName>
                                        </p:attrNameLst>
                                      </p:cBhvr>
                                      <p:to>
                                        <p:strVal val="visible"/>
                                      </p:to>
                                    </p:set>
                                    <p:animEffect transition="in" filter="fade">
                                      <p:cBhvr>
                                        <p:cTn id="42" dur="500"/>
                                        <p:tgtEl>
                                          <p:spTgt spid="11267">
                                            <p:txEl>
                                              <p:pRg st="4" end="4"/>
                                            </p:txEl>
                                          </p:spTgt>
                                        </p:tgtEl>
                                      </p:cBhvr>
                                    </p:animEffect>
                                    <p:anim calcmode="lin" valueType="num">
                                      <p:cBhvr>
                                        <p:cTn id="43"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126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Psychological Processes</a:t>
            </a:r>
          </a:p>
        </p:txBody>
      </p:sp>
      <p:sp>
        <p:nvSpPr>
          <p:cNvPr id="12291" name="Rectangle 3"/>
          <p:cNvSpPr>
            <a:spLocks noGrp="1" noChangeArrowheads="1"/>
          </p:cNvSpPr>
          <p:nvPr>
            <p:ph type="body" idx="1"/>
          </p:nvPr>
        </p:nvSpPr>
        <p:spPr/>
        <p:txBody>
          <a:bodyPr/>
          <a:lstStyle/>
          <a:p>
            <a:r>
              <a:rPr lang="en-US"/>
              <a:t>Information Processing</a:t>
            </a:r>
          </a:p>
          <a:p>
            <a:r>
              <a:rPr lang="en-US"/>
              <a:t>Learning</a:t>
            </a:r>
          </a:p>
          <a:p>
            <a:r>
              <a:rPr lang="en-US"/>
              <a:t>Attitude and changes in behaviour</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ppt_x</p:attrName>
                                        </p:attrNameLst>
                                      </p:cBhvr>
                                      <p:tavLst>
                                        <p:tav tm="0">
                                          <p:val>
                                            <p:strVal val="#ppt_x-.2"/>
                                          </p:val>
                                        </p:tav>
                                        <p:tav tm="100000">
                                          <p:val>
                                            <p:strVal val="#ppt_x"/>
                                          </p:val>
                                        </p:tav>
                                      </p:tavLst>
                                    </p:anim>
                                    <p:anim calcmode="lin" valueType="num">
                                      <p:cBhvr>
                                        <p:cTn id="8" dur="1000" fill="hold"/>
                                        <p:tgtEl>
                                          <p:spTgt spid="122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2291">
                                            <p:txEl>
                                              <p:pRg st="0" end="0"/>
                                            </p:txEl>
                                          </p:spTgt>
                                        </p:tgtEl>
                                        <p:attrNameLst>
                                          <p:attrName>style.visibility</p:attrName>
                                        </p:attrNameLst>
                                      </p:cBhvr>
                                      <p:to>
                                        <p:strVal val="visible"/>
                                      </p:to>
                                    </p:set>
                                    <p:animEffect transition="in" filter="fade">
                                      <p:cBhvr>
                                        <p:cTn id="14" dur="500"/>
                                        <p:tgtEl>
                                          <p:spTgt spid="12291">
                                            <p:txEl>
                                              <p:pRg st="0" end="0"/>
                                            </p:txEl>
                                          </p:spTgt>
                                        </p:tgtEl>
                                      </p:cBhvr>
                                    </p:animEffect>
                                    <p:anim calcmode="lin" valueType="num">
                                      <p:cBhvr>
                                        <p:cTn id="15"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29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2291">
                                            <p:txEl>
                                              <p:pRg st="1" end="1"/>
                                            </p:txEl>
                                          </p:spTgt>
                                        </p:tgtEl>
                                        <p:attrNameLst>
                                          <p:attrName>style.visibility</p:attrName>
                                        </p:attrNameLst>
                                      </p:cBhvr>
                                      <p:to>
                                        <p:strVal val="visible"/>
                                      </p:to>
                                    </p:set>
                                    <p:animEffect transition="in" filter="fade">
                                      <p:cBhvr>
                                        <p:cTn id="21" dur="500"/>
                                        <p:tgtEl>
                                          <p:spTgt spid="12291">
                                            <p:txEl>
                                              <p:pRg st="1" end="1"/>
                                            </p:txEl>
                                          </p:spTgt>
                                        </p:tgtEl>
                                      </p:cBhvr>
                                    </p:animEffect>
                                    <p:anim calcmode="lin" valueType="num">
                                      <p:cBhvr>
                                        <p:cTn id="22"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29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2291">
                                            <p:txEl>
                                              <p:pRg st="2" end="2"/>
                                            </p:txEl>
                                          </p:spTgt>
                                        </p:tgtEl>
                                        <p:attrNameLst>
                                          <p:attrName>style.visibility</p:attrName>
                                        </p:attrNameLst>
                                      </p:cBhvr>
                                      <p:to>
                                        <p:strVal val="visible"/>
                                      </p:to>
                                    </p:set>
                                    <p:animEffect transition="in" filter="fade">
                                      <p:cBhvr>
                                        <p:cTn id="28" dur="500"/>
                                        <p:tgtEl>
                                          <p:spTgt spid="12291">
                                            <p:txEl>
                                              <p:pRg st="2" end="2"/>
                                            </p:txEl>
                                          </p:spTgt>
                                        </p:tgtEl>
                                      </p:cBhvr>
                                    </p:animEffect>
                                    <p:anim calcmode="lin" valueType="num">
                                      <p:cBhvr>
                                        <p:cTn id="29"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2291">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Information Processing</a:t>
            </a:r>
          </a:p>
        </p:txBody>
      </p:sp>
      <p:sp>
        <p:nvSpPr>
          <p:cNvPr id="25603" name="Rectangle 3"/>
          <p:cNvSpPr>
            <a:spLocks noGrp="1" noChangeArrowheads="1"/>
          </p:cNvSpPr>
          <p:nvPr>
            <p:ph type="body" idx="1"/>
          </p:nvPr>
        </p:nvSpPr>
        <p:spPr/>
        <p:txBody>
          <a:bodyPr/>
          <a:lstStyle/>
          <a:p>
            <a:r>
              <a:rPr lang="en-US"/>
              <a:t>Exposure</a:t>
            </a:r>
          </a:p>
          <a:p>
            <a:r>
              <a:rPr lang="en-US"/>
              <a:t>Attention</a:t>
            </a:r>
          </a:p>
          <a:p>
            <a:r>
              <a:rPr lang="en-US"/>
              <a:t>Comprehension</a:t>
            </a:r>
          </a:p>
          <a:p>
            <a:r>
              <a:rPr lang="en-US"/>
              <a:t>Acceptance</a:t>
            </a:r>
          </a:p>
          <a:p>
            <a:r>
              <a:rPr lang="en-US"/>
              <a:t>Retention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1000" fill="hold"/>
                                        <p:tgtEl>
                                          <p:spTgt spid="25602"/>
                                        </p:tgtEl>
                                        <p:attrNameLst>
                                          <p:attrName>ppt_x</p:attrName>
                                        </p:attrNameLst>
                                      </p:cBhvr>
                                      <p:tavLst>
                                        <p:tav tm="0">
                                          <p:val>
                                            <p:strVal val="#ppt_x-.2"/>
                                          </p:val>
                                        </p:tav>
                                        <p:tav tm="100000">
                                          <p:val>
                                            <p:strVal val="#ppt_x"/>
                                          </p:val>
                                        </p:tav>
                                      </p:tavLst>
                                    </p:anim>
                                    <p:anim calcmode="lin" valueType="num">
                                      <p:cBhvr>
                                        <p:cTn id="8" dur="1000" fill="hold"/>
                                        <p:tgtEl>
                                          <p:spTgt spid="256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60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5603">
                                            <p:txEl>
                                              <p:pRg st="0" end="0"/>
                                            </p:txEl>
                                          </p:spTgt>
                                        </p:tgtEl>
                                        <p:attrNameLst>
                                          <p:attrName>style.visibility</p:attrName>
                                        </p:attrNameLst>
                                      </p:cBhvr>
                                      <p:to>
                                        <p:strVal val="visible"/>
                                      </p:to>
                                    </p:set>
                                    <p:animEffect transition="in" filter="fade">
                                      <p:cBhvr>
                                        <p:cTn id="14" dur="500"/>
                                        <p:tgtEl>
                                          <p:spTgt spid="25603">
                                            <p:txEl>
                                              <p:pRg st="0" end="0"/>
                                            </p:txEl>
                                          </p:spTgt>
                                        </p:tgtEl>
                                      </p:cBhvr>
                                    </p:animEffect>
                                    <p:anim calcmode="lin" valueType="num">
                                      <p:cBhvr>
                                        <p:cTn id="15"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560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5603">
                                            <p:txEl>
                                              <p:pRg st="1" end="1"/>
                                            </p:txEl>
                                          </p:spTgt>
                                        </p:tgtEl>
                                        <p:attrNameLst>
                                          <p:attrName>style.visibility</p:attrName>
                                        </p:attrNameLst>
                                      </p:cBhvr>
                                      <p:to>
                                        <p:strVal val="visible"/>
                                      </p:to>
                                    </p:set>
                                    <p:animEffect transition="in" filter="fade">
                                      <p:cBhvr>
                                        <p:cTn id="21" dur="500"/>
                                        <p:tgtEl>
                                          <p:spTgt spid="25603">
                                            <p:txEl>
                                              <p:pRg st="1" end="1"/>
                                            </p:txEl>
                                          </p:spTgt>
                                        </p:tgtEl>
                                      </p:cBhvr>
                                    </p:animEffect>
                                    <p:anim calcmode="lin" valueType="num">
                                      <p:cBhvr>
                                        <p:cTn id="22"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560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5603">
                                            <p:txEl>
                                              <p:pRg st="2" end="2"/>
                                            </p:txEl>
                                          </p:spTgt>
                                        </p:tgtEl>
                                        <p:attrNameLst>
                                          <p:attrName>style.visibility</p:attrName>
                                        </p:attrNameLst>
                                      </p:cBhvr>
                                      <p:to>
                                        <p:strVal val="visible"/>
                                      </p:to>
                                    </p:set>
                                    <p:animEffect transition="in" filter="fade">
                                      <p:cBhvr>
                                        <p:cTn id="28" dur="500"/>
                                        <p:tgtEl>
                                          <p:spTgt spid="25603">
                                            <p:txEl>
                                              <p:pRg st="2" end="2"/>
                                            </p:txEl>
                                          </p:spTgt>
                                        </p:tgtEl>
                                      </p:cBhvr>
                                    </p:animEffect>
                                    <p:anim calcmode="lin" valueType="num">
                                      <p:cBhvr>
                                        <p:cTn id="29"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560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5603">
                                            <p:txEl>
                                              <p:pRg st="3" end="3"/>
                                            </p:txEl>
                                          </p:spTgt>
                                        </p:tgtEl>
                                        <p:attrNameLst>
                                          <p:attrName>style.visibility</p:attrName>
                                        </p:attrNameLst>
                                      </p:cBhvr>
                                      <p:to>
                                        <p:strVal val="visible"/>
                                      </p:to>
                                    </p:set>
                                    <p:animEffect transition="in" filter="fade">
                                      <p:cBhvr>
                                        <p:cTn id="35" dur="500"/>
                                        <p:tgtEl>
                                          <p:spTgt spid="25603">
                                            <p:txEl>
                                              <p:pRg st="3" end="3"/>
                                            </p:txEl>
                                          </p:spTgt>
                                        </p:tgtEl>
                                      </p:cBhvr>
                                    </p:animEffect>
                                    <p:anim calcmode="lin" valueType="num">
                                      <p:cBhvr>
                                        <p:cTn id="36" dur="5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560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25603">
                                            <p:txEl>
                                              <p:pRg st="4" end="4"/>
                                            </p:txEl>
                                          </p:spTgt>
                                        </p:tgtEl>
                                        <p:attrNameLst>
                                          <p:attrName>style.visibility</p:attrName>
                                        </p:attrNameLst>
                                      </p:cBhvr>
                                      <p:to>
                                        <p:strVal val="visible"/>
                                      </p:to>
                                    </p:set>
                                    <p:animEffect transition="in" filter="fade">
                                      <p:cBhvr>
                                        <p:cTn id="42" dur="500"/>
                                        <p:tgtEl>
                                          <p:spTgt spid="25603">
                                            <p:txEl>
                                              <p:pRg st="4" end="4"/>
                                            </p:txEl>
                                          </p:spTgt>
                                        </p:tgtEl>
                                      </p:cBhvr>
                                    </p:animEffect>
                                    <p:anim calcmode="lin" valueType="num">
                                      <p:cBhvr>
                                        <p:cTn id="43"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560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ln w="76200">
            <a:solidFill>
              <a:schemeClr val="tx1"/>
            </a:solidFill>
          </a:ln>
        </p:spPr>
        <p:txBody>
          <a:bodyPr/>
          <a:lstStyle/>
          <a:p>
            <a:r>
              <a:rPr lang="en-US"/>
              <a:t>Decision Process continuum</a:t>
            </a:r>
          </a:p>
        </p:txBody>
      </p:sp>
      <p:sp>
        <p:nvSpPr>
          <p:cNvPr id="13315" name="Text Box 3"/>
          <p:cNvSpPr txBox="1">
            <a:spLocks noChangeArrowheads="1"/>
          </p:cNvSpPr>
          <p:nvPr/>
        </p:nvSpPr>
        <p:spPr bwMode="auto">
          <a:xfrm>
            <a:off x="1295400" y="3352800"/>
            <a:ext cx="6477000" cy="533400"/>
          </a:xfrm>
          <a:prstGeom prst="rect">
            <a:avLst/>
          </a:prstGeom>
          <a:solidFill>
            <a:srgbClr val="0066FF"/>
          </a:solidFill>
          <a:ln w="76200">
            <a:solidFill>
              <a:schemeClr val="tx1"/>
            </a:solidFill>
            <a:miter lim="800000"/>
            <a:headEnd/>
            <a:tailEnd/>
          </a:ln>
          <a:effectLst/>
        </p:spPr>
        <p:txBody>
          <a:bodyPr>
            <a:spAutoFit/>
          </a:bodyPr>
          <a:lstStyle/>
          <a:p>
            <a:pPr>
              <a:spcBef>
                <a:spcPct val="50000"/>
              </a:spcBef>
            </a:pPr>
            <a:endParaRPr lang="en-US"/>
          </a:p>
        </p:txBody>
      </p:sp>
      <p:sp>
        <p:nvSpPr>
          <p:cNvPr id="13316" name="Text Box 4"/>
          <p:cNvSpPr txBox="1">
            <a:spLocks noChangeArrowheads="1"/>
          </p:cNvSpPr>
          <p:nvPr/>
        </p:nvSpPr>
        <p:spPr bwMode="auto">
          <a:xfrm>
            <a:off x="288925" y="3317875"/>
            <a:ext cx="725488" cy="457200"/>
          </a:xfrm>
          <a:prstGeom prst="rect">
            <a:avLst/>
          </a:prstGeom>
          <a:noFill/>
          <a:ln w="9525">
            <a:noFill/>
            <a:miter lim="800000"/>
            <a:headEnd/>
            <a:tailEnd/>
          </a:ln>
          <a:effectLst/>
        </p:spPr>
        <p:txBody>
          <a:bodyPr wrap="none">
            <a:spAutoFit/>
          </a:bodyPr>
          <a:lstStyle/>
          <a:p>
            <a:r>
              <a:rPr lang="en-US"/>
              <a:t>high</a:t>
            </a:r>
          </a:p>
        </p:txBody>
      </p:sp>
      <p:sp>
        <p:nvSpPr>
          <p:cNvPr id="13317" name="Text Box 5"/>
          <p:cNvSpPr txBox="1">
            <a:spLocks noChangeArrowheads="1"/>
          </p:cNvSpPr>
          <p:nvPr/>
        </p:nvSpPr>
        <p:spPr bwMode="auto">
          <a:xfrm>
            <a:off x="8061325" y="3317875"/>
            <a:ext cx="641350" cy="457200"/>
          </a:xfrm>
          <a:prstGeom prst="rect">
            <a:avLst/>
          </a:prstGeom>
          <a:noFill/>
          <a:ln w="9525">
            <a:noFill/>
            <a:miter lim="800000"/>
            <a:headEnd/>
            <a:tailEnd/>
          </a:ln>
          <a:effectLst/>
        </p:spPr>
        <p:txBody>
          <a:bodyPr wrap="none">
            <a:spAutoFit/>
          </a:bodyPr>
          <a:lstStyle/>
          <a:p>
            <a:r>
              <a:rPr lang="en-US"/>
              <a:t>low</a:t>
            </a:r>
          </a:p>
        </p:txBody>
      </p:sp>
      <p:sp>
        <p:nvSpPr>
          <p:cNvPr id="13318" name="Text Box 6"/>
          <p:cNvSpPr txBox="1">
            <a:spLocks noChangeArrowheads="1"/>
          </p:cNvSpPr>
          <p:nvPr/>
        </p:nvSpPr>
        <p:spPr bwMode="auto">
          <a:xfrm>
            <a:off x="3429000" y="2632075"/>
            <a:ext cx="2527300" cy="457200"/>
          </a:xfrm>
          <a:prstGeom prst="rect">
            <a:avLst/>
          </a:prstGeom>
          <a:noFill/>
          <a:ln w="9525">
            <a:noFill/>
            <a:miter lim="800000"/>
            <a:headEnd/>
            <a:tailEnd/>
          </a:ln>
          <a:effectLst/>
        </p:spPr>
        <p:txBody>
          <a:bodyPr>
            <a:spAutoFit/>
          </a:bodyPr>
          <a:lstStyle/>
          <a:p>
            <a:r>
              <a:rPr lang="en-US"/>
              <a:t>complexity</a:t>
            </a:r>
          </a:p>
        </p:txBody>
      </p:sp>
      <p:sp>
        <p:nvSpPr>
          <p:cNvPr id="13319" name="Text Box 7"/>
          <p:cNvSpPr txBox="1">
            <a:spLocks noChangeArrowheads="1"/>
          </p:cNvSpPr>
          <p:nvPr/>
        </p:nvSpPr>
        <p:spPr bwMode="auto">
          <a:xfrm>
            <a:off x="2895600" y="4079875"/>
            <a:ext cx="3889375" cy="457200"/>
          </a:xfrm>
          <a:prstGeom prst="rect">
            <a:avLst/>
          </a:prstGeom>
          <a:noFill/>
          <a:ln w="9525">
            <a:noFill/>
            <a:miter lim="800000"/>
            <a:headEnd/>
            <a:tailEnd/>
          </a:ln>
          <a:effectLst/>
        </p:spPr>
        <p:txBody>
          <a:bodyPr>
            <a:spAutoFit/>
          </a:bodyPr>
          <a:lstStyle/>
          <a:p>
            <a:r>
              <a:rPr lang="en-US"/>
              <a:t>Degree of complexity</a:t>
            </a:r>
          </a:p>
        </p:txBody>
      </p:sp>
      <p:sp>
        <p:nvSpPr>
          <p:cNvPr id="13320" name="Text Box 8"/>
          <p:cNvSpPr txBox="1">
            <a:spLocks noChangeArrowheads="1"/>
          </p:cNvSpPr>
          <p:nvPr/>
        </p:nvSpPr>
        <p:spPr bwMode="auto">
          <a:xfrm>
            <a:off x="1050925" y="4841875"/>
            <a:ext cx="1333500" cy="1187450"/>
          </a:xfrm>
          <a:prstGeom prst="rect">
            <a:avLst/>
          </a:prstGeom>
          <a:noFill/>
          <a:ln w="9525">
            <a:noFill/>
            <a:miter lim="800000"/>
            <a:headEnd/>
            <a:tailEnd/>
          </a:ln>
          <a:effectLst/>
        </p:spPr>
        <p:txBody>
          <a:bodyPr wrap="none">
            <a:spAutoFit/>
          </a:bodyPr>
          <a:lstStyle/>
          <a:p>
            <a:r>
              <a:rPr lang="en-US"/>
              <a:t>Extended</a:t>
            </a:r>
          </a:p>
          <a:p>
            <a:r>
              <a:rPr lang="en-US"/>
              <a:t> problem</a:t>
            </a:r>
          </a:p>
          <a:p>
            <a:r>
              <a:rPr lang="en-US"/>
              <a:t> solving</a:t>
            </a:r>
          </a:p>
        </p:txBody>
      </p:sp>
      <p:sp>
        <p:nvSpPr>
          <p:cNvPr id="13321" name="Text Box 9"/>
          <p:cNvSpPr txBox="1">
            <a:spLocks noChangeArrowheads="1"/>
          </p:cNvSpPr>
          <p:nvPr/>
        </p:nvSpPr>
        <p:spPr bwMode="auto">
          <a:xfrm>
            <a:off x="7299325" y="4800600"/>
            <a:ext cx="1231900" cy="1187450"/>
          </a:xfrm>
          <a:prstGeom prst="rect">
            <a:avLst/>
          </a:prstGeom>
          <a:noFill/>
          <a:ln w="9525">
            <a:noFill/>
            <a:miter lim="800000"/>
            <a:headEnd/>
            <a:tailEnd/>
          </a:ln>
          <a:effectLst/>
        </p:spPr>
        <p:txBody>
          <a:bodyPr>
            <a:spAutoFit/>
          </a:bodyPr>
          <a:lstStyle/>
          <a:p>
            <a:r>
              <a:rPr lang="en-US"/>
              <a:t>Habitual</a:t>
            </a:r>
          </a:p>
          <a:p>
            <a:r>
              <a:rPr lang="en-US"/>
              <a:t>decision</a:t>
            </a:r>
          </a:p>
          <a:p>
            <a:r>
              <a:rPr lang="en-US"/>
              <a:t>making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314">
                                            <p:txEl>
                                              <p:charRg st="4294967295" end="4294967295"/>
                                            </p:txEl>
                                          </p:spTgt>
                                        </p:tgtEl>
                                        <p:attrNameLst>
                                          <p:attrName>style.visibility</p:attrName>
                                        </p:attrNameLst>
                                      </p:cBhvr>
                                      <p:to>
                                        <p:strVal val="visible"/>
                                      </p:to>
                                    </p:set>
                                    <p:anim calcmode="lin" valueType="num">
                                      <p:cBhvr>
                                        <p:cTn id="7" dur="1000" fill="hold"/>
                                        <p:tgtEl>
                                          <p:spTgt spid="13314">
                                            <p:txEl>
                                              <p:charRg st="4294967295" end="4294967295"/>
                                            </p:txEl>
                                          </p:spTgt>
                                        </p:tgtEl>
                                        <p:attrNameLst>
                                          <p:attrName>ppt_x</p:attrName>
                                        </p:attrNameLst>
                                      </p:cBhvr>
                                      <p:tavLst>
                                        <p:tav tm="0">
                                          <p:val>
                                            <p:strVal val="#ppt_x-.2"/>
                                          </p:val>
                                        </p:tav>
                                        <p:tav tm="100000">
                                          <p:val>
                                            <p:strVal val="#ppt_x"/>
                                          </p:val>
                                        </p:tav>
                                      </p:tavLst>
                                    </p:anim>
                                    <p:anim calcmode="lin" valueType="num">
                                      <p:cBhvr>
                                        <p:cTn id="8" dur="1000" fill="hold"/>
                                        <p:tgtEl>
                                          <p:spTgt spid="13314">
                                            <p:txEl>
                                              <p:charRg st="4294967295" end="4294967295"/>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314">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685800" y="685800"/>
            <a:ext cx="7772400" cy="2057400"/>
          </a:xfrm>
        </p:spPr>
        <p:txBody>
          <a:bodyPr/>
          <a:lstStyle/>
          <a:p>
            <a:r>
              <a:rPr lang="en-US"/>
              <a:t>Extended Problem solving</a:t>
            </a:r>
          </a:p>
        </p:txBody>
      </p:sp>
      <p:sp>
        <p:nvSpPr>
          <p:cNvPr id="20485" name="Rectangle 5"/>
          <p:cNvSpPr>
            <a:spLocks noGrp="1" noChangeArrowheads="1"/>
          </p:cNvSpPr>
          <p:nvPr>
            <p:ph type="subTitle" idx="1"/>
          </p:nvPr>
        </p:nvSpPr>
        <p:spPr>
          <a:xfrm>
            <a:off x="1371600" y="3048000"/>
            <a:ext cx="6400800" cy="2590800"/>
          </a:xfrm>
        </p:spPr>
        <p:txBody>
          <a:bodyPr/>
          <a:lstStyle/>
          <a:p>
            <a:r>
              <a:rPr lang="en-US"/>
              <a:t>Thought and evaluation precede the act of purchase and use because of the importance of making the right choice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1000" fill="hold"/>
                                        <p:tgtEl>
                                          <p:spTgt spid="20484"/>
                                        </p:tgtEl>
                                        <p:attrNameLst>
                                          <p:attrName>ppt_x</p:attrName>
                                        </p:attrNameLst>
                                      </p:cBhvr>
                                      <p:tavLst>
                                        <p:tav tm="0">
                                          <p:val>
                                            <p:strVal val="#ppt_x-.2"/>
                                          </p:val>
                                        </p:tav>
                                        <p:tav tm="100000">
                                          <p:val>
                                            <p:strVal val="#ppt_x"/>
                                          </p:val>
                                        </p:tav>
                                      </p:tavLst>
                                    </p:anim>
                                    <p:anim calcmode="lin" valueType="num">
                                      <p:cBhvr>
                                        <p:cTn id="8" dur="1000" fill="hold"/>
                                        <p:tgtEl>
                                          <p:spTgt spid="2048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485">
                                            <p:txEl>
                                              <p:pRg st="0" end="0"/>
                                            </p:txEl>
                                          </p:spTgt>
                                        </p:tgtEl>
                                        <p:attrNameLst>
                                          <p:attrName>style.visibility</p:attrName>
                                        </p:attrNameLst>
                                      </p:cBhvr>
                                      <p:to>
                                        <p:strVal val="visible"/>
                                      </p:to>
                                    </p:set>
                                    <p:animEffect transition="in" filter="fade">
                                      <p:cBhvr>
                                        <p:cTn id="14" dur="500"/>
                                        <p:tgtEl>
                                          <p:spTgt spid="20485">
                                            <p:txEl>
                                              <p:pRg st="0" end="0"/>
                                            </p:txEl>
                                          </p:spTgt>
                                        </p:tgtEl>
                                      </p:cBhvr>
                                    </p:animEffect>
                                    <p:anim calcmode="lin" valueType="num">
                                      <p:cBhvr>
                                        <p:cTn id="15"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48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ctrTitle"/>
          </p:nvPr>
        </p:nvSpPr>
        <p:spPr>
          <a:xfrm>
            <a:off x="685800" y="1143000"/>
            <a:ext cx="7772400" cy="1828800"/>
          </a:xfrm>
        </p:spPr>
        <p:txBody>
          <a:bodyPr/>
          <a:lstStyle/>
          <a:p>
            <a:r>
              <a:rPr lang="en-US"/>
              <a:t>Limited Problem solving</a:t>
            </a:r>
          </a:p>
        </p:txBody>
      </p:sp>
      <p:sp>
        <p:nvSpPr>
          <p:cNvPr id="22533" name="Rectangle 5"/>
          <p:cNvSpPr>
            <a:spLocks noGrp="1" noChangeArrowheads="1"/>
          </p:cNvSpPr>
          <p:nvPr>
            <p:ph type="subTitle" idx="1"/>
          </p:nvPr>
        </p:nvSpPr>
        <p:spPr>
          <a:xfrm>
            <a:off x="1371600" y="3200400"/>
            <a:ext cx="6400800" cy="2438400"/>
          </a:xfrm>
        </p:spPr>
        <p:txBody>
          <a:bodyPr/>
          <a:lstStyle/>
          <a:p>
            <a:r>
              <a:rPr lang="en-US"/>
              <a:t>Need recognition leads to buying action, because the purchase does not assume great importance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ppt_x</p:attrName>
                                        </p:attrNameLst>
                                      </p:cBhvr>
                                      <p:tavLst>
                                        <p:tav tm="0">
                                          <p:val>
                                            <p:strVal val="#ppt_x-.2"/>
                                          </p:val>
                                        </p:tav>
                                        <p:tav tm="100000">
                                          <p:val>
                                            <p:strVal val="#ppt_x"/>
                                          </p:val>
                                        </p:tav>
                                      </p:tavLst>
                                    </p:anim>
                                    <p:anim calcmode="lin" valueType="num">
                                      <p:cBhvr>
                                        <p:cTn id="8" dur="1000" fill="hold"/>
                                        <p:tgtEl>
                                          <p:spTgt spid="2253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53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500"/>
                                        <p:tgtEl>
                                          <p:spTgt spid="22533">
                                            <p:txEl>
                                              <p:pRg st="0" end="0"/>
                                            </p:txEl>
                                          </p:spTgt>
                                        </p:tgtEl>
                                      </p:cBhvr>
                                    </p:animEffect>
                                    <p:anim calcmode="lin" valueType="num">
                                      <p:cBhvr>
                                        <p:cTn id="15"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253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4000"/>
              <a:t>Factors influencing extent of problem solving</a:t>
            </a:r>
          </a:p>
        </p:txBody>
      </p:sp>
      <p:sp>
        <p:nvSpPr>
          <p:cNvPr id="24579" name="Rectangle 3"/>
          <p:cNvSpPr>
            <a:spLocks noGrp="1" noChangeArrowheads="1"/>
          </p:cNvSpPr>
          <p:nvPr>
            <p:ph type="body" idx="1"/>
          </p:nvPr>
        </p:nvSpPr>
        <p:spPr/>
        <p:txBody>
          <a:bodyPr/>
          <a:lstStyle/>
          <a:p>
            <a:r>
              <a:rPr lang="en-US"/>
              <a:t>Degree of involvement –personal factors, product factors, situations</a:t>
            </a:r>
          </a:p>
          <a:p>
            <a:r>
              <a:rPr lang="en-US"/>
              <a:t>Alternatives are differentiated – time availability, consumer mood</a:t>
            </a:r>
          </a:p>
          <a:p>
            <a:r>
              <a:rPr lang="en-US"/>
              <a:t>Sufficient time for deliberation</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ppt_x</p:attrName>
                                        </p:attrNameLst>
                                      </p:cBhvr>
                                      <p:tavLst>
                                        <p:tav tm="0">
                                          <p:val>
                                            <p:strVal val="#ppt_x-.2"/>
                                          </p:val>
                                        </p:tav>
                                        <p:tav tm="100000">
                                          <p:val>
                                            <p:strVal val="#ppt_x"/>
                                          </p:val>
                                        </p:tav>
                                      </p:tavLst>
                                    </p:anim>
                                    <p:anim calcmode="lin" valueType="num">
                                      <p:cBhvr>
                                        <p:cTn id="8" dur="1000" fill="hold"/>
                                        <p:tgtEl>
                                          <p:spTgt spid="245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9">
                                            <p:txEl>
                                              <p:pRg st="0" end="0"/>
                                            </p:txEl>
                                          </p:spTgt>
                                        </p:tgtEl>
                                        <p:attrNameLst>
                                          <p:attrName>style.visibility</p:attrName>
                                        </p:attrNameLst>
                                      </p:cBhvr>
                                      <p:to>
                                        <p:strVal val="visible"/>
                                      </p:to>
                                    </p:set>
                                    <p:animEffect transition="in" filter="fade">
                                      <p:cBhvr>
                                        <p:cTn id="14" dur="500"/>
                                        <p:tgtEl>
                                          <p:spTgt spid="24579">
                                            <p:txEl>
                                              <p:pRg st="0" end="0"/>
                                            </p:txEl>
                                          </p:spTgt>
                                        </p:tgtEl>
                                      </p:cBhvr>
                                    </p:animEffect>
                                    <p:anim calcmode="lin" valueType="num">
                                      <p:cBhvr>
                                        <p:cTn id="15"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9">
                                            <p:txEl>
                                              <p:pRg st="1" end="1"/>
                                            </p:txEl>
                                          </p:spTgt>
                                        </p:tgtEl>
                                        <p:attrNameLst>
                                          <p:attrName>style.visibility</p:attrName>
                                        </p:attrNameLst>
                                      </p:cBhvr>
                                      <p:to>
                                        <p:strVal val="visible"/>
                                      </p:to>
                                    </p:set>
                                    <p:animEffect transition="in" filter="fade">
                                      <p:cBhvr>
                                        <p:cTn id="21" dur="500"/>
                                        <p:tgtEl>
                                          <p:spTgt spid="24579">
                                            <p:txEl>
                                              <p:pRg st="1" end="1"/>
                                            </p:txEl>
                                          </p:spTgt>
                                        </p:tgtEl>
                                      </p:cBhvr>
                                    </p:animEffect>
                                    <p:anim calcmode="lin" valueType="num">
                                      <p:cBhvr>
                                        <p:cTn id="22"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4579">
                                            <p:txEl>
                                              <p:pRg st="2" end="2"/>
                                            </p:txEl>
                                          </p:spTgt>
                                        </p:tgtEl>
                                        <p:attrNameLst>
                                          <p:attrName>style.visibility</p:attrName>
                                        </p:attrNameLst>
                                      </p:cBhvr>
                                      <p:to>
                                        <p:strVal val="visible"/>
                                      </p:to>
                                    </p:set>
                                    <p:animEffect transition="in" filter="fade">
                                      <p:cBhvr>
                                        <p:cTn id="28" dur="500"/>
                                        <p:tgtEl>
                                          <p:spTgt spid="24579">
                                            <p:txEl>
                                              <p:pRg st="2" end="2"/>
                                            </p:txEl>
                                          </p:spTgt>
                                        </p:tgtEl>
                                      </p:cBhvr>
                                    </p:animEffect>
                                    <p:anim calcmode="lin" valueType="num">
                                      <p:cBhvr>
                                        <p:cTn id="29"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4579">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Impulse buying</a:t>
            </a:r>
          </a:p>
        </p:txBody>
      </p:sp>
      <p:sp>
        <p:nvSpPr>
          <p:cNvPr id="14339" name="Rectangle 3"/>
          <p:cNvSpPr>
            <a:spLocks noGrp="1" noChangeArrowheads="1"/>
          </p:cNvSpPr>
          <p:nvPr>
            <p:ph type="body" idx="1"/>
          </p:nvPr>
        </p:nvSpPr>
        <p:spPr/>
        <p:txBody>
          <a:bodyPr/>
          <a:lstStyle/>
          <a:p>
            <a:pPr>
              <a:lnSpc>
                <a:spcPct val="80000"/>
              </a:lnSpc>
              <a:buFontTx/>
              <a:buNone/>
            </a:pPr>
            <a:r>
              <a:rPr lang="en-US" sz="2400"/>
              <a:t>It does not have the indifference that accompanies LPS. A high sense of emotional involvement and urgency short circuits the reasoning process and motivates immediate action</a:t>
            </a:r>
          </a:p>
          <a:p>
            <a:pPr>
              <a:lnSpc>
                <a:spcPct val="80000"/>
              </a:lnSpc>
            </a:pPr>
            <a:r>
              <a:rPr lang="en-US" sz="2400"/>
              <a:t>A sudden and spontaneous desire to act accompanied by urgency</a:t>
            </a:r>
          </a:p>
          <a:p>
            <a:pPr>
              <a:lnSpc>
                <a:spcPct val="80000"/>
              </a:lnSpc>
            </a:pPr>
            <a:r>
              <a:rPr lang="en-US" sz="2400"/>
              <a:t>State of psychological disequilibrium in which a person can feel out of control</a:t>
            </a:r>
          </a:p>
          <a:p>
            <a:pPr>
              <a:lnSpc>
                <a:spcPct val="80000"/>
              </a:lnSpc>
            </a:pPr>
            <a:r>
              <a:rPr lang="en-US" sz="2400"/>
              <a:t>Onset of conflict and struggle that is resolved by immediate action</a:t>
            </a:r>
          </a:p>
          <a:p>
            <a:pPr>
              <a:lnSpc>
                <a:spcPct val="80000"/>
              </a:lnSpc>
            </a:pPr>
            <a:r>
              <a:rPr lang="en-US" sz="2400"/>
              <a:t>Minimal objective evaluation</a:t>
            </a:r>
          </a:p>
          <a:p>
            <a:pPr>
              <a:lnSpc>
                <a:spcPct val="80000"/>
              </a:lnSpc>
            </a:pPr>
            <a:r>
              <a:rPr lang="en-US" sz="2400"/>
              <a:t>Lack of regard for consequences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ppt_x</p:attrName>
                                        </p:attrNameLst>
                                      </p:cBhvr>
                                      <p:tavLst>
                                        <p:tav tm="0">
                                          <p:val>
                                            <p:strVal val="#ppt_x-.2"/>
                                          </p:val>
                                        </p:tav>
                                        <p:tav tm="100000">
                                          <p:val>
                                            <p:strVal val="#ppt_x"/>
                                          </p:val>
                                        </p:tav>
                                      </p:tavLst>
                                    </p:anim>
                                    <p:anim calcmode="lin" valueType="num">
                                      <p:cBhvr>
                                        <p:cTn id="8" dur="1000" fill="hold"/>
                                        <p:tgtEl>
                                          <p:spTgt spid="143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33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339">
                                            <p:txEl>
                                              <p:pRg st="0" end="0"/>
                                            </p:txEl>
                                          </p:spTgt>
                                        </p:tgtEl>
                                        <p:attrNameLst>
                                          <p:attrName>style.visibility</p:attrName>
                                        </p:attrNameLst>
                                      </p:cBhvr>
                                      <p:to>
                                        <p:strVal val="visible"/>
                                      </p:to>
                                    </p:set>
                                    <p:animEffect transition="in" filter="fade">
                                      <p:cBhvr>
                                        <p:cTn id="14" dur="500"/>
                                        <p:tgtEl>
                                          <p:spTgt spid="14339">
                                            <p:txEl>
                                              <p:pRg st="0" end="0"/>
                                            </p:txEl>
                                          </p:spTgt>
                                        </p:tgtEl>
                                      </p:cBhvr>
                                    </p:animEffect>
                                    <p:anim calcmode="lin" valueType="num">
                                      <p:cBhvr>
                                        <p:cTn id="15"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43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4339">
                                            <p:txEl>
                                              <p:pRg st="1" end="1"/>
                                            </p:txEl>
                                          </p:spTgt>
                                        </p:tgtEl>
                                        <p:attrNameLst>
                                          <p:attrName>style.visibility</p:attrName>
                                        </p:attrNameLst>
                                      </p:cBhvr>
                                      <p:to>
                                        <p:strVal val="visible"/>
                                      </p:to>
                                    </p:set>
                                    <p:animEffect transition="in" filter="fade">
                                      <p:cBhvr>
                                        <p:cTn id="21" dur="500"/>
                                        <p:tgtEl>
                                          <p:spTgt spid="14339">
                                            <p:txEl>
                                              <p:pRg st="1" end="1"/>
                                            </p:txEl>
                                          </p:spTgt>
                                        </p:tgtEl>
                                      </p:cBhvr>
                                    </p:animEffect>
                                    <p:anim calcmode="lin" valueType="num">
                                      <p:cBhvr>
                                        <p:cTn id="22"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433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4339">
                                            <p:txEl>
                                              <p:pRg st="2" end="2"/>
                                            </p:txEl>
                                          </p:spTgt>
                                        </p:tgtEl>
                                        <p:attrNameLst>
                                          <p:attrName>style.visibility</p:attrName>
                                        </p:attrNameLst>
                                      </p:cBhvr>
                                      <p:to>
                                        <p:strVal val="visible"/>
                                      </p:to>
                                    </p:set>
                                    <p:animEffect transition="in" filter="fade">
                                      <p:cBhvr>
                                        <p:cTn id="28" dur="500"/>
                                        <p:tgtEl>
                                          <p:spTgt spid="14339">
                                            <p:txEl>
                                              <p:pRg st="2" end="2"/>
                                            </p:txEl>
                                          </p:spTgt>
                                        </p:tgtEl>
                                      </p:cBhvr>
                                    </p:animEffect>
                                    <p:anim calcmode="lin" valueType="num">
                                      <p:cBhvr>
                                        <p:cTn id="29"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433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4339">
                                            <p:txEl>
                                              <p:pRg st="3" end="3"/>
                                            </p:txEl>
                                          </p:spTgt>
                                        </p:tgtEl>
                                        <p:attrNameLst>
                                          <p:attrName>style.visibility</p:attrName>
                                        </p:attrNameLst>
                                      </p:cBhvr>
                                      <p:to>
                                        <p:strVal val="visible"/>
                                      </p:to>
                                    </p:set>
                                    <p:animEffect transition="in" filter="fade">
                                      <p:cBhvr>
                                        <p:cTn id="35" dur="500"/>
                                        <p:tgtEl>
                                          <p:spTgt spid="14339">
                                            <p:txEl>
                                              <p:pRg st="3" end="3"/>
                                            </p:txEl>
                                          </p:spTgt>
                                        </p:tgtEl>
                                      </p:cBhvr>
                                    </p:animEffect>
                                    <p:anim calcmode="lin" valueType="num">
                                      <p:cBhvr>
                                        <p:cTn id="36"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433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4339">
                                            <p:txEl>
                                              <p:pRg st="4" end="4"/>
                                            </p:txEl>
                                          </p:spTgt>
                                        </p:tgtEl>
                                        <p:attrNameLst>
                                          <p:attrName>style.visibility</p:attrName>
                                        </p:attrNameLst>
                                      </p:cBhvr>
                                      <p:to>
                                        <p:strVal val="visible"/>
                                      </p:to>
                                    </p:set>
                                    <p:animEffect transition="in" filter="fade">
                                      <p:cBhvr>
                                        <p:cTn id="42" dur="500"/>
                                        <p:tgtEl>
                                          <p:spTgt spid="14339">
                                            <p:txEl>
                                              <p:pRg st="4" end="4"/>
                                            </p:txEl>
                                          </p:spTgt>
                                        </p:tgtEl>
                                      </p:cBhvr>
                                    </p:animEffect>
                                    <p:anim calcmode="lin" valueType="num">
                                      <p:cBhvr>
                                        <p:cTn id="43"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4339">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4339">
                                            <p:txEl>
                                              <p:pRg st="5" end="5"/>
                                            </p:txEl>
                                          </p:spTgt>
                                        </p:tgtEl>
                                        <p:attrNameLst>
                                          <p:attrName>style.visibility</p:attrName>
                                        </p:attrNameLst>
                                      </p:cBhvr>
                                      <p:to>
                                        <p:strVal val="visible"/>
                                      </p:to>
                                    </p:set>
                                    <p:animEffect transition="in" filter="fade">
                                      <p:cBhvr>
                                        <p:cTn id="49" dur="500"/>
                                        <p:tgtEl>
                                          <p:spTgt spid="14339">
                                            <p:txEl>
                                              <p:pRg st="5" end="5"/>
                                            </p:txEl>
                                          </p:spTgt>
                                        </p:tgtEl>
                                      </p:cBhvr>
                                    </p:animEffect>
                                    <p:anim calcmode="lin" valueType="num">
                                      <p:cBhvr>
                                        <p:cTn id="50"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4339">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Variety Seeking</a:t>
            </a:r>
          </a:p>
        </p:txBody>
      </p:sp>
      <p:sp>
        <p:nvSpPr>
          <p:cNvPr id="15363" name="Rectangle 3"/>
          <p:cNvSpPr>
            <a:spLocks noGrp="1" noChangeArrowheads="1"/>
          </p:cNvSpPr>
          <p:nvPr>
            <p:ph type="body" idx="1"/>
          </p:nvPr>
        </p:nvSpPr>
        <p:spPr>
          <a:xfrm>
            <a:off x="685800" y="2667000"/>
            <a:ext cx="7772400" cy="3429000"/>
          </a:xfrm>
        </p:spPr>
        <p:txBody>
          <a:bodyPr/>
          <a:lstStyle/>
          <a:p>
            <a:r>
              <a:rPr lang="en-US"/>
              <a:t>Acivation of seeking variety as a motive</a:t>
            </a:r>
          </a:p>
          <a:p>
            <a:r>
              <a:rPr lang="en-US"/>
              <a:t>Similar alternatives</a:t>
            </a:r>
          </a:p>
          <a:p>
            <a:r>
              <a:rPr lang="en-US"/>
              <a:t>Frequent brand shifts</a:t>
            </a:r>
          </a:p>
          <a:p>
            <a:r>
              <a:rPr lang="en-US"/>
              <a:t>High purchase frequency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ppt_x</p:attrName>
                                        </p:attrNameLst>
                                      </p:cBhvr>
                                      <p:tavLst>
                                        <p:tav tm="0">
                                          <p:val>
                                            <p:strVal val="#ppt_x-.2"/>
                                          </p:val>
                                        </p:tav>
                                        <p:tav tm="100000">
                                          <p:val>
                                            <p:strVal val="#ppt_x"/>
                                          </p:val>
                                        </p:tav>
                                      </p:tavLst>
                                    </p:anim>
                                    <p:anim calcmode="lin" valueType="num">
                                      <p:cBhvr>
                                        <p:cTn id="8" dur="1000" fill="hold"/>
                                        <p:tgtEl>
                                          <p:spTgt spid="153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500"/>
                                        <p:tgtEl>
                                          <p:spTgt spid="15363">
                                            <p:txEl>
                                              <p:pRg st="0" end="0"/>
                                            </p:txEl>
                                          </p:spTgt>
                                        </p:tgtEl>
                                      </p:cBhvr>
                                    </p:animEffect>
                                    <p:anim calcmode="lin" valueType="num">
                                      <p:cBhvr>
                                        <p:cTn id="15"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5363">
                                            <p:txEl>
                                              <p:pRg st="1" end="1"/>
                                            </p:txEl>
                                          </p:spTgt>
                                        </p:tgtEl>
                                        <p:attrNameLst>
                                          <p:attrName>style.visibility</p:attrName>
                                        </p:attrNameLst>
                                      </p:cBhvr>
                                      <p:to>
                                        <p:strVal val="visible"/>
                                      </p:to>
                                    </p:set>
                                    <p:animEffect transition="in" filter="fade">
                                      <p:cBhvr>
                                        <p:cTn id="21" dur="500"/>
                                        <p:tgtEl>
                                          <p:spTgt spid="15363">
                                            <p:txEl>
                                              <p:pRg st="1" end="1"/>
                                            </p:txEl>
                                          </p:spTgt>
                                        </p:tgtEl>
                                      </p:cBhvr>
                                    </p:animEffect>
                                    <p:anim calcmode="lin" valueType="num">
                                      <p:cBhvr>
                                        <p:cTn id="22"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536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5363">
                                            <p:txEl>
                                              <p:pRg st="2" end="2"/>
                                            </p:txEl>
                                          </p:spTgt>
                                        </p:tgtEl>
                                        <p:attrNameLst>
                                          <p:attrName>style.visibility</p:attrName>
                                        </p:attrNameLst>
                                      </p:cBhvr>
                                      <p:to>
                                        <p:strVal val="visible"/>
                                      </p:to>
                                    </p:set>
                                    <p:animEffect transition="in" filter="fade">
                                      <p:cBhvr>
                                        <p:cTn id="28" dur="500"/>
                                        <p:tgtEl>
                                          <p:spTgt spid="15363">
                                            <p:txEl>
                                              <p:pRg st="2" end="2"/>
                                            </p:txEl>
                                          </p:spTgt>
                                        </p:tgtEl>
                                      </p:cBhvr>
                                    </p:animEffect>
                                    <p:anim calcmode="lin" valueType="num">
                                      <p:cBhvr>
                                        <p:cTn id="29"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536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5363">
                                            <p:txEl>
                                              <p:pRg st="3" end="3"/>
                                            </p:txEl>
                                          </p:spTgt>
                                        </p:tgtEl>
                                        <p:attrNameLst>
                                          <p:attrName>style.visibility</p:attrName>
                                        </p:attrNameLst>
                                      </p:cBhvr>
                                      <p:to>
                                        <p:strVal val="visible"/>
                                      </p:to>
                                    </p:set>
                                    <p:animEffect transition="in" filter="fade">
                                      <p:cBhvr>
                                        <p:cTn id="35" dur="500"/>
                                        <p:tgtEl>
                                          <p:spTgt spid="15363">
                                            <p:txEl>
                                              <p:pRg st="3" end="3"/>
                                            </p:txEl>
                                          </p:spTgt>
                                        </p:tgtEl>
                                      </p:cBhvr>
                                    </p:animEffect>
                                    <p:anim calcmode="lin" valueType="num">
                                      <p:cBhvr>
                                        <p:cTn id="36"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536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383</Words>
  <Application>Microsoft PowerPoint</Application>
  <PresentationFormat>On-screen Show (4:3)</PresentationFormat>
  <Paragraphs>90</Paragraphs>
  <Slides>19</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Times New Roman</vt:lpstr>
      <vt:lpstr>Default Design</vt:lpstr>
      <vt:lpstr>Consumer Decision Processes</vt:lpstr>
      <vt:lpstr>“You can’t assume that people know what they want”</vt:lpstr>
      <vt:lpstr>Nature of Decision Processes</vt:lpstr>
      <vt:lpstr>Purchase options</vt:lpstr>
      <vt:lpstr>Consumption options</vt:lpstr>
      <vt:lpstr>Divestment options</vt:lpstr>
      <vt:lpstr>Consumer Problem Solving</vt:lpstr>
      <vt:lpstr>Consumer Decision Making Stages</vt:lpstr>
      <vt:lpstr>Variables that shape decision making</vt:lpstr>
      <vt:lpstr>Individual differences</vt:lpstr>
      <vt:lpstr>Environmental Influences</vt:lpstr>
      <vt:lpstr>Psychological Processes</vt:lpstr>
      <vt:lpstr>Information Processing</vt:lpstr>
      <vt:lpstr>Decision Process continuum</vt:lpstr>
      <vt:lpstr>Extended Problem solving</vt:lpstr>
      <vt:lpstr>Limited Problem solving</vt:lpstr>
      <vt:lpstr>Factors influencing extent of problem solving</vt:lpstr>
      <vt:lpstr>Impulse buying</vt:lpstr>
      <vt:lpstr>Variety Seeking</vt:lpstr>
    </vt:vector>
  </TitlesOfParts>
  <Company>Institute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Decision Processes</dc:title>
  <dc:creator>XIMB</dc:creator>
  <cp:lastModifiedBy>office</cp:lastModifiedBy>
  <cp:revision>8</cp:revision>
  <dcterms:created xsi:type="dcterms:W3CDTF">2004-02-27T11:32:19Z</dcterms:created>
  <dcterms:modified xsi:type="dcterms:W3CDTF">2013-09-17T05:42:54Z</dcterms:modified>
</cp:coreProperties>
</file>