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CC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47" d="100"/>
          <a:sy n="47" d="100"/>
        </p:scale>
        <p:origin x="-90" y="-1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8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9A1B441-E2C4-4403-8124-5349E0B4F02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2AC0EDE-01F7-4631-A823-BC608265169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EBA918-91FE-44FE-B158-7C533A628F2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C966B1C-68CB-48BC-BF16-980B7DFFC70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93252A9-372A-426A-B8AF-6D044B1209A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F5361EC-43C5-44FD-B544-064F3CC5655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F437EB6-36A1-4171-BEE8-7414F43ECFF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CBECEB6-1D0E-4A2F-A337-B619307BDE2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7288D7-C346-45C7-92E8-116BD1DA99B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06694F-3C03-4272-835B-1B7BE83187E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0B72FC-E904-41A9-BFB9-2CE0D890C2B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9999"/>
            </a:gs>
            <a:gs pos="50000">
              <a:srgbClr val="FFCC99"/>
            </a:gs>
            <a:gs pos="100000">
              <a:srgbClr val="FF9999"/>
            </a:gs>
          </a:gsLst>
          <a:lin ang="189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7C6843B-4838-4512-A01F-D3C9C1B1224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219200"/>
            <a:ext cx="7772400" cy="1371600"/>
          </a:xfrm>
        </p:spPr>
        <p:txBody>
          <a:bodyPr/>
          <a:lstStyle/>
          <a:p>
            <a:r>
              <a:rPr lang="en-US" sz="3600"/>
              <a:t>Consumerism and Ethical Responsibility</a:t>
            </a:r>
          </a:p>
        </p:txBody>
      </p:sp>
      <p:sp>
        <p:nvSpPr>
          <p:cNvPr id="4099" name="Rectangle 3"/>
          <p:cNvSpPr>
            <a:spLocks noGrp="1" noChangeArrowheads="1"/>
          </p:cNvSpPr>
          <p:nvPr>
            <p:ph type="subTitle" idx="1"/>
          </p:nvPr>
        </p:nvSpPr>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ssolv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nodePh="1">
                                  <p:stCondLst>
                                    <p:cond delay="0"/>
                                  </p:stCondLst>
                                  <p:endCondLst>
                                    <p:cond evt="begin" delay="0">
                                      <p:tn val="10"/>
                                    </p:cond>
                                  </p:end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dissolve">
                                      <p:cBhvr>
                                        <p:cTn id="12" dur="5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990600"/>
            <a:ext cx="7772400" cy="1143000"/>
          </a:xfrm>
        </p:spPr>
        <p:txBody>
          <a:bodyPr/>
          <a:lstStyle/>
          <a:p>
            <a:r>
              <a:rPr lang="en-US"/>
              <a:t>What is consumer ethics?</a:t>
            </a:r>
          </a:p>
        </p:txBody>
      </p:sp>
      <p:sp>
        <p:nvSpPr>
          <p:cNvPr id="5124" name="Rectangle 4"/>
          <p:cNvSpPr>
            <a:spLocks noGrp="1" noChangeArrowheads="1"/>
          </p:cNvSpPr>
          <p:nvPr>
            <p:ph type="subTitle" idx="1"/>
          </p:nvPr>
        </p:nvSpPr>
        <p:spPr>
          <a:xfrm>
            <a:off x="1371600" y="2362200"/>
            <a:ext cx="6400800" cy="3810000"/>
          </a:xfrm>
        </p:spPr>
        <p:txBody>
          <a:bodyPr/>
          <a:lstStyle/>
          <a:p>
            <a:r>
              <a:rPr lang="en-US" sz="2800"/>
              <a:t>Ethics can be defined as the study of morality, standards that determine what is right and what is wrong, good and evil, helpful or harmful, acceptable or unacceptable. Ethics is concerned with any situation where there is actual or potential harm to any individual or group from a particular course of action.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4">
                                            <p:txEl>
                                              <p:pRg st="0" end="0"/>
                                            </p:txEl>
                                          </p:spTgt>
                                        </p:tgtEl>
                                        <p:attrNameLst>
                                          <p:attrName>style.visibility</p:attrName>
                                        </p:attrNameLst>
                                      </p:cBhvr>
                                      <p:to>
                                        <p:strVal val="visible"/>
                                      </p:to>
                                    </p:set>
                                    <p:animEffect transition="in" filter="dissolve">
                                      <p:cBhvr>
                                        <p:cTn id="12" dur="500"/>
                                        <p:tgtEl>
                                          <p:spTgt spid="51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4"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2" name="Rectangle 4"/>
          <p:cNvSpPr>
            <a:spLocks noGrp="1" noChangeArrowheads="1"/>
          </p:cNvSpPr>
          <p:nvPr>
            <p:ph type="ctrTitle"/>
          </p:nvPr>
        </p:nvSpPr>
        <p:spPr>
          <a:xfrm>
            <a:off x="685800" y="1371600"/>
            <a:ext cx="7772400" cy="1295400"/>
          </a:xfrm>
        </p:spPr>
        <p:txBody>
          <a:bodyPr/>
          <a:lstStyle/>
          <a:p>
            <a:r>
              <a:rPr lang="en-US"/>
              <a:t>Consumerism</a:t>
            </a:r>
          </a:p>
        </p:txBody>
      </p:sp>
      <p:sp>
        <p:nvSpPr>
          <p:cNvPr id="7173" name="Rectangle 5"/>
          <p:cNvSpPr>
            <a:spLocks noGrp="1" noChangeArrowheads="1"/>
          </p:cNvSpPr>
          <p:nvPr>
            <p:ph type="subTitle" idx="1"/>
          </p:nvPr>
        </p:nvSpPr>
        <p:spPr>
          <a:xfrm>
            <a:off x="1371600" y="3048000"/>
            <a:ext cx="6400800" cy="2590800"/>
          </a:xfrm>
        </p:spPr>
        <p:txBody>
          <a:bodyPr/>
          <a:lstStyle/>
          <a:p>
            <a:r>
              <a:rPr lang="en-US"/>
              <a:t>This arises because of the failure of businesses in the exchange relationship to meet and respond to legitimate demands of the consumer.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dissolve">
                                      <p:cBhvr>
                                        <p:cTn id="7" dur="5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3">
                                            <p:txEl>
                                              <p:pRg st="0" end="0"/>
                                            </p:txEl>
                                          </p:spTgt>
                                        </p:tgtEl>
                                        <p:attrNameLst>
                                          <p:attrName>style.visibility</p:attrName>
                                        </p:attrNameLst>
                                      </p:cBhvr>
                                      <p:to>
                                        <p:strVal val="visible"/>
                                      </p:to>
                                    </p:set>
                                    <p:animEffect transition="in" filter="dissolve">
                                      <p:cBhvr>
                                        <p:cTn id="12" dur="500"/>
                                        <p:tgtEl>
                                          <p:spTgt spid="71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Ethical Perspectives</a:t>
            </a:r>
          </a:p>
        </p:txBody>
      </p:sp>
      <p:sp>
        <p:nvSpPr>
          <p:cNvPr id="9219" name="Rectangle 3"/>
          <p:cNvSpPr>
            <a:spLocks noGrp="1" noChangeArrowheads="1"/>
          </p:cNvSpPr>
          <p:nvPr>
            <p:ph type="body" idx="1"/>
          </p:nvPr>
        </p:nvSpPr>
        <p:spPr/>
        <p:txBody>
          <a:bodyPr/>
          <a:lstStyle/>
          <a:p>
            <a:r>
              <a:rPr lang="en-US"/>
              <a:t>Utilitarian</a:t>
            </a:r>
          </a:p>
          <a:p>
            <a:r>
              <a:rPr lang="en-US"/>
              <a:t>Justice and fairness</a:t>
            </a:r>
          </a:p>
          <a:p>
            <a:r>
              <a:rPr lang="en-US"/>
              <a:t>Theory of personal rights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dissolve">
                                      <p:cBhvr>
                                        <p:cTn id="17" dur="500"/>
                                        <p:tgtEl>
                                          <p:spTgt spid="92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dissolve">
                                      <p:cBhvr>
                                        <p:cTn id="22"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685800"/>
            <a:ext cx="7772400" cy="1676400"/>
          </a:xfrm>
        </p:spPr>
        <p:txBody>
          <a:bodyPr/>
          <a:lstStyle/>
          <a:p>
            <a:r>
              <a:rPr lang="en-US"/>
              <a:t>Utilitarian perspective</a:t>
            </a:r>
          </a:p>
        </p:txBody>
      </p:sp>
      <p:sp>
        <p:nvSpPr>
          <p:cNvPr id="10244" name="Rectangle 4"/>
          <p:cNvSpPr>
            <a:spLocks noGrp="1" noChangeArrowheads="1"/>
          </p:cNvSpPr>
          <p:nvPr>
            <p:ph type="subTitle" idx="1"/>
          </p:nvPr>
        </p:nvSpPr>
        <p:spPr>
          <a:xfrm>
            <a:off x="1371600" y="2743200"/>
            <a:ext cx="6400800" cy="2895600"/>
          </a:xfrm>
        </p:spPr>
        <p:txBody>
          <a:bodyPr/>
          <a:lstStyle/>
          <a:p>
            <a:r>
              <a:rPr lang="en-US"/>
              <a:t>This talks of the greatest good for the greatest number as opposed to the concerns of a single individual or enterprise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4">
                                            <p:txEl>
                                              <p:pRg st="0" end="0"/>
                                            </p:txEl>
                                          </p:spTgt>
                                        </p:tgtEl>
                                        <p:attrNameLst>
                                          <p:attrName>style.visibility</p:attrName>
                                        </p:attrNameLst>
                                      </p:cBhvr>
                                      <p:to>
                                        <p:strVal val="visible"/>
                                      </p:to>
                                    </p:set>
                                    <p:animEffect transition="in" filter="dissolve">
                                      <p:cBhvr>
                                        <p:cTn id="12" dur="500"/>
                                        <p:tgtEl>
                                          <p:spTgt spid="102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685800" y="1066800"/>
            <a:ext cx="7772400" cy="1143000"/>
          </a:xfrm>
        </p:spPr>
        <p:txBody>
          <a:bodyPr/>
          <a:lstStyle/>
          <a:p>
            <a:r>
              <a:rPr lang="en-US"/>
              <a:t>Justice and fairness</a:t>
            </a:r>
          </a:p>
        </p:txBody>
      </p:sp>
      <p:sp>
        <p:nvSpPr>
          <p:cNvPr id="12292" name="Rectangle 4"/>
          <p:cNvSpPr>
            <a:spLocks noGrp="1" noChangeArrowheads="1"/>
          </p:cNvSpPr>
          <p:nvPr>
            <p:ph type="subTitle" idx="1"/>
          </p:nvPr>
        </p:nvSpPr>
        <p:spPr>
          <a:xfrm>
            <a:off x="1371600" y="2743200"/>
            <a:ext cx="6400800" cy="2895600"/>
          </a:xfrm>
        </p:spPr>
        <p:txBody>
          <a:bodyPr/>
          <a:lstStyle/>
          <a:p>
            <a:r>
              <a:rPr lang="en-US" sz="2800"/>
              <a:t>This believes that impartiality and fairness are the criteria for ethical decision making. Justice is attained when the benefits of and burdens of society are distributed fairly to stakeholders, unless there are clear and defensible reasons for differential treatment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dissolve">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2">
                                            <p:txEl>
                                              <p:pRg st="0" end="0"/>
                                            </p:txEl>
                                          </p:spTgt>
                                        </p:tgtEl>
                                        <p:attrNameLst>
                                          <p:attrName>style.visibility</p:attrName>
                                        </p:attrNameLst>
                                      </p:cBhvr>
                                      <p:to>
                                        <p:strVal val="visible"/>
                                      </p:to>
                                    </p:set>
                                    <p:animEffect transition="in" filter="dissolve">
                                      <p:cBhvr>
                                        <p:cTn id="12" dur="500"/>
                                        <p:tgtEl>
                                          <p:spTgt spid="122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0" name="Rectangle 4"/>
          <p:cNvSpPr>
            <a:spLocks noGrp="1" noChangeArrowheads="1"/>
          </p:cNvSpPr>
          <p:nvPr>
            <p:ph type="ctrTitle"/>
          </p:nvPr>
        </p:nvSpPr>
        <p:spPr>
          <a:xfrm>
            <a:off x="685800" y="914400"/>
            <a:ext cx="7772400" cy="1143000"/>
          </a:xfrm>
        </p:spPr>
        <p:txBody>
          <a:bodyPr/>
          <a:lstStyle/>
          <a:p>
            <a:r>
              <a:rPr lang="en-US"/>
              <a:t>Theory of Personal Rights</a:t>
            </a:r>
          </a:p>
        </p:txBody>
      </p:sp>
      <p:sp>
        <p:nvSpPr>
          <p:cNvPr id="14341" name="Rectangle 5"/>
          <p:cNvSpPr>
            <a:spLocks noGrp="1" noChangeArrowheads="1"/>
          </p:cNvSpPr>
          <p:nvPr>
            <p:ph type="subTitle" idx="1"/>
          </p:nvPr>
        </p:nvSpPr>
        <p:spPr>
          <a:xfrm>
            <a:off x="1371600" y="2819400"/>
            <a:ext cx="6400800" cy="2819400"/>
          </a:xfrm>
        </p:spPr>
        <p:txBody>
          <a:bodyPr/>
          <a:lstStyle/>
          <a:p>
            <a:r>
              <a:rPr lang="en-US" sz="2800"/>
              <a:t>Individuals have rights ensuring their dignity, respect and autonomy. Rights are powerful devices whose main purpose is that of enabling the individual to choose freely whether to pursue certain interests or activities and of protecting those choices.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41">
                                            <p:txEl>
                                              <p:pRg st="0" end="0"/>
                                            </p:txEl>
                                          </p:spTgt>
                                        </p:tgtEl>
                                        <p:attrNameLst>
                                          <p:attrName>style.visibility</p:attrName>
                                        </p:attrNameLst>
                                      </p:cBhvr>
                                      <p:to>
                                        <p:strVal val="visible"/>
                                      </p:to>
                                    </p:set>
                                    <p:animEffect transition="in" filter="dissolve">
                                      <p:cBhvr>
                                        <p:cTn id="12" dur="500"/>
                                        <p:tgtEl>
                                          <p:spTgt spid="143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ctrTitle"/>
          </p:nvPr>
        </p:nvSpPr>
        <p:spPr>
          <a:xfrm>
            <a:off x="685800" y="914400"/>
            <a:ext cx="7772400" cy="838200"/>
          </a:xfrm>
        </p:spPr>
        <p:txBody>
          <a:bodyPr/>
          <a:lstStyle/>
          <a:p>
            <a:r>
              <a:rPr lang="en-US"/>
              <a:t>Justifiable actions</a:t>
            </a:r>
          </a:p>
        </p:txBody>
      </p:sp>
      <p:sp>
        <p:nvSpPr>
          <p:cNvPr id="16389" name="Rectangle 5"/>
          <p:cNvSpPr>
            <a:spLocks noGrp="1" noChangeArrowheads="1"/>
          </p:cNvSpPr>
          <p:nvPr>
            <p:ph type="subTitle" idx="1"/>
          </p:nvPr>
        </p:nvSpPr>
        <p:spPr>
          <a:xfrm>
            <a:off x="1371600" y="2590800"/>
            <a:ext cx="6400800" cy="3048000"/>
          </a:xfrm>
        </p:spPr>
        <p:txBody>
          <a:bodyPr/>
          <a:lstStyle/>
          <a:p>
            <a:r>
              <a:rPr lang="en-US"/>
              <a:t>An action is morally justifiable if and only if  a person’s rationale for carrying out that action in a given situation is one that person would be willing to have everyone else use in a similar situation.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dissolve">
                                      <p:cBhvr>
                                        <p:cTn id="7" dur="500"/>
                                        <p:tgtEl>
                                          <p:spTgt spid="163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9">
                                            <p:txEl>
                                              <p:pRg st="0" end="0"/>
                                            </p:txEl>
                                          </p:spTgt>
                                        </p:tgtEl>
                                        <p:attrNameLst>
                                          <p:attrName>style.visibility</p:attrName>
                                        </p:attrNameLst>
                                      </p:cBhvr>
                                      <p:to>
                                        <p:strVal val="visible"/>
                                      </p:to>
                                    </p:set>
                                    <p:animEffect transition="in" filter="dissolve">
                                      <p:cBhvr>
                                        <p:cTn id="12" dur="500"/>
                                        <p:tgtEl>
                                          <p:spTgt spid="163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89"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a:t>Conflict between ethics and bottom line responsibility </a:t>
            </a:r>
          </a:p>
        </p:txBody>
      </p:sp>
      <p:sp>
        <p:nvSpPr>
          <p:cNvPr id="18435" name="Rectangle 3"/>
          <p:cNvSpPr>
            <a:spLocks noGrp="1" noChangeArrowheads="1"/>
          </p:cNvSpPr>
          <p:nvPr>
            <p:ph type="body" idx="1"/>
          </p:nvPr>
        </p:nvSpPr>
        <p:spPr/>
        <p:txBody>
          <a:bodyPr/>
          <a:lstStyle/>
          <a:p>
            <a:r>
              <a:rPr lang="en-US"/>
              <a:t>No clear cut answer</a:t>
            </a:r>
          </a:p>
          <a:p>
            <a:r>
              <a:rPr lang="en-US"/>
              <a:t>Individuals would have to introspect and answer this</a:t>
            </a:r>
          </a:p>
          <a:p>
            <a:r>
              <a:rPr lang="en-US"/>
              <a:t>By and large, there is a high correlation between ethical behaviour of the organisation and its prosperity.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dissolve">
                                      <p:cBhvr>
                                        <p:cTn id="12" dur="500"/>
                                        <p:tgtEl>
                                          <p:spTgt spid="184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dissolve">
                                      <p:cBhvr>
                                        <p:cTn id="17" dur="500"/>
                                        <p:tgtEl>
                                          <p:spTgt spid="1843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435">
                                            <p:txEl>
                                              <p:pRg st="2" end="2"/>
                                            </p:txEl>
                                          </p:spTgt>
                                        </p:tgtEl>
                                        <p:attrNameLst>
                                          <p:attrName>style.visibility</p:attrName>
                                        </p:attrNameLst>
                                      </p:cBhvr>
                                      <p:to>
                                        <p:strVal val="visible"/>
                                      </p:to>
                                    </p:set>
                                    <p:animEffect transition="in" filter="dissolve">
                                      <p:cBhvr>
                                        <p:cTn id="22"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Consumer Rights</a:t>
            </a:r>
          </a:p>
        </p:txBody>
      </p:sp>
      <p:sp>
        <p:nvSpPr>
          <p:cNvPr id="19459" name="Rectangle 3"/>
          <p:cNvSpPr>
            <a:spLocks noGrp="1" noChangeArrowheads="1"/>
          </p:cNvSpPr>
          <p:nvPr>
            <p:ph type="body" idx="1"/>
          </p:nvPr>
        </p:nvSpPr>
        <p:spPr>
          <a:xfrm>
            <a:off x="685800" y="1752600"/>
            <a:ext cx="7772400" cy="4343400"/>
          </a:xfrm>
        </p:spPr>
        <p:txBody>
          <a:bodyPr/>
          <a:lstStyle/>
          <a:p>
            <a:pPr>
              <a:lnSpc>
                <a:spcPct val="90000"/>
              </a:lnSpc>
            </a:pPr>
            <a:r>
              <a:rPr lang="en-US"/>
              <a:t>Right to safety</a:t>
            </a:r>
          </a:p>
          <a:p>
            <a:pPr>
              <a:lnSpc>
                <a:spcPct val="90000"/>
              </a:lnSpc>
            </a:pPr>
            <a:r>
              <a:rPr lang="en-US"/>
              <a:t>Right to be informed</a:t>
            </a:r>
          </a:p>
          <a:p>
            <a:pPr>
              <a:lnSpc>
                <a:spcPct val="90000"/>
              </a:lnSpc>
            </a:pPr>
            <a:r>
              <a:rPr lang="en-US"/>
              <a:t>Right to choose</a:t>
            </a:r>
          </a:p>
          <a:p>
            <a:pPr>
              <a:lnSpc>
                <a:spcPct val="90000"/>
              </a:lnSpc>
            </a:pPr>
            <a:r>
              <a:rPr lang="en-US"/>
              <a:t>Right to be heard</a:t>
            </a:r>
          </a:p>
          <a:p>
            <a:pPr>
              <a:lnSpc>
                <a:spcPct val="90000"/>
              </a:lnSpc>
            </a:pPr>
            <a:r>
              <a:rPr lang="en-US"/>
              <a:t>Right to enjoy a clean and healthful environment</a:t>
            </a:r>
          </a:p>
          <a:p>
            <a:pPr>
              <a:lnSpc>
                <a:spcPct val="90000"/>
              </a:lnSpc>
            </a:pPr>
            <a:r>
              <a:rPr lang="en-US"/>
              <a:t>Right of the poor and other minorities to have their interests protected</a:t>
            </a:r>
          </a:p>
          <a:p>
            <a:pPr>
              <a:lnSpc>
                <a:spcPct val="90000"/>
              </a:lnSpc>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dissolve">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dissolve">
                                      <p:cBhvr>
                                        <p:cTn id="12" dur="500"/>
                                        <p:tgtEl>
                                          <p:spTgt spid="194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dissolve">
                                      <p:cBhvr>
                                        <p:cTn id="17" dur="500"/>
                                        <p:tgtEl>
                                          <p:spTgt spid="194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459">
                                            <p:txEl>
                                              <p:pRg st="2" end="2"/>
                                            </p:txEl>
                                          </p:spTgt>
                                        </p:tgtEl>
                                        <p:attrNameLst>
                                          <p:attrName>style.visibility</p:attrName>
                                        </p:attrNameLst>
                                      </p:cBhvr>
                                      <p:to>
                                        <p:strVal val="visible"/>
                                      </p:to>
                                    </p:set>
                                    <p:animEffect transition="in" filter="dissolve">
                                      <p:cBhvr>
                                        <p:cTn id="22" dur="500"/>
                                        <p:tgtEl>
                                          <p:spTgt spid="1945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459">
                                            <p:txEl>
                                              <p:pRg st="3" end="3"/>
                                            </p:txEl>
                                          </p:spTgt>
                                        </p:tgtEl>
                                        <p:attrNameLst>
                                          <p:attrName>style.visibility</p:attrName>
                                        </p:attrNameLst>
                                      </p:cBhvr>
                                      <p:to>
                                        <p:strVal val="visible"/>
                                      </p:to>
                                    </p:set>
                                    <p:animEffect transition="in" filter="dissolve">
                                      <p:cBhvr>
                                        <p:cTn id="27" dur="500"/>
                                        <p:tgtEl>
                                          <p:spTgt spid="1945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459">
                                            <p:txEl>
                                              <p:pRg st="4" end="4"/>
                                            </p:txEl>
                                          </p:spTgt>
                                        </p:tgtEl>
                                        <p:attrNameLst>
                                          <p:attrName>style.visibility</p:attrName>
                                        </p:attrNameLst>
                                      </p:cBhvr>
                                      <p:to>
                                        <p:strVal val="visible"/>
                                      </p:to>
                                    </p:set>
                                    <p:animEffect transition="in" filter="dissolve">
                                      <p:cBhvr>
                                        <p:cTn id="32" dur="500"/>
                                        <p:tgtEl>
                                          <p:spTgt spid="1945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Effect transition="in" filter="dissolve">
                                      <p:cBhvr>
                                        <p:cTn id="37"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a:xfrm>
            <a:off x="762000" y="914400"/>
            <a:ext cx="7772400" cy="1143000"/>
          </a:xfrm>
        </p:spPr>
        <p:txBody>
          <a:bodyPr/>
          <a:lstStyle/>
          <a:p>
            <a:r>
              <a:rPr lang="en-US"/>
              <a:t>Right to Safety</a:t>
            </a:r>
          </a:p>
        </p:txBody>
      </p:sp>
      <p:sp>
        <p:nvSpPr>
          <p:cNvPr id="20485" name="Rectangle 5"/>
          <p:cNvSpPr>
            <a:spLocks noGrp="1" noChangeArrowheads="1"/>
          </p:cNvSpPr>
          <p:nvPr>
            <p:ph type="subTitle" idx="1"/>
          </p:nvPr>
        </p:nvSpPr>
        <p:spPr>
          <a:xfrm>
            <a:off x="1371600" y="2819400"/>
            <a:ext cx="6400800" cy="2819400"/>
          </a:xfrm>
        </p:spPr>
        <p:txBody>
          <a:bodyPr/>
          <a:lstStyle/>
          <a:p>
            <a:r>
              <a:rPr lang="en-US"/>
              <a:t>Consumers have the right to be protected against products and services that are hazardous to health and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dissolve">
                                      <p:cBhvr>
                                        <p:cTn id="7" dur="500"/>
                                        <p:tgtEl>
                                          <p:spTgt spid="2048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5">
                                            <p:txEl>
                                              <p:pRg st="0" end="0"/>
                                            </p:txEl>
                                          </p:spTgt>
                                        </p:tgtEl>
                                        <p:attrNameLst>
                                          <p:attrName>style.visibility</p:attrName>
                                        </p:attrNameLst>
                                      </p:cBhvr>
                                      <p:to>
                                        <p:strVal val="visible"/>
                                      </p:to>
                                    </p:set>
                                    <p:animEffect transition="in" filter="dissolve">
                                      <p:cBhvr>
                                        <p:cTn id="12" dur="500"/>
                                        <p:tgtEl>
                                          <p:spTgt spid="204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Issue of costs vs benefits</a:t>
            </a:r>
          </a:p>
        </p:txBody>
      </p:sp>
      <p:sp>
        <p:nvSpPr>
          <p:cNvPr id="22531" name="Rectangle 3"/>
          <p:cNvSpPr>
            <a:spLocks noGrp="1" noChangeArrowheads="1"/>
          </p:cNvSpPr>
          <p:nvPr>
            <p:ph type="body" idx="1"/>
          </p:nvPr>
        </p:nvSpPr>
        <p:spPr/>
        <p:txBody>
          <a:bodyPr/>
          <a:lstStyle/>
          <a:p>
            <a:r>
              <a:rPr lang="en-US"/>
              <a:t>Deontological – irrespective of the costs, if life is endangered, those costs should be incurred</a:t>
            </a:r>
          </a:p>
          <a:p>
            <a:r>
              <a:rPr lang="en-US"/>
              <a:t>Teleological – by incurring additional costs  lower income consumers get priced out of the market. Is that desirable?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dissolve">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dissolve">
                                      <p:cBhvr>
                                        <p:cTn id="12" dur="500"/>
                                        <p:tgtEl>
                                          <p:spTgt spid="22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531">
                                            <p:txEl>
                                              <p:pRg st="1" end="1"/>
                                            </p:txEl>
                                          </p:spTgt>
                                        </p:tgtEl>
                                        <p:attrNameLst>
                                          <p:attrName>style.visibility</p:attrName>
                                        </p:attrNameLst>
                                      </p:cBhvr>
                                      <p:to>
                                        <p:strVal val="visible"/>
                                      </p:to>
                                    </p:set>
                                    <p:animEffect transition="in" filter="dissolve">
                                      <p:cBhvr>
                                        <p:cTn id="17" dur="500"/>
                                        <p:tgtEl>
                                          <p:spTgt spid="225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685800" y="914400"/>
            <a:ext cx="7772400" cy="1219200"/>
          </a:xfrm>
        </p:spPr>
        <p:txBody>
          <a:bodyPr/>
          <a:lstStyle/>
          <a:p>
            <a:r>
              <a:rPr lang="en-US"/>
              <a:t>Right to be informed</a:t>
            </a:r>
          </a:p>
        </p:txBody>
      </p:sp>
      <p:sp>
        <p:nvSpPr>
          <p:cNvPr id="23556" name="Rectangle 4"/>
          <p:cNvSpPr>
            <a:spLocks noGrp="1" noChangeArrowheads="1"/>
          </p:cNvSpPr>
          <p:nvPr>
            <p:ph type="subTitle" idx="1"/>
          </p:nvPr>
        </p:nvSpPr>
        <p:spPr>
          <a:xfrm>
            <a:off x="1371600" y="2590800"/>
            <a:ext cx="6400800" cy="3048000"/>
          </a:xfrm>
        </p:spPr>
        <p:txBody>
          <a:bodyPr/>
          <a:lstStyle/>
          <a:p>
            <a:r>
              <a:rPr lang="en-US" sz="2800"/>
              <a:t>The consumer has the right to be protected against fraudulent, deceitful or grossly misleading information, advertising, labeling, or other practices, and to be given the facts that (s)he needs to make an informed choice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dissolve">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6">
                                            <p:txEl>
                                              <p:pRg st="0" end="0"/>
                                            </p:txEl>
                                          </p:spTgt>
                                        </p:tgtEl>
                                        <p:attrNameLst>
                                          <p:attrName>style.visibility</p:attrName>
                                        </p:attrNameLst>
                                      </p:cBhvr>
                                      <p:to>
                                        <p:strVal val="visible"/>
                                      </p:to>
                                    </p:set>
                                    <p:animEffect transition="in" filter="dissolve">
                                      <p:cBhvr>
                                        <p:cTn id="12" dur="500"/>
                                        <p:tgtEl>
                                          <p:spTgt spid="235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6"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4"/>
          <p:cNvSpPr>
            <a:spLocks noGrp="1" noChangeArrowheads="1"/>
          </p:cNvSpPr>
          <p:nvPr>
            <p:ph type="ctrTitle"/>
          </p:nvPr>
        </p:nvSpPr>
        <p:spPr>
          <a:xfrm>
            <a:off x="685800" y="838200"/>
            <a:ext cx="7772400" cy="1219200"/>
          </a:xfrm>
        </p:spPr>
        <p:txBody>
          <a:bodyPr/>
          <a:lstStyle/>
          <a:p>
            <a:r>
              <a:rPr lang="en-US"/>
              <a:t>Right to choose</a:t>
            </a:r>
          </a:p>
        </p:txBody>
      </p:sp>
      <p:sp>
        <p:nvSpPr>
          <p:cNvPr id="25605" name="Rectangle 5"/>
          <p:cNvSpPr>
            <a:spLocks noGrp="1" noChangeArrowheads="1"/>
          </p:cNvSpPr>
          <p:nvPr>
            <p:ph type="subTitle" idx="1"/>
          </p:nvPr>
        </p:nvSpPr>
        <p:spPr>
          <a:xfrm>
            <a:off x="1371600" y="2667000"/>
            <a:ext cx="6400800" cy="2971800"/>
          </a:xfrm>
        </p:spPr>
        <p:txBody>
          <a:bodyPr/>
          <a:lstStyle/>
          <a:p>
            <a:pPr>
              <a:lnSpc>
                <a:spcPct val="90000"/>
              </a:lnSpc>
            </a:pPr>
            <a:r>
              <a:rPr lang="en-US" sz="2800"/>
              <a:t>Consumers have the right to assured access, to a variety of products and services at competitive prices. In those industries in which competition is not workable, government regulation is substituted to assure unsatisfactory quality and service at fair prices.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dissolve">
                                      <p:cBhvr>
                                        <p:cTn id="7" dur="500"/>
                                        <p:tgtEl>
                                          <p:spTgt spid="2560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5">
                                            <p:txEl>
                                              <p:pRg st="0" end="0"/>
                                            </p:txEl>
                                          </p:spTgt>
                                        </p:tgtEl>
                                        <p:attrNameLst>
                                          <p:attrName>style.visibility</p:attrName>
                                        </p:attrNameLst>
                                      </p:cBhvr>
                                      <p:to>
                                        <p:strVal val="visible"/>
                                      </p:to>
                                    </p:set>
                                    <p:animEffect transition="in" filter="dissolve">
                                      <p:cBhvr>
                                        <p:cTn id="12" dur="500"/>
                                        <p:tgtEl>
                                          <p:spTgt spid="256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5605"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1066800"/>
            <a:ext cx="7772400" cy="1143000"/>
          </a:xfrm>
        </p:spPr>
        <p:txBody>
          <a:bodyPr/>
          <a:lstStyle/>
          <a:p>
            <a:r>
              <a:rPr lang="en-US"/>
              <a:t>Right to be heard (redress)</a:t>
            </a:r>
          </a:p>
        </p:txBody>
      </p:sp>
      <p:sp>
        <p:nvSpPr>
          <p:cNvPr id="27652" name="Rectangle 4"/>
          <p:cNvSpPr>
            <a:spLocks noGrp="1" noChangeArrowheads="1"/>
          </p:cNvSpPr>
          <p:nvPr>
            <p:ph type="subTitle" idx="1"/>
          </p:nvPr>
        </p:nvSpPr>
        <p:spPr>
          <a:xfrm>
            <a:off x="1371600" y="2895600"/>
            <a:ext cx="6400800" cy="2743200"/>
          </a:xfrm>
        </p:spPr>
        <p:txBody>
          <a:bodyPr/>
          <a:lstStyle/>
          <a:p>
            <a:r>
              <a:rPr lang="en-US" sz="2800"/>
              <a:t>Consumers have the right to be assured that consumer interests will receive full and sympathetic consideration in the formulation of Government policy and fair and expeditious treatment in its administrative tribunals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ssolve">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2">
                                            <p:txEl>
                                              <p:pRg st="0" end="0"/>
                                            </p:txEl>
                                          </p:spTgt>
                                        </p:tgtEl>
                                        <p:attrNameLst>
                                          <p:attrName>style.visibility</p:attrName>
                                        </p:attrNameLst>
                                      </p:cBhvr>
                                      <p:to>
                                        <p:strVal val="visible"/>
                                      </p:to>
                                    </p:set>
                                    <p:animEffect transition="in" filter="dissolve">
                                      <p:cBhvr>
                                        <p:cTn id="12" dur="500"/>
                                        <p:tgtEl>
                                          <p:spTgt spid="276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4000"/>
              <a:t>Right to enjoy a clean and healthful environment</a:t>
            </a:r>
          </a:p>
        </p:txBody>
      </p:sp>
      <p:sp>
        <p:nvSpPr>
          <p:cNvPr id="29701" name="Rectangle 5"/>
          <p:cNvSpPr>
            <a:spLocks noGrp="1" noChangeArrowheads="1"/>
          </p:cNvSpPr>
          <p:nvPr>
            <p:ph type="body" idx="1"/>
          </p:nvPr>
        </p:nvSpPr>
        <p:spPr/>
        <p:txBody>
          <a:bodyPr/>
          <a:lstStyle/>
          <a:p>
            <a:r>
              <a:rPr lang="en-US"/>
              <a:t>Environmental issues</a:t>
            </a:r>
          </a:p>
          <a:p>
            <a:r>
              <a:rPr lang="en-US"/>
              <a:t>Pollution issues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701">
                                            <p:txEl>
                                              <p:pRg st="0" end="0"/>
                                            </p:txEl>
                                          </p:spTgt>
                                        </p:tgtEl>
                                        <p:attrNameLst>
                                          <p:attrName>style.visibility</p:attrName>
                                        </p:attrNameLst>
                                      </p:cBhvr>
                                      <p:to>
                                        <p:strVal val="visible"/>
                                      </p:to>
                                    </p:set>
                                    <p:animEffect transition="in" filter="dissolve">
                                      <p:cBhvr>
                                        <p:cTn id="12" dur="500"/>
                                        <p:tgtEl>
                                          <p:spTgt spid="2970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701">
                                            <p:txEl>
                                              <p:pRg st="1" end="1"/>
                                            </p:txEl>
                                          </p:spTgt>
                                        </p:tgtEl>
                                        <p:attrNameLst>
                                          <p:attrName>style.visibility</p:attrName>
                                        </p:attrNameLst>
                                      </p:cBhvr>
                                      <p:to>
                                        <p:strVal val="visible"/>
                                      </p:to>
                                    </p:set>
                                    <p:animEffect transition="in" filter="dissolve">
                                      <p:cBhvr>
                                        <p:cTn id="17" dur="500"/>
                                        <p:tgtEl>
                                          <p:spTgt spid="2970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01"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4000"/>
              <a:t>Rights of the poor and special interest groups</a:t>
            </a:r>
          </a:p>
        </p:txBody>
      </p:sp>
      <p:sp>
        <p:nvSpPr>
          <p:cNvPr id="32771" name="Rectangle 3"/>
          <p:cNvSpPr>
            <a:spLocks noGrp="1" noChangeArrowheads="1"/>
          </p:cNvSpPr>
          <p:nvPr>
            <p:ph type="body" idx="1"/>
          </p:nvPr>
        </p:nvSpPr>
        <p:spPr/>
        <p:txBody>
          <a:bodyPr/>
          <a:lstStyle/>
          <a:p>
            <a:r>
              <a:rPr lang="en-US"/>
              <a:t>Children</a:t>
            </a:r>
          </a:p>
          <a:p>
            <a:r>
              <a:rPr lang="en-US"/>
              <a:t>Elderly people</a:t>
            </a:r>
          </a:p>
          <a:p>
            <a:r>
              <a:rPr lang="en-US"/>
              <a:t>BPL strata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dissolve">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1">
                                            <p:txEl>
                                              <p:pRg st="0" end="0"/>
                                            </p:txEl>
                                          </p:spTgt>
                                        </p:tgtEl>
                                        <p:attrNameLst>
                                          <p:attrName>style.visibility</p:attrName>
                                        </p:attrNameLst>
                                      </p:cBhvr>
                                      <p:to>
                                        <p:strVal val="visible"/>
                                      </p:to>
                                    </p:set>
                                    <p:animEffect transition="in" filter="dissolve">
                                      <p:cBhvr>
                                        <p:cTn id="12" dur="500"/>
                                        <p:tgtEl>
                                          <p:spTgt spid="327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71">
                                            <p:txEl>
                                              <p:pRg st="1" end="1"/>
                                            </p:txEl>
                                          </p:spTgt>
                                        </p:tgtEl>
                                        <p:attrNameLst>
                                          <p:attrName>style.visibility</p:attrName>
                                        </p:attrNameLst>
                                      </p:cBhvr>
                                      <p:to>
                                        <p:strVal val="visible"/>
                                      </p:to>
                                    </p:set>
                                    <p:animEffect transition="in" filter="dissolve">
                                      <p:cBhvr>
                                        <p:cTn id="17" dur="500"/>
                                        <p:tgtEl>
                                          <p:spTgt spid="327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771">
                                            <p:txEl>
                                              <p:pRg st="2" end="2"/>
                                            </p:txEl>
                                          </p:spTgt>
                                        </p:tgtEl>
                                        <p:attrNameLst>
                                          <p:attrName>style.visibility</p:attrName>
                                        </p:attrNameLst>
                                      </p:cBhvr>
                                      <p:to>
                                        <p:strVal val="visible"/>
                                      </p:to>
                                    </p:set>
                                    <p:animEffect transition="in" filter="dissolve">
                                      <p:cBhvr>
                                        <p:cTn id="22"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Dealing with consumer rights</a:t>
            </a:r>
          </a:p>
        </p:txBody>
      </p:sp>
      <p:sp>
        <p:nvSpPr>
          <p:cNvPr id="33795" name="Rectangle 3"/>
          <p:cNvSpPr>
            <a:spLocks noGrp="1" noChangeArrowheads="1"/>
          </p:cNvSpPr>
          <p:nvPr>
            <p:ph type="body" idx="1"/>
          </p:nvPr>
        </p:nvSpPr>
        <p:spPr/>
        <p:txBody>
          <a:bodyPr/>
          <a:lstStyle/>
          <a:p>
            <a:r>
              <a:rPr lang="en-US"/>
              <a:t>Taking responsibility</a:t>
            </a:r>
          </a:p>
          <a:p>
            <a:r>
              <a:rPr lang="en-US"/>
              <a:t>Improving the quality of customer contact</a:t>
            </a:r>
          </a:p>
          <a:p>
            <a:r>
              <a:rPr lang="en-US"/>
              <a:t>Providing for redress</a:t>
            </a:r>
          </a:p>
          <a:p>
            <a:r>
              <a:rPr lang="en-US"/>
              <a:t>Providing customer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dissolve">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dissolve">
                                      <p:cBhvr>
                                        <p:cTn id="12" dur="500"/>
                                        <p:tgtEl>
                                          <p:spTgt spid="337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795">
                                            <p:txEl>
                                              <p:pRg st="1" end="1"/>
                                            </p:txEl>
                                          </p:spTgt>
                                        </p:tgtEl>
                                        <p:attrNameLst>
                                          <p:attrName>style.visibility</p:attrName>
                                        </p:attrNameLst>
                                      </p:cBhvr>
                                      <p:to>
                                        <p:strVal val="visible"/>
                                      </p:to>
                                    </p:set>
                                    <p:animEffect transition="in" filter="dissolve">
                                      <p:cBhvr>
                                        <p:cTn id="17" dur="500"/>
                                        <p:tgtEl>
                                          <p:spTgt spid="3379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3795">
                                            <p:txEl>
                                              <p:pRg st="2" end="2"/>
                                            </p:txEl>
                                          </p:spTgt>
                                        </p:tgtEl>
                                        <p:attrNameLst>
                                          <p:attrName>style.visibility</p:attrName>
                                        </p:attrNameLst>
                                      </p:cBhvr>
                                      <p:to>
                                        <p:strVal val="visible"/>
                                      </p:to>
                                    </p:set>
                                    <p:animEffect transition="in" filter="dissolve">
                                      <p:cBhvr>
                                        <p:cTn id="22" dur="500"/>
                                        <p:tgtEl>
                                          <p:spTgt spid="3379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3795">
                                            <p:txEl>
                                              <p:pRg st="3" end="3"/>
                                            </p:txEl>
                                          </p:spTgt>
                                        </p:tgtEl>
                                        <p:attrNameLst>
                                          <p:attrName>style.visibility</p:attrName>
                                        </p:attrNameLst>
                                      </p:cBhvr>
                                      <p:to>
                                        <p:strVal val="visible"/>
                                      </p:to>
                                    </p:set>
                                    <p:animEffect transition="in" filter="dissolve">
                                      <p:cBhvr>
                                        <p:cTn id="27"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79</TotalTime>
  <Words>560</Words>
  <Application>Microsoft PowerPoint</Application>
  <PresentationFormat>On-screen Show (4:3)</PresentationFormat>
  <Paragraphs>51</Paragraphs>
  <Slides>18</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18</vt:i4>
      </vt:variant>
    </vt:vector>
  </HeadingPairs>
  <TitlesOfParts>
    <vt:vector size="20" baseType="lpstr">
      <vt:lpstr>Times New Roman</vt:lpstr>
      <vt:lpstr>Default Design</vt:lpstr>
      <vt:lpstr>Consumerism and Ethical Responsibility</vt:lpstr>
      <vt:lpstr>What is consumer ethics?</vt:lpstr>
      <vt:lpstr>Consumerism</vt:lpstr>
      <vt:lpstr>Ethical Perspectives</vt:lpstr>
      <vt:lpstr>Utilitarian perspective</vt:lpstr>
      <vt:lpstr>Justice and fairness</vt:lpstr>
      <vt:lpstr>Theory of Personal Rights</vt:lpstr>
      <vt:lpstr>Justifiable actions</vt:lpstr>
      <vt:lpstr>Conflict between ethics and bottom line responsibility </vt:lpstr>
      <vt:lpstr>Consumer Rights</vt:lpstr>
      <vt:lpstr>Right to Safety</vt:lpstr>
      <vt:lpstr>Issue of costs vs benefits</vt:lpstr>
      <vt:lpstr>Right to be informed</vt:lpstr>
      <vt:lpstr>Right to choose</vt:lpstr>
      <vt:lpstr>Right to be heard (redress)</vt:lpstr>
      <vt:lpstr>Right to enjoy a clean and healthful environment</vt:lpstr>
      <vt:lpstr>Rights of the poor and special interest groups</vt:lpstr>
      <vt:lpstr>Dealing with consumer rights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office</cp:lastModifiedBy>
  <cp:revision>4</cp:revision>
  <dcterms:created xsi:type="dcterms:W3CDTF">1601-01-01T00:00:00Z</dcterms:created>
  <dcterms:modified xsi:type="dcterms:W3CDTF">2013-09-17T05:52:13Z</dcterms:modified>
</cp:coreProperties>
</file>