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2" r:id="rId8"/>
    <p:sldId id="263" r:id="rId9"/>
    <p:sldId id="264"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52" d="100"/>
          <a:sy n="52" d="100"/>
        </p:scale>
        <p:origin x="-46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B3018B5-C7C9-48A9-9DB1-C3D594EF2A1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22FAF4E-23DB-4F05-A690-C8BB6A042D1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B8BE750-D14B-42B1-A3B7-7DAED83747E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355139D-E7DE-4E15-90F5-02D000B2BEE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913870-3364-4E16-90D8-931303DE1B5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D36077C-A0DF-40AF-9C60-48CD114EF33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F2265E6-AE30-411E-BC9C-FFEA3542329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D072AB1-5764-4D89-8B6A-63794E45140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EBE8F0-D34D-4256-9198-5CC1F9C5C42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615A89-D440-4FFB-9C9E-7E7F6659258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20F9DE-2887-4C94-86C4-138C0259A0F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C99FF"/>
            </a:gs>
            <a:gs pos="100000">
              <a:srgbClr val="FFCC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0B2D123-49C4-4654-996C-0839B70091A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en-US"/>
              <a:t>Diffusion of Innovation</a:t>
            </a:r>
          </a:p>
        </p:txBody>
      </p:sp>
      <p:sp>
        <p:nvSpPr>
          <p:cNvPr id="4099" name="Rectangle 3"/>
          <p:cNvSpPr>
            <a:spLocks noGrp="1" noChangeArrowheads="1"/>
          </p:cNvSpPr>
          <p:nvPr>
            <p:ph type="subTitle" idx="1"/>
          </p:nvPr>
        </p:nvSpPr>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nodePh="1">
                                  <p:stCondLst>
                                    <p:cond delay="0"/>
                                  </p:stCondLst>
                                  <p:endCondLst>
                                    <p:cond evt="begin" delay="0">
                                      <p:tn val="12"/>
                                    </p:cond>
                                  </p:endCondLst>
                                  <p:childTnLst>
                                    <p:set>
                                      <p:cBhvr>
                                        <p:cTn id="13" dur="1" fill="hold">
                                          <p:stCondLst>
                                            <p:cond delay="0"/>
                                          </p:stCondLst>
                                        </p:cTn>
                                        <p:tgtEl>
                                          <p:spTgt spid="4099">
                                            <p:txEl>
                                              <p:pRg st="0" end="0"/>
                                            </p:txEl>
                                          </p:spTgt>
                                        </p:tgtEl>
                                        <p:attrNameLst>
                                          <p:attrName>style.visibility</p:attrName>
                                        </p:attrNameLst>
                                      </p:cBhvr>
                                      <p:to>
                                        <p:strVal val="visible"/>
                                      </p:to>
                                    </p:set>
                                    <p:anim calcmode="lin" valueType="num">
                                      <p:cBhvr>
                                        <p:cTn id="14" dur="500" fill="hold"/>
                                        <p:tgtEl>
                                          <p:spTgt spid="409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099">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990600"/>
            <a:ext cx="7772400" cy="1219200"/>
          </a:xfrm>
        </p:spPr>
        <p:txBody>
          <a:bodyPr/>
          <a:lstStyle/>
          <a:p>
            <a:r>
              <a:rPr lang="en-US"/>
              <a:t>New products in the market</a:t>
            </a:r>
          </a:p>
        </p:txBody>
      </p:sp>
      <p:sp>
        <p:nvSpPr>
          <p:cNvPr id="5124" name="Rectangle 4"/>
          <p:cNvSpPr>
            <a:spLocks noGrp="1" noChangeArrowheads="1"/>
          </p:cNvSpPr>
          <p:nvPr>
            <p:ph type="subTitle" idx="1"/>
          </p:nvPr>
        </p:nvSpPr>
        <p:spPr>
          <a:xfrm>
            <a:off x="1371600" y="3276600"/>
            <a:ext cx="6400800" cy="2362200"/>
          </a:xfrm>
        </p:spPr>
        <p:txBody>
          <a:bodyPr/>
          <a:lstStyle/>
          <a:p>
            <a:r>
              <a:rPr lang="en-US"/>
              <a:t>Every year around 5000 new products appear in the market. However, most fail and only a few remain ( around 20%). Products which are innovative.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5124">
                                            <p:txEl>
                                              <p:pRg st="0" end="0"/>
                                            </p:txEl>
                                          </p:spTgt>
                                        </p:tgtEl>
                                        <p:attrNameLst>
                                          <p:attrName>style.visibility</p:attrName>
                                        </p:attrNameLst>
                                      </p:cBhvr>
                                      <p:to>
                                        <p:strVal val="visible"/>
                                      </p:to>
                                    </p:set>
                                    <p:anim calcmode="lin" valueType="num">
                                      <p:cBhvr>
                                        <p:cTn id="14" dur="500" fill="hold"/>
                                        <p:tgtEl>
                                          <p:spTgt spid="512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12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1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4"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Why does this happen?</a:t>
            </a:r>
          </a:p>
        </p:txBody>
      </p:sp>
      <p:sp>
        <p:nvSpPr>
          <p:cNvPr id="7171" name="Rectangle 3"/>
          <p:cNvSpPr>
            <a:spLocks noGrp="1" noChangeArrowheads="1"/>
          </p:cNvSpPr>
          <p:nvPr>
            <p:ph type="body" idx="1"/>
          </p:nvPr>
        </p:nvSpPr>
        <p:spPr/>
        <p:txBody>
          <a:bodyPr/>
          <a:lstStyle/>
          <a:p>
            <a:pPr>
              <a:buFontTx/>
              <a:buNone/>
            </a:pPr>
            <a:r>
              <a:rPr lang="en-US" sz="2800"/>
              <a:t>Macromarketing issues</a:t>
            </a:r>
          </a:p>
          <a:p>
            <a:r>
              <a:rPr lang="en-US" sz="2800"/>
              <a:t>Valuable resources are wasted which might have been deployed towards more productive uses</a:t>
            </a:r>
          </a:p>
          <a:p>
            <a:r>
              <a:rPr lang="en-US" sz="2800"/>
              <a:t>Products that might have helped people do things more productively or attain higher levels in their quality of life, fail to be used</a:t>
            </a:r>
          </a:p>
          <a:p>
            <a:r>
              <a:rPr lang="en-US" sz="2800"/>
              <a:t>Successful products are those that become </a:t>
            </a:r>
            <a:r>
              <a:rPr lang="en-US" sz="2800" i="1"/>
              <a:t>culturally anchored.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Effect transition="in" filter="fade">
                                      <p:cBhvr>
                                        <p:cTn id="9" dur="5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fade">
                                      <p:cBhvr>
                                        <p:cTn id="14" dur="1000">
                                          <p:stCondLst>
                                            <p:cond delay="0"/>
                                          </p:stCondLst>
                                        </p:cTn>
                                        <p:tgtEl>
                                          <p:spTgt spid="717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171">
                                            <p:txEl>
                                              <p:pRg st="1" end="1"/>
                                            </p:txEl>
                                          </p:spTgt>
                                        </p:tgtEl>
                                        <p:attrNameLst>
                                          <p:attrName>style.visibility</p:attrName>
                                        </p:attrNameLst>
                                      </p:cBhvr>
                                      <p:to>
                                        <p:strVal val="visible"/>
                                      </p:to>
                                    </p:set>
                                    <p:animEffect transition="in" filter="fade">
                                      <p:cBhvr>
                                        <p:cTn id="19" dur="1000">
                                          <p:stCondLst>
                                            <p:cond delay="0"/>
                                          </p:stCondLst>
                                        </p:cTn>
                                        <p:tgtEl>
                                          <p:spTgt spid="717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171">
                                            <p:txEl>
                                              <p:pRg st="2" end="2"/>
                                            </p:txEl>
                                          </p:spTgt>
                                        </p:tgtEl>
                                        <p:attrNameLst>
                                          <p:attrName>style.visibility</p:attrName>
                                        </p:attrNameLst>
                                      </p:cBhvr>
                                      <p:to>
                                        <p:strVal val="visible"/>
                                      </p:to>
                                    </p:set>
                                    <p:animEffect transition="in" filter="fade">
                                      <p:cBhvr>
                                        <p:cTn id="24" dur="1000">
                                          <p:stCondLst>
                                            <p:cond delay="0"/>
                                          </p:stCondLst>
                                        </p:cTn>
                                        <p:tgtEl>
                                          <p:spTgt spid="7171">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171">
                                            <p:txEl>
                                              <p:pRg st="3" end="3"/>
                                            </p:txEl>
                                          </p:spTgt>
                                        </p:tgtEl>
                                        <p:attrNameLst>
                                          <p:attrName>style.visibility</p:attrName>
                                        </p:attrNameLst>
                                      </p:cBhvr>
                                      <p:to>
                                        <p:strVal val="visible"/>
                                      </p:to>
                                    </p:set>
                                    <p:animEffect transition="in" filter="fade">
                                      <p:cBhvr>
                                        <p:cTn id="29" dur="1000">
                                          <p:stCondLst>
                                            <p:cond delay="0"/>
                                          </p:stCondLst>
                                        </p:cTn>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endParaRPr lang="en-US"/>
          </a:p>
        </p:txBody>
      </p:sp>
      <p:sp>
        <p:nvSpPr>
          <p:cNvPr id="10243" name="Rectangle 3"/>
          <p:cNvSpPr>
            <a:spLocks noGrp="1" noChangeArrowheads="1"/>
          </p:cNvSpPr>
          <p:nvPr>
            <p:ph type="body" idx="1"/>
          </p:nvPr>
        </p:nvSpPr>
        <p:spPr/>
        <p:txBody>
          <a:bodyPr/>
          <a:lstStyle/>
          <a:p>
            <a:pPr>
              <a:lnSpc>
                <a:spcPct val="80000"/>
              </a:lnSpc>
              <a:buFontTx/>
              <a:buNone/>
            </a:pPr>
            <a:r>
              <a:rPr lang="en-US" sz="2800"/>
              <a:t>Micromarketing issues</a:t>
            </a:r>
          </a:p>
          <a:p>
            <a:pPr>
              <a:lnSpc>
                <a:spcPct val="80000"/>
              </a:lnSpc>
            </a:pPr>
            <a:r>
              <a:rPr lang="en-US" sz="2800"/>
              <a:t>Succesful new product development is an important element in achieving long term competitive superiority and profitability,especially in low growth markets</a:t>
            </a:r>
          </a:p>
          <a:p>
            <a:pPr>
              <a:lnSpc>
                <a:spcPct val="80000"/>
              </a:lnSpc>
            </a:pPr>
            <a:r>
              <a:rPr lang="en-US" sz="2800"/>
              <a:t>New product development plays an important role in market leadership and profitability. Market leaders normally have three times higher returns than firms with lower market shares</a:t>
            </a:r>
          </a:p>
          <a:p>
            <a:pPr>
              <a:lnSpc>
                <a:spcPct val="80000"/>
              </a:lnSpc>
            </a:pPr>
            <a:r>
              <a:rPr lang="en-US" sz="2800"/>
              <a:t>A successful new product can be the beginning of a whole new company</a:t>
            </a:r>
          </a:p>
          <a:p>
            <a:pPr>
              <a:lnSpc>
                <a:spcPct val="80000"/>
              </a:lnSpc>
            </a:pPr>
            <a:endParaRPr 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nodePh="1">
                                  <p:stCondLst>
                                    <p:cond delay="0"/>
                                  </p:stCondLst>
                                  <p:endCondLst>
                                    <p:cond evt="begin" delay="0">
                                      <p:tn val="5"/>
                                    </p:cond>
                                  </p:end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fltVal val="0"/>
                                          </p:val>
                                        </p:tav>
                                        <p:tav tm="100000">
                                          <p:val>
                                            <p:strVal val="#ppt_h"/>
                                          </p:val>
                                        </p:tav>
                                      </p:tavLst>
                                    </p:anim>
                                    <p:animEffect transition="in" filter="fade">
                                      <p:cBhvr>
                                        <p:cTn id="9" dur="5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243">
                                            <p:txEl>
                                              <p:pRg st="0" end="0"/>
                                            </p:txEl>
                                          </p:spTgt>
                                        </p:tgtEl>
                                        <p:attrNameLst>
                                          <p:attrName>style.visibility</p:attrName>
                                        </p:attrNameLst>
                                      </p:cBhvr>
                                      <p:to>
                                        <p:strVal val="visible"/>
                                      </p:to>
                                    </p:set>
                                    <p:animEffect transition="in" filter="fade">
                                      <p:cBhvr>
                                        <p:cTn id="14" dur="1000">
                                          <p:stCondLst>
                                            <p:cond delay="0"/>
                                          </p:stCondLst>
                                        </p:cTn>
                                        <p:tgtEl>
                                          <p:spTgt spid="1024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243">
                                            <p:txEl>
                                              <p:pRg st="1" end="1"/>
                                            </p:txEl>
                                          </p:spTgt>
                                        </p:tgtEl>
                                        <p:attrNameLst>
                                          <p:attrName>style.visibility</p:attrName>
                                        </p:attrNameLst>
                                      </p:cBhvr>
                                      <p:to>
                                        <p:strVal val="visible"/>
                                      </p:to>
                                    </p:set>
                                    <p:animEffect transition="in" filter="fade">
                                      <p:cBhvr>
                                        <p:cTn id="19" dur="1000">
                                          <p:stCondLst>
                                            <p:cond delay="0"/>
                                          </p:stCondLst>
                                        </p:cTn>
                                        <p:tgtEl>
                                          <p:spTgt spid="1024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243">
                                            <p:txEl>
                                              <p:pRg st="2" end="2"/>
                                            </p:txEl>
                                          </p:spTgt>
                                        </p:tgtEl>
                                        <p:attrNameLst>
                                          <p:attrName>style.visibility</p:attrName>
                                        </p:attrNameLst>
                                      </p:cBhvr>
                                      <p:to>
                                        <p:strVal val="visible"/>
                                      </p:to>
                                    </p:set>
                                    <p:animEffect transition="in" filter="fade">
                                      <p:cBhvr>
                                        <p:cTn id="24" dur="1000">
                                          <p:stCondLst>
                                            <p:cond delay="0"/>
                                          </p:stCondLst>
                                        </p:cTn>
                                        <p:tgtEl>
                                          <p:spTgt spid="1024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243">
                                            <p:txEl>
                                              <p:pRg st="3" end="3"/>
                                            </p:txEl>
                                          </p:spTgt>
                                        </p:tgtEl>
                                        <p:attrNameLst>
                                          <p:attrName>style.visibility</p:attrName>
                                        </p:attrNameLst>
                                      </p:cBhvr>
                                      <p:to>
                                        <p:strVal val="visible"/>
                                      </p:to>
                                    </p:set>
                                    <p:animEffect transition="in" filter="fade">
                                      <p:cBhvr>
                                        <p:cTn id="29" dur="1000">
                                          <p:stCondLst>
                                            <p:cond delay="0"/>
                                          </p:stCondLst>
                                        </p:cTn>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8" name="Rectangle 4"/>
          <p:cNvSpPr>
            <a:spLocks noGrp="1" noChangeArrowheads="1"/>
          </p:cNvSpPr>
          <p:nvPr>
            <p:ph type="ctrTitle"/>
          </p:nvPr>
        </p:nvSpPr>
        <p:spPr>
          <a:xfrm>
            <a:off x="685800" y="609600"/>
            <a:ext cx="7772400" cy="1143000"/>
          </a:xfrm>
        </p:spPr>
        <p:txBody>
          <a:bodyPr/>
          <a:lstStyle/>
          <a:p>
            <a:r>
              <a:rPr lang="en-US"/>
              <a:t>The value chain</a:t>
            </a:r>
          </a:p>
        </p:txBody>
      </p:sp>
      <p:sp>
        <p:nvSpPr>
          <p:cNvPr id="11269" name="Rectangle 5"/>
          <p:cNvSpPr>
            <a:spLocks noGrp="1" noChangeArrowheads="1"/>
          </p:cNvSpPr>
          <p:nvPr>
            <p:ph type="subTitle" idx="1"/>
          </p:nvPr>
        </p:nvSpPr>
        <p:spPr>
          <a:xfrm>
            <a:off x="1371600" y="2057400"/>
            <a:ext cx="6400800" cy="3581400"/>
          </a:xfrm>
        </p:spPr>
        <p:txBody>
          <a:bodyPr/>
          <a:lstStyle/>
          <a:p>
            <a:pPr>
              <a:lnSpc>
                <a:spcPct val="90000"/>
              </a:lnSpc>
            </a:pPr>
            <a:r>
              <a:rPr lang="en-US" sz="2800"/>
              <a:t>Contemporary firms are being attacked by competitively on every dimension and from every direction. The only way to survive this onslaught is to create a ‘value chain’ to serve the customer, which will serve to differentiate the successful firm from its competitors and will provide competitive superiority on the critical attributes of importance to the consumer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500" fill="hold"/>
                                        <p:tgtEl>
                                          <p:spTgt spid="11268"/>
                                        </p:tgtEl>
                                        <p:attrNameLst>
                                          <p:attrName>ppt_w</p:attrName>
                                        </p:attrNameLst>
                                      </p:cBhvr>
                                      <p:tavLst>
                                        <p:tav tm="0">
                                          <p:val>
                                            <p:fltVal val="0"/>
                                          </p:val>
                                        </p:tav>
                                        <p:tav tm="100000">
                                          <p:val>
                                            <p:strVal val="#ppt_w"/>
                                          </p:val>
                                        </p:tav>
                                      </p:tavLst>
                                    </p:anim>
                                    <p:anim calcmode="lin" valueType="num">
                                      <p:cBhvr>
                                        <p:cTn id="8" dur="500" fill="hold"/>
                                        <p:tgtEl>
                                          <p:spTgt spid="11268"/>
                                        </p:tgtEl>
                                        <p:attrNameLst>
                                          <p:attrName>ppt_h</p:attrName>
                                        </p:attrNameLst>
                                      </p:cBhvr>
                                      <p:tavLst>
                                        <p:tav tm="0">
                                          <p:val>
                                            <p:fltVal val="0"/>
                                          </p:val>
                                        </p:tav>
                                        <p:tav tm="100000">
                                          <p:val>
                                            <p:strVal val="#ppt_h"/>
                                          </p:val>
                                        </p:tav>
                                      </p:tavLst>
                                    </p:anim>
                                    <p:animEffect transition="in" filter="fade">
                                      <p:cBhvr>
                                        <p:cTn id="9" dur="500"/>
                                        <p:tgtEl>
                                          <p:spTgt spid="1126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269">
                                            <p:txEl>
                                              <p:pRg st="0" end="0"/>
                                            </p:txEl>
                                          </p:spTgt>
                                        </p:tgtEl>
                                        <p:attrNameLst>
                                          <p:attrName>style.visibility</p:attrName>
                                        </p:attrNameLst>
                                      </p:cBhvr>
                                      <p:to>
                                        <p:strVal val="visible"/>
                                      </p:to>
                                    </p:set>
                                    <p:anim calcmode="lin" valueType="num">
                                      <p:cBhvr>
                                        <p:cTn id="14" dur="500" fill="hold"/>
                                        <p:tgtEl>
                                          <p:spTgt spid="1126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1269">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126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69"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09600" y="1219200"/>
            <a:ext cx="7772400" cy="1371600"/>
          </a:xfrm>
        </p:spPr>
        <p:txBody>
          <a:bodyPr/>
          <a:lstStyle/>
          <a:p>
            <a:r>
              <a:rPr lang="en-US"/>
              <a:t>What is an innovation?</a:t>
            </a:r>
          </a:p>
        </p:txBody>
      </p:sp>
      <p:sp>
        <p:nvSpPr>
          <p:cNvPr id="8196" name="Rectangle 4"/>
          <p:cNvSpPr>
            <a:spLocks noGrp="1" noChangeArrowheads="1"/>
          </p:cNvSpPr>
          <p:nvPr>
            <p:ph type="subTitle" idx="1"/>
          </p:nvPr>
        </p:nvSpPr>
        <p:spPr>
          <a:xfrm>
            <a:off x="1371600" y="3048000"/>
            <a:ext cx="6400800" cy="2590800"/>
          </a:xfrm>
        </p:spPr>
        <p:txBody>
          <a:bodyPr/>
          <a:lstStyle/>
          <a:p>
            <a:r>
              <a:rPr lang="en-US"/>
              <a:t>It is any idea or product perceived by the potential adopter to be new. New products are ideas, behaviour or things that are qualitatively different from existing forms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animEffect transition="in" filter="fade">
                                      <p:cBhvr>
                                        <p:cTn id="9" dur="5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8196">
                                            <p:txEl>
                                              <p:pRg st="0" end="0"/>
                                            </p:txEl>
                                          </p:spTgt>
                                        </p:tgtEl>
                                        <p:attrNameLst>
                                          <p:attrName>style.visibility</p:attrName>
                                        </p:attrNameLst>
                                      </p:cBhvr>
                                      <p:to>
                                        <p:strVal val="visible"/>
                                      </p:to>
                                    </p:set>
                                    <p:anim calcmode="lin" valueType="num">
                                      <p:cBhvr>
                                        <p:cTn id="14" dur="500" fill="hold"/>
                                        <p:tgtEl>
                                          <p:spTgt spid="819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8196">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819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6"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Diffusion of innovation</a:t>
            </a:r>
          </a:p>
        </p:txBody>
      </p:sp>
      <p:sp>
        <p:nvSpPr>
          <p:cNvPr id="15363" name="Rectangle 3"/>
          <p:cNvSpPr>
            <a:spLocks noGrp="1" noChangeArrowheads="1"/>
          </p:cNvSpPr>
          <p:nvPr>
            <p:ph type="body" idx="1"/>
          </p:nvPr>
        </p:nvSpPr>
        <p:spPr/>
        <p:txBody>
          <a:bodyPr/>
          <a:lstStyle/>
          <a:p>
            <a:r>
              <a:rPr lang="en-US"/>
              <a:t>A process by through which a new product moves from initial introduction to regular purchase and use</a:t>
            </a:r>
          </a:p>
          <a:p>
            <a:r>
              <a:rPr lang="en-US"/>
              <a:t>A process by which an innovation (idea) is communicated through certain channels over time among the members of a social system – </a:t>
            </a:r>
            <a:r>
              <a:rPr lang="en-US" sz="2000"/>
              <a:t>Everett Rogers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500" fill="hold"/>
                                        <p:tgtEl>
                                          <p:spTgt spid="15362"/>
                                        </p:tgtEl>
                                        <p:attrNameLst>
                                          <p:attrName>ppt_w</p:attrName>
                                        </p:attrNameLst>
                                      </p:cBhvr>
                                      <p:tavLst>
                                        <p:tav tm="0">
                                          <p:val>
                                            <p:fltVal val="0"/>
                                          </p:val>
                                        </p:tav>
                                        <p:tav tm="100000">
                                          <p:val>
                                            <p:strVal val="#ppt_w"/>
                                          </p:val>
                                        </p:tav>
                                      </p:tavLst>
                                    </p:anim>
                                    <p:anim calcmode="lin" valueType="num">
                                      <p:cBhvr>
                                        <p:cTn id="8" dur="500" fill="hold"/>
                                        <p:tgtEl>
                                          <p:spTgt spid="15362"/>
                                        </p:tgtEl>
                                        <p:attrNameLst>
                                          <p:attrName>ppt_h</p:attrName>
                                        </p:attrNameLst>
                                      </p:cBhvr>
                                      <p:tavLst>
                                        <p:tav tm="0">
                                          <p:val>
                                            <p:fltVal val="0"/>
                                          </p:val>
                                        </p:tav>
                                        <p:tav tm="100000">
                                          <p:val>
                                            <p:strVal val="#ppt_h"/>
                                          </p:val>
                                        </p:tav>
                                      </p:tavLst>
                                    </p:anim>
                                    <p:animEffect transition="in" filter="fade">
                                      <p:cBhvr>
                                        <p:cTn id="9" dur="5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363">
                                            <p:txEl>
                                              <p:pRg st="0" end="0"/>
                                            </p:txEl>
                                          </p:spTgt>
                                        </p:tgtEl>
                                        <p:attrNameLst>
                                          <p:attrName>style.visibility</p:attrName>
                                        </p:attrNameLst>
                                      </p:cBhvr>
                                      <p:to>
                                        <p:strVal val="visible"/>
                                      </p:to>
                                    </p:set>
                                    <p:animEffect transition="in" filter="fade">
                                      <p:cBhvr>
                                        <p:cTn id="14" dur="1000">
                                          <p:stCondLst>
                                            <p:cond delay="0"/>
                                          </p:stCondLst>
                                        </p:cTn>
                                        <p:tgtEl>
                                          <p:spTgt spid="1536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Effect transition="in" filter="fade">
                                      <p:cBhvr>
                                        <p:cTn id="19" dur="1000">
                                          <p:stCondLst>
                                            <p:cond delay="0"/>
                                          </p:stCondLst>
                                        </p:cTn>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Diffusion variables</a:t>
            </a:r>
          </a:p>
        </p:txBody>
      </p:sp>
      <p:sp>
        <p:nvSpPr>
          <p:cNvPr id="16387" name="Rectangle 3"/>
          <p:cNvSpPr>
            <a:spLocks noGrp="1" noChangeArrowheads="1"/>
          </p:cNvSpPr>
          <p:nvPr>
            <p:ph type="body" idx="1"/>
          </p:nvPr>
        </p:nvSpPr>
        <p:spPr/>
        <p:txBody>
          <a:bodyPr/>
          <a:lstStyle/>
          <a:p>
            <a:r>
              <a:rPr lang="en-US"/>
              <a:t>Innovation</a:t>
            </a:r>
          </a:p>
          <a:p>
            <a:r>
              <a:rPr lang="en-US"/>
              <a:t>Communication</a:t>
            </a:r>
          </a:p>
          <a:p>
            <a:r>
              <a:rPr lang="en-US"/>
              <a:t>Time</a:t>
            </a:r>
          </a:p>
          <a:p>
            <a:r>
              <a:rPr lang="en-US"/>
              <a:t>Social system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500" fill="hold"/>
                                        <p:tgtEl>
                                          <p:spTgt spid="16386"/>
                                        </p:tgtEl>
                                        <p:attrNameLst>
                                          <p:attrName>ppt_w</p:attrName>
                                        </p:attrNameLst>
                                      </p:cBhvr>
                                      <p:tavLst>
                                        <p:tav tm="0">
                                          <p:val>
                                            <p:fltVal val="0"/>
                                          </p:val>
                                        </p:tav>
                                        <p:tav tm="100000">
                                          <p:val>
                                            <p:strVal val="#ppt_w"/>
                                          </p:val>
                                        </p:tav>
                                      </p:tavLst>
                                    </p:anim>
                                    <p:anim calcmode="lin" valueType="num">
                                      <p:cBhvr>
                                        <p:cTn id="8" dur="500" fill="hold"/>
                                        <p:tgtEl>
                                          <p:spTgt spid="16386"/>
                                        </p:tgtEl>
                                        <p:attrNameLst>
                                          <p:attrName>ppt_h</p:attrName>
                                        </p:attrNameLst>
                                      </p:cBhvr>
                                      <p:tavLst>
                                        <p:tav tm="0">
                                          <p:val>
                                            <p:fltVal val="0"/>
                                          </p:val>
                                        </p:tav>
                                        <p:tav tm="100000">
                                          <p:val>
                                            <p:strVal val="#ppt_h"/>
                                          </p:val>
                                        </p:tav>
                                      </p:tavLst>
                                    </p:anim>
                                    <p:animEffect transition="in" filter="fade">
                                      <p:cBhvr>
                                        <p:cTn id="9" dur="500"/>
                                        <p:tgtEl>
                                          <p:spTgt spid="1638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6387">
                                            <p:txEl>
                                              <p:pRg st="0" end="0"/>
                                            </p:txEl>
                                          </p:spTgt>
                                        </p:tgtEl>
                                        <p:attrNameLst>
                                          <p:attrName>style.visibility</p:attrName>
                                        </p:attrNameLst>
                                      </p:cBhvr>
                                      <p:to>
                                        <p:strVal val="visible"/>
                                      </p:to>
                                    </p:set>
                                    <p:animEffect transition="in" filter="fade">
                                      <p:cBhvr>
                                        <p:cTn id="14" dur="1000">
                                          <p:stCondLst>
                                            <p:cond delay="0"/>
                                          </p:stCondLst>
                                        </p:cTn>
                                        <p:tgtEl>
                                          <p:spTgt spid="1638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387">
                                            <p:txEl>
                                              <p:pRg st="1" end="1"/>
                                            </p:txEl>
                                          </p:spTgt>
                                        </p:tgtEl>
                                        <p:attrNameLst>
                                          <p:attrName>style.visibility</p:attrName>
                                        </p:attrNameLst>
                                      </p:cBhvr>
                                      <p:to>
                                        <p:strVal val="visible"/>
                                      </p:to>
                                    </p:set>
                                    <p:animEffect transition="in" filter="fade">
                                      <p:cBhvr>
                                        <p:cTn id="19" dur="1000">
                                          <p:stCondLst>
                                            <p:cond delay="0"/>
                                          </p:stCondLst>
                                        </p:cTn>
                                        <p:tgtEl>
                                          <p:spTgt spid="1638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6387">
                                            <p:txEl>
                                              <p:pRg st="2" end="2"/>
                                            </p:txEl>
                                          </p:spTgt>
                                        </p:tgtEl>
                                        <p:attrNameLst>
                                          <p:attrName>style.visibility</p:attrName>
                                        </p:attrNameLst>
                                      </p:cBhvr>
                                      <p:to>
                                        <p:strVal val="visible"/>
                                      </p:to>
                                    </p:set>
                                    <p:animEffect transition="in" filter="fade">
                                      <p:cBhvr>
                                        <p:cTn id="24" dur="1000">
                                          <p:stCondLst>
                                            <p:cond delay="0"/>
                                          </p:stCondLst>
                                        </p:cTn>
                                        <p:tgtEl>
                                          <p:spTgt spid="16387">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387">
                                            <p:txEl>
                                              <p:pRg st="3" end="3"/>
                                            </p:txEl>
                                          </p:spTgt>
                                        </p:tgtEl>
                                        <p:attrNameLst>
                                          <p:attrName>style.visibility</p:attrName>
                                        </p:attrNameLst>
                                      </p:cBhvr>
                                      <p:to>
                                        <p:strVal val="visible"/>
                                      </p:to>
                                    </p:set>
                                    <p:animEffect transition="in" filter="fade">
                                      <p:cBhvr>
                                        <p:cTn id="29" dur="1000">
                                          <p:stCondLst>
                                            <p:cond delay="0"/>
                                          </p:stCondLst>
                                        </p:cTn>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Types of Innovations</a:t>
            </a:r>
          </a:p>
        </p:txBody>
      </p:sp>
      <p:sp>
        <p:nvSpPr>
          <p:cNvPr id="17411" name="Rectangle 3"/>
          <p:cNvSpPr>
            <a:spLocks noGrp="1" noChangeArrowheads="1"/>
          </p:cNvSpPr>
          <p:nvPr>
            <p:ph type="body" idx="1"/>
          </p:nvPr>
        </p:nvSpPr>
        <p:spPr/>
        <p:txBody>
          <a:bodyPr/>
          <a:lstStyle/>
          <a:p>
            <a:r>
              <a:rPr lang="en-US"/>
              <a:t>Continuous – </a:t>
            </a:r>
            <a:r>
              <a:rPr lang="en-US" sz="2400"/>
              <a:t>modification or improvement of an existing product</a:t>
            </a:r>
            <a:r>
              <a:rPr lang="en-US"/>
              <a:t> </a:t>
            </a:r>
          </a:p>
          <a:p>
            <a:r>
              <a:rPr lang="en-US"/>
              <a:t>Dynamically continuous – </a:t>
            </a:r>
            <a:r>
              <a:rPr lang="en-US" sz="2400"/>
              <a:t>may involve the creation of either a new product or the alteration of an existing one ,but does not generally alter established patterns of customer buying and product use</a:t>
            </a:r>
          </a:p>
          <a:p>
            <a:r>
              <a:rPr lang="en-US"/>
              <a:t>Discontinuous – </a:t>
            </a:r>
            <a:r>
              <a:rPr lang="en-US" sz="2400"/>
              <a:t>production of an entirely new product that causes customers to alter their behaviour patterns significantly</a:t>
            </a:r>
          </a:p>
          <a:p>
            <a:endParaRPr 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411">
                                            <p:txEl>
                                              <p:pRg st="0" end="0"/>
                                            </p:txEl>
                                          </p:spTgt>
                                        </p:tgtEl>
                                        <p:attrNameLst>
                                          <p:attrName>style.visibility</p:attrName>
                                        </p:attrNameLst>
                                      </p:cBhvr>
                                      <p:to>
                                        <p:strVal val="visible"/>
                                      </p:to>
                                    </p:set>
                                    <p:animEffect transition="in" filter="fade">
                                      <p:cBhvr>
                                        <p:cTn id="14" dur="1000">
                                          <p:stCondLst>
                                            <p:cond delay="0"/>
                                          </p:stCondLst>
                                        </p:cTn>
                                        <p:tgtEl>
                                          <p:spTgt spid="1741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411">
                                            <p:txEl>
                                              <p:pRg st="1" end="1"/>
                                            </p:txEl>
                                          </p:spTgt>
                                        </p:tgtEl>
                                        <p:attrNameLst>
                                          <p:attrName>style.visibility</p:attrName>
                                        </p:attrNameLst>
                                      </p:cBhvr>
                                      <p:to>
                                        <p:strVal val="visible"/>
                                      </p:to>
                                    </p:set>
                                    <p:animEffect transition="in" filter="fade">
                                      <p:cBhvr>
                                        <p:cTn id="19" dur="1000">
                                          <p:stCondLst>
                                            <p:cond delay="0"/>
                                          </p:stCondLst>
                                        </p:cTn>
                                        <p:tgtEl>
                                          <p:spTgt spid="1741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411">
                                            <p:txEl>
                                              <p:pRg st="2" end="2"/>
                                            </p:txEl>
                                          </p:spTgt>
                                        </p:tgtEl>
                                        <p:attrNameLst>
                                          <p:attrName>style.visibility</p:attrName>
                                        </p:attrNameLst>
                                      </p:cBhvr>
                                      <p:to>
                                        <p:strVal val="visible"/>
                                      </p:to>
                                    </p:set>
                                    <p:animEffect transition="in" filter="fade">
                                      <p:cBhvr>
                                        <p:cTn id="24" dur="1000">
                                          <p:stCondLst>
                                            <p:cond delay="0"/>
                                          </p:stCondLst>
                                        </p:cTn>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0" name="Rectangle 4"/>
          <p:cNvSpPr>
            <a:spLocks noGrp="1" noChangeArrowheads="1"/>
          </p:cNvSpPr>
          <p:nvPr>
            <p:ph type="ctrTitle"/>
          </p:nvPr>
        </p:nvSpPr>
        <p:spPr>
          <a:xfrm>
            <a:off x="685800" y="990600"/>
            <a:ext cx="7772400" cy="1524000"/>
          </a:xfrm>
        </p:spPr>
        <p:txBody>
          <a:bodyPr/>
          <a:lstStyle/>
          <a:p>
            <a:r>
              <a:rPr lang="en-US" sz="4000"/>
              <a:t>Innovations include both a hardware and a software component</a:t>
            </a:r>
          </a:p>
        </p:txBody>
      </p:sp>
      <p:sp>
        <p:nvSpPr>
          <p:cNvPr id="19461" name="Rectangle 5"/>
          <p:cNvSpPr>
            <a:spLocks noGrp="1" noChangeArrowheads="1"/>
          </p:cNvSpPr>
          <p:nvPr>
            <p:ph type="subTitle" idx="1"/>
          </p:nvPr>
        </p:nvSpPr>
        <p:spPr>
          <a:xfrm>
            <a:off x="1371600" y="3352800"/>
            <a:ext cx="6400800" cy="2286000"/>
          </a:xfrm>
        </p:spPr>
        <p:txBody>
          <a:bodyPr/>
          <a:lstStyle/>
          <a:p>
            <a:r>
              <a:rPr lang="en-US"/>
              <a:t>The hardware are the physical and tangible aspects of a product. The software is the understanding consumers’ values and lifestyles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p:cTn id="7" dur="500" fill="hold"/>
                                        <p:tgtEl>
                                          <p:spTgt spid="19460"/>
                                        </p:tgtEl>
                                        <p:attrNameLst>
                                          <p:attrName>ppt_w</p:attrName>
                                        </p:attrNameLst>
                                      </p:cBhvr>
                                      <p:tavLst>
                                        <p:tav tm="0">
                                          <p:val>
                                            <p:fltVal val="0"/>
                                          </p:val>
                                        </p:tav>
                                        <p:tav tm="100000">
                                          <p:val>
                                            <p:strVal val="#ppt_w"/>
                                          </p:val>
                                        </p:tav>
                                      </p:tavLst>
                                    </p:anim>
                                    <p:anim calcmode="lin" valueType="num">
                                      <p:cBhvr>
                                        <p:cTn id="8" dur="500" fill="hold"/>
                                        <p:tgtEl>
                                          <p:spTgt spid="19460"/>
                                        </p:tgtEl>
                                        <p:attrNameLst>
                                          <p:attrName>ppt_h</p:attrName>
                                        </p:attrNameLst>
                                      </p:cBhvr>
                                      <p:tavLst>
                                        <p:tav tm="0">
                                          <p:val>
                                            <p:fltVal val="0"/>
                                          </p:val>
                                        </p:tav>
                                        <p:tav tm="100000">
                                          <p:val>
                                            <p:strVal val="#ppt_h"/>
                                          </p:val>
                                        </p:tav>
                                      </p:tavLst>
                                    </p:anim>
                                    <p:animEffect transition="in" filter="fade">
                                      <p:cBhvr>
                                        <p:cTn id="9" dur="500"/>
                                        <p:tgtEl>
                                          <p:spTgt spid="1946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9461">
                                            <p:txEl>
                                              <p:pRg st="0" end="0"/>
                                            </p:txEl>
                                          </p:spTgt>
                                        </p:tgtEl>
                                        <p:attrNameLst>
                                          <p:attrName>style.visibility</p:attrName>
                                        </p:attrNameLst>
                                      </p:cBhvr>
                                      <p:to>
                                        <p:strVal val="visible"/>
                                      </p:to>
                                    </p:set>
                                    <p:anim calcmode="lin" valueType="num">
                                      <p:cBhvr>
                                        <p:cTn id="14" dur="500" fill="hold"/>
                                        <p:tgtEl>
                                          <p:spTgt spid="19461">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9461">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94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Likelihood of innovation success</a:t>
            </a:r>
          </a:p>
        </p:txBody>
      </p:sp>
      <p:sp>
        <p:nvSpPr>
          <p:cNvPr id="21507" name="Rectangle 3"/>
          <p:cNvSpPr>
            <a:spLocks noGrp="1" noChangeArrowheads="1"/>
          </p:cNvSpPr>
          <p:nvPr>
            <p:ph type="body" idx="1"/>
          </p:nvPr>
        </p:nvSpPr>
        <p:spPr/>
        <p:txBody>
          <a:bodyPr/>
          <a:lstStyle/>
          <a:p>
            <a:pPr>
              <a:lnSpc>
                <a:spcPct val="90000"/>
              </a:lnSpc>
            </a:pPr>
            <a:r>
              <a:rPr lang="en-US" sz="2800"/>
              <a:t>Relative advantage – </a:t>
            </a:r>
            <a:r>
              <a:rPr lang="en-US" sz="2000"/>
              <a:t>new products that are most likely to succeed are those that appeal to strongly felt needs</a:t>
            </a:r>
          </a:p>
          <a:p>
            <a:pPr>
              <a:lnSpc>
                <a:spcPct val="90000"/>
              </a:lnSpc>
            </a:pPr>
            <a:r>
              <a:rPr lang="en-US" sz="2800"/>
              <a:t>Compatibility – </a:t>
            </a:r>
            <a:r>
              <a:rPr lang="en-US" sz="2000"/>
              <a:t> degree to which the product is consistent with existing values and past experience of the adopters</a:t>
            </a:r>
          </a:p>
          <a:p>
            <a:pPr>
              <a:lnSpc>
                <a:spcPct val="90000"/>
              </a:lnSpc>
            </a:pPr>
            <a:r>
              <a:rPr lang="en-US" sz="2800"/>
              <a:t>Complexity – </a:t>
            </a:r>
            <a:r>
              <a:rPr lang="en-US" sz="2400"/>
              <a:t>degree to which an innovation is perceived as difficult to understand and use </a:t>
            </a:r>
          </a:p>
          <a:p>
            <a:pPr>
              <a:lnSpc>
                <a:spcPct val="90000"/>
              </a:lnSpc>
            </a:pPr>
            <a:r>
              <a:rPr lang="en-US" sz="2800"/>
              <a:t>Trialability – </a:t>
            </a:r>
            <a:r>
              <a:rPr lang="en-US" sz="2400"/>
              <a:t>the ability to make trials easy for new products without economic risk to the consumer</a:t>
            </a:r>
          </a:p>
          <a:p>
            <a:pPr>
              <a:lnSpc>
                <a:spcPct val="90000"/>
              </a:lnSpc>
            </a:pPr>
            <a:r>
              <a:rPr lang="en-US" sz="2800"/>
              <a:t>Observability – </a:t>
            </a:r>
            <a:r>
              <a:rPr lang="en-US" sz="2400"/>
              <a:t>reflects the degree to which results from using a new product are visible to friends and neighbours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500" fill="hold"/>
                                        <p:tgtEl>
                                          <p:spTgt spid="21506"/>
                                        </p:tgtEl>
                                        <p:attrNameLst>
                                          <p:attrName>ppt_w</p:attrName>
                                        </p:attrNameLst>
                                      </p:cBhvr>
                                      <p:tavLst>
                                        <p:tav tm="0">
                                          <p:val>
                                            <p:fltVal val="0"/>
                                          </p:val>
                                        </p:tav>
                                        <p:tav tm="100000">
                                          <p:val>
                                            <p:strVal val="#ppt_w"/>
                                          </p:val>
                                        </p:tav>
                                      </p:tavLst>
                                    </p:anim>
                                    <p:anim calcmode="lin" valueType="num">
                                      <p:cBhvr>
                                        <p:cTn id="8" dur="500" fill="hold"/>
                                        <p:tgtEl>
                                          <p:spTgt spid="21506"/>
                                        </p:tgtEl>
                                        <p:attrNameLst>
                                          <p:attrName>ppt_h</p:attrName>
                                        </p:attrNameLst>
                                      </p:cBhvr>
                                      <p:tavLst>
                                        <p:tav tm="0">
                                          <p:val>
                                            <p:fltVal val="0"/>
                                          </p:val>
                                        </p:tav>
                                        <p:tav tm="100000">
                                          <p:val>
                                            <p:strVal val="#ppt_h"/>
                                          </p:val>
                                        </p:tav>
                                      </p:tavLst>
                                    </p:anim>
                                    <p:animEffect transition="in" filter="fade">
                                      <p:cBhvr>
                                        <p:cTn id="9" dur="500"/>
                                        <p:tgtEl>
                                          <p:spTgt spid="2150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1507">
                                            <p:txEl>
                                              <p:pRg st="0" end="0"/>
                                            </p:txEl>
                                          </p:spTgt>
                                        </p:tgtEl>
                                        <p:attrNameLst>
                                          <p:attrName>style.visibility</p:attrName>
                                        </p:attrNameLst>
                                      </p:cBhvr>
                                      <p:to>
                                        <p:strVal val="visible"/>
                                      </p:to>
                                    </p:set>
                                    <p:animEffect transition="in" filter="fade">
                                      <p:cBhvr>
                                        <p:cTn id="14" dur="1000">
                                          <p:stCondLst>
                                            <p:cond delay="0"/>
                                          </p:stCondLst>
                                        </p:cTn>
                                        <p:tgtEl>
                                          <p:spTgt spid="2150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507">
                                            <p:txEl>
                                              <p:pRg st="1" end="1"/>
                                            </p:txEl>
                                          </p:spTgt>
                                        </p:tgtEl>
                                        <p:attrNameLst>
                                          <p:attrName>style.visibility</p:attrName>
                                        </p:attrNameLst>
                                      </p:cBhvr>
                                      <p:to>
                                        <p:strVal val="visible"/>
                                      </p:to>
                                    </p:set>
                                    <p:animEffect transition="in" filter="fade">
                                      <p:cBhvr>
                                        <p:cTn id="19" dur="1000">
                                          <p:stCondLst>
                                            <p:cond delay="0"/>
                                          </p:stCondLst>
                                        </p:cTn>
                                        <p:tgtEl>
                                          <p:spTgt spid="2150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1507">
                                            <p:txEl>
                                              <p:pRg st="2" end="2"/>
                                            </p:txEl>
                                          </p:spTgt>
                                        </p:tgtEl>
                                        <p:attrNameLst>
                                          <p:attrName>style.visibility</p:attrName>
                                        </p:attrNameLst>
                                      </p:cBhvr>
                                      <p:to>
                                        <p:strVal val="visible"/>
                                      </p:to>
                                    </p:set>
                                    <p:animEffect transition="in" filter="fade">
                                      <p:cBhvr>
                                        <p:cTn id="24" dur="1000">
                                          <p:stCondLst>
                                            <p:cond delay="0"/>
                                          </p:stCondLst>
                                        </p:cTn>
                                        <p:tgtEl>
                                          <p:spTgt spid="21507">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507">
                                            <p:txEl>
                                              <p:pRg st="3" end="3"/>
                                            </p:txEl>
                                          </p:spTgt>
                                        </p:tgtEl>
                                        <p:attrNameLst>
                                          <p:attrName>style.visibility</p:attrName>
                                        </p:attrNameLst>
                                      </p:cBhvr>
                                      <p:to>
                                        <p:strVal val="visible"/>
                                      </p:to>
                                    </p:set>
                                    <p:animEffect transition="in" filter="fade">
                                      <p:cBhvr>
                                        <p:cTn id="29" dur="1000">
                                          <p:stCondLst>
                                            <p:cond delay="0"/>
                                          </p:stCondLst>
                                        </p:cTn>
                                        <p:tgtEl>
                                          <p:spTgt spid="21507">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1507">
                                            <p:txEl>
                                              <p:pRg st="4" end="4"/>
                                            </p:txEl>
                                          </p:spTgt>
                                        </p:tgtEl>
                                        <p:attrNameLst>
                                          <p:attrName>style.visibility</p:attrName>
                                        </p:attrNameLst>
                                      </p:cBhvr>
                                      <p:to>
                                        <p:strVal val="visible"/>
                                      </p:to>
                                    </p:set>
                                    <p:animEffect transition="in" filter="fade">
                                      <p:cBhvr>
                                        <p:cTn id="34" dur="1000">
                                          <p:stCondLst>
                                            <p:cond delay="0"/>
                                          </p:stCondLst>
                                        </p:cTn>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Types of Innovators</a:t>
            </a:r>
          </a:p>
        </p:txBody>
      </p:sp>
      <p:sp>
        <p:nvSpPr>
          <p:cNvPr id="22531" name="Rectangle 3"/>
          <p:cNvSpPr>
            <a:spLocks noGrp="1" noChangeArrowheads="1"/>
          </p:cNvSpPr>
          <p:nvPr>
            <p:ph type="body" idx="1"/>
          </p:nvPr>
        </p:nvSpPr>
        <p:spPr/>
        <p:txBody>
          <a:bodyPr/>
          <a:lstStyle/>
          <a:p>
            <a:r>
              <a:rPr lang="en-US" sz="2800"/>
              <a:t>Cognitive – </a:t>
            </a:r>
            <a:r>
              <a:rPr lang="en-US" sz="2400"/>
              <a:t>problem solving, cerebral, new mental experience</a:t>
            </a:r>
          </a:p>
          <a:p>
            <a:r>
              <a:rPr lang="en-US" sz="2800"/>
              <a:t>Sensory – </a:t>
            </a:r>
            <a:r>
              <a:rPr lang="en-US" sz="2400"/>
              <a:t>fantasy, day dreaming, hedonistic, thrill seeking</a:t>
            </a:r>
          </a:p>
          <a:p>
            <a:r>
              <a:rPr lang="en-US" sz="2800"/>
              <a:t>Monomorphic -  </a:t>
            </a:r>
            <a:r>
              <a:rPr lang="en-US" sz="2400"/>
              <a:t>consumers who are innovators for one type of product</a:t>
            </a:r>
            <a:r>
              <a:rPr lang="en-US" sz="2800"/>
              <a:t>  </a:t>
            </a:r>
          </a:p>
          <a:p>
            <a:r>
              <a:rPr lang="en-US" sz="2800"/>
              <a:t>Polymorphic – consumers who are innovators for more than one type of product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500" fill="hold"/>
                                        <p:tgtEl>
                                          <p:spTgt spid="22530"/>
                                        </p:tgtEl>
                                        <p:attrNameLst>
                                          <p:attrName>ppt_w</p:attrName>
                                        </p:attrNameLst>
                                      </p:cBhvr>
                                      <p:tavLst>
                                        <p:tav tm="0">
                                          <p:val>
                                            <p:fltVal val="0"/>
                                          </p:val>
                                        </p:tav>
                                        <p:tav tm="100000">
                                          <p:val>
                                            <p:strVal val="#ppt_w"/>
                                          </p:val>
                                        </p:tav>
                                      </p:tavLst>
                                    </p:anim>
                                    <p:anim calcmode="lin" valueType="num">
                                      <p:cBhvr>
                                        <p:cTn id="8" dur="500" fill="hold"/>
                                        <p:tgtEl>
                                          <p:spTgt spid="22530"/>
                                        </p:tgtEl>
                                        <p:attrNameLst>
                                          <p:attrName>ppt_h</p:attrName>
                                        </p:attrNameLst>
                                      </p:cBhvr>
                                      <p:tavLst>
                                        <p:tav tm="0">
                                          <p:val>
                                            <p:fltVal val="0"/>
                                          </p:val>
                                        </p:tav>
                                        <p:tav tm="100000">
                                          <p:val>
                                            <p:strVal val="#ppt_h"/>
                                          </p:val>
                                        </p:tav>
                                      </p:tavLst>
                                    </p:anim>
                                    <p:animEffect transition="in" filter="fade">
                                      <p:cBhvr>
                                        <p:cTn id="9" dur="500"/>
                                        <p:tgtEl>
                                          <p:spTgt spid="2253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2531">
                                            <p:txEl>
                                              <p:pRg st="0" end="0"/>
                                            </p:txEl>
                                          </p:spTgt>
                                        </p:tgtEl>
                                        <p:attrNameLst>
                                          <p:attrName>style.visibility</p:attrName>
                                        </p:attrNameLst>
                                      </p:cBhvr>
                                      <p:to>
                                        <p:strVal val="visible"/>
                                      </p:to>
                                    </p:set>
                                    <p:animEffect transition="in" filter="fade">
                                      <p:cBhvr>
                                        <p:cTn id="14" dur="1000">
                                          <p:stCondLst>
                                            <p:cond delay="0"/>
                                          </p:stCondLst>
                                        </p:cTn>
                                        <p:tgtEl>
                                          <p:spTgt spid="2253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2531">
                                            <p:txEl>
                                              <p:pRg st="1" end="1"/>
                                            </p:txEl>
                                          </p:spTgt>
                                        </p:tgtEl>
                                        <p:attrNameLst>
                                          <p:attrName>style.visibility</p:attrName>
                                        </p:attrNameLst>
                                      </p:cBhvr>
                                      <p:to>
                                        <p:strVal val="visible"/>
                                      </p:to>
                                    </p:set>
                                    <p:animEffect transition="in" filter="fade">
                                      <p:cBhvr>
                                        <p:cTn id="19" dur="1000">
                                          <p:stCondLst>
                                            <p:cond delay="0"/>
                                          </p:stCondLst>
                                        </p:cTn>
                                        <p:tgtEl>
                                          <p:spTgt spid="2253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2531">
                                            <p:txEl>
                                              <p:pRg st="2" end="2"/>
                                            </p:txEl>
                                          </p:spTgt>
                                        </p:tgtEl>
                                        <p:attrNameLst>
                                          <p:attrName>style.visibility</p:attrName>
                                        </p:attrNameLst>
                                      </p:cBhvr>
                                      <p:to>
                                        <p:strVal val="visible"/>
                                      </p:to>
                                    </p:set>
                                    <p:animEffect transition="in" filter="fade">
                                      <p:cBhvr>
                                        <p:cTn id="24" dur="1000">
                                          <p:stCondLst>
                                            <p:cond delay="0"/>
                                          </p:stCondLst>
                                        </p:cTn>
                                        <p:tgtEl>
                                          <p:spTgt spid="22531">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531">
                                            <p:txEl>
                                              <p:pRg st="3" end="3"/>
                                            </p:txEl>
                                          </p:spTgt>
                                        </p:tgtEl>
                                        <p:attrNameLst>
                                          <p:attrName>style.visibility</p:attrName>
                                        </p:attrNameLst>
                                      </p:cBhvr>
                                      <p:to>
                                        <p:strVal val="visible"/>
                                      </p:to>
                                    </p:set>
                                    <p:animEffect transition="in" filter="fade">
                                      <p:cBhvr>
                                        <p:cTn id="29" dur="1000">
                                          <p:stCondLst>
                                            <p:cond delay="0"/>
                                          </p:stCondLst>
                                        </p:cTn>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a:t>Characteristics that encourage</a:t>
            </a:r>
            <a:r>
              <a:rPr lang="en-US" sz="4000"/>
              <a:t> rejection </a:t>
            </a:r>
          </a:p>
        </p:txBody>
      </p:sp>
      <p:sp>
        <p:nvSpPr>
          <p:cNvPr id="23555" name="Rectangle 3"/>
          <p:cNvSpPr>
            <a:spLocks noGrp="1" noChangeArrowheads="1"/>
          </p:cNvSpPr>
          <p:nvPr>
            <p:ph type="body" idx="1"/>
          </p:nvPr>
        </p:nvSpPr>
        <p:spPr/>
        <p:txBody>
          <a:bodyPr/>
          <a:lstStyle/>
          <a:p>
            <a:r>
              <a:rPr lang="en-US"/>
              <a:t>Value barrier</a:t>
            </a:r>
          </a:p>
          <a:p>
            <a:r>
              <a:rPr lang="en-US"/>
              <a:t>Usage barrier</a:t>
            </a:r>
          </a:p>
          <a:p>
            <a:r>
              <a:rPr lang="en-US"/>
              <a:t>Risk barrier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ppt_w</p:attrName>
                                        </p:attrNameLst>
                                      </p:cBhvr>
                                      <p:tavLst>
                                        <p:tav tm="0">
                                          <p:val>
                                            <p:fltVal val="0"/>
                                          </p:val>
                                        </p:tav>
                                        <p:tav tm="100000">
                                          <p:val>
                                            <p:strVal val="#ppt_w"/>
                                          </p:val>
                                        </p:tav>
                                      </p:tavLst>
                                    </p:anim>
                                    <p:anim calcmode="lin" valueType="num">
                                      <p:cBhvr>
                                        <p:cTn id="8" dur="500" fill="hold"/>
                                        <p:tgtEl>
                                          <p:spTgt spid="23554"/>
                                        </p:tgtEl>
                                        <p:attrNameLst>
                                          <p:attrName>ppt_h</p:attrName>
                                        </p:attrNameLst>
                                      </p:cBhvr>
                                      <p:tavLst>
                                        <p:tav tm="0">
                                          <p:val>
                                            <p:fltVal val="0"/>
                                          </p:val>
                                        </p:tav>
                                        <p:tav tm="100000">
                                          <p:val>
                                            <p:strVal val="#ppt_h"/>
                                          </p:val>
                                        </p:tav>
                                      </p:tavLst>
                                    </p:anim>
                                    <p:animEffect transition="in" filter="fade">
                                      <p:cBhvr>
                                        <p:cTn id="9" dur="500"/>
                                        <p:tgtEl>
                                          <p:spTgt spid="2355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3555">
                                            <p:txEl>
                                              <p:pRg st="0" end="0"/>
                                            </p:txEl>
                                          </p:spTgt>
                                        </p:tgtEl>
                                        <p:attrNameLst>
                                          <p:attrName>style.visibility</p:attrName>
                                        </p:attrNameLst>
                                      </p:cBhvr>
                                      <p:to>
                                        <p:strVal val="visible"/>
                                      </p:to>
                                    </p:set>
                                    <p:animEffect transition="in" filter="fade">
                                      <p:cBhvr>
                                        <p:cTn id="14" dur="1000">
                                          <p:stCondLst>
                                            <p:cond delay="0"/>
                                          </p:stCondLst>
                                        </p:cTn>
                                        <p:tgtEl>
                                          <p:spTgt spid="2355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3555">
                                            <p:txEl>
                                              <p:pRg st="1" end="1"/>
                                            </p:txEl>
                                          </p:spTgt>
                                        </p:tgtEl>
                                        <p:attrNameLst>
                                          <p:attrName>style.visibility</p:attrName>
                                        </p:attrNameLst>
                                      </p:cBhvr>
                                      <p:to>
                                        <p:strVal val="visible"/>
                                      </p:to>
                                    </p:set>
                                    <p:animEffect transition="in" filter="fade">
                                      <p:cBhvr>
                                        <p:cTn id="19" dur="1000">
                                          <p:stCondLst>
                                            <p:cond delay="0"/>
                                          </p:stCondLst>
                                        </p:cTn>
                                        <p:tgtEl>
                                          <p:spTgt spid="2355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555">
                                            <p:txEl>
                                              <p:pRg st="2" end="2"/>
                                            </p:txEl>
                                          </p:spTgt>
                                        </p:tgtEl>
                                        <p:attrNameLst>
                                          <p:attrName>style.visibility</p:attrName>
                                        </p:attrNameLst>
                                      </p:cBhvr>
                                      <p:to>
                                        <p:strVal val="visible"/>
                                      </p:to>
                                    </p:set>
                                    <p:animEffect transition="in" filter="fade">
                                      <p:cBhvr>
                                        <p:cTn id="24" dur="1000">
                                          <p:stCondLst>
                                            <p:cond delay="0"/>
                                          </p:stCondLst>
                                        </p:cTn>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Speed of diffusion</a:t>
            </a:r>
          </a:p>
        </p:txBody>
      </p:sp>
      <p:sp>
        <p:nvSpPr>
          <p:cNvPr id="24579" name="Rectangle 3"/>
          <p:cNvSpPr>
            <a:spLocks noGrp="1" noChangeArrowheads="1"/>
          </p:cNvSpPr>
          <p:nvPr>
            <p:ph type="body" idx="1"/>
          </p:nvPr>
        </p:nvSpPr>
        <p:spPr/>
        <p:txBody>
          <a:bodyPr/>
          <a:lstStyle/>
          <a:p>
            <a:r>
              <a:rPr lang="en-US"/>
              <a:t>Competitive intensity</a:t>
            </a:r>
          </a:p>
          <a:p>
            <a:r>
              <a:rPr lang="en-US"/>
              <a:t>Reputation of the supplier</a:t>
            </a:r>
          </a:p>
          <a:p>
            <a:r>
              <a:rPr lang="en-US"/>
              <a:t>Standardised technology</a:t>
            </a:r>
          </a:p>
          <a:p>
            <a:r>
              <a:rPr lang="en-US"/>
              <a:t>Vertical coordination</a:t>
            </a:r>
          </a:p>
          <a:p>
            <a:r>
              <a:rPr lang="en-US"/>
              <a:t>Resource commitments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fltVal val="0"/>
                                          </p:val>
                                        </p:tav>
                                        <p:tav tm="100000">
                                          <p:val>
                                            <p:strVal val="#ppt_h"/>
                                          </p:val>
                                        </p:tav>
                                      </p:tavLst>
                                    </p:anim>
                                    <p:animEffect transition="in" filter="fade">
                                      <p:cBhvr>
                                        <p:cTn id="9" dur="500"/>
                                        <p:tgtEl>
                                          <p:spTgt spid="2457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4579">
                                            <p:txEl>
                                              <p:pRg st="0" end="0"/>
                                            </p:txEl>
                                          </p:spTgt>
                                        </p:tgtEl>
                                        <p:attrNameLst>
                                          <p:attrName>style.visibility</p:attrName>
                                        </p:attrNameLst>
                                      </p:cBhvr>
                                      <p:to>
                                        <p:strVal val="visible"/>
                                      </p:to>
                                    </p:set>
                                    <p:animEffect transition="in" filter="fade">
                                      <p:cBhvr>
                                        <p:cTn id="14" dur="1000">
                                          <p:stCondLst>
                                            <p:cond delay="0"/>
                                          </p:stCondLst>
                                        </p:cTn>
                                        <p:tgtEl>
                                          <p:spTgt spid="2457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4579">
                                            <p:txEl>
                                              <p:pRg st="1" end="1"/>
                                            </p:txEl>
                                          </p:spTgt>
                                        </p:tgtEl>
                                        <p:attrNameLst>
                                          <p:attrName>style.visibility</p:attrName>
                                        </p:attrNameLst>
                                      </p:cBhvr>
                                      <p:to>
                                        <p:strVal val="visible"/>
                                      </p:to>
                                    </p:set>
                                    <p:animEffect transition="in" filter="fade">
                                      <p:cBhvr>
                                        <p:cTn id="19" dur="1000">
                                          <p:stCondLst>
                                            <p:cond delay="0"/>
                                          </p:stCondLst>
                                        </p:cTn>
                                        <p:tgtEl>
                                          <p:spTgt spid="2457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4579">
                                            <p:txEl>
                                              <p:pRg st="2" end="2"/>
                                            </p:txEl>
                                          </p:spTgt>
                                        </p:tgtEl>
                                        <p:attrNameLst>
                                          <p:attrName>style.visibility</p:attrName>
                                        </p:attrNameLst>
                                      </p:cBhvr>
                                      <p:to>
                                        <p:strVal val="visible"/>
                                      </p:to>
                                    </p:set>
                                    <p:animEffect transition="in" filter="fade">
                                      <p:cBhvr>
                                        <p:cTn id="24" dur="1000">
                                          <p:stCondLst>
                                            <p:cond delay="0"/>
                                          </p:stCondLst>
                                        </p:cTn>
                                        <p:tgtEl>
                                          <p:spTgt spid="2457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4579">
                                            <p:txEl>
                                              <p:pRg st="3" end="3"/>
                                            </p:txEl>
                                          </p:spTgt>
                                        </p:tgtEl>
                                        <p:attrNameLst>
                                          <p:attrName>style.visibility</p:attrName>
                                        </p:attrNameLst>
                                      </p:cBhvr>
                                      <p:to>
                                        <p:strVal val="visible"/>
                                      </p:to>
                                    </p:set>
                                    <p:animEffect transition="in" filter="fade">
                                      <p:cBhvr>
                                        <p:cTn id="29" dur="1000">
                                          <p:stCondLst>
                                            <p:cond delay="0"/>
                                          </p:stCondLst>
                                        </p:cTn>
                                        <p:tgtEl>
                                          <p:spTgt spid="24579">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4579">
                                            <p:txEl>
                                              <p:pRg st="4" end="4"/>
                                            </p:txEl>
                                          </p:spTgt>
                                        </p:tgtEl>
                                        <p:attrNameLst>
                                          <p:attrName>style.visibility</p:attrName>
                                        </p:attrNameLst>
                                      </p:cBhvr>
                                      <p:to>
                                        <p:strVal val="visible"/>
                                      </p:to>
                                    </p:set>
                                    <p:animEffect transition="in" filter="fade">
                                      <p:cBhvr>
                                        <p:cTn id="34" dur="1000">
                                          <p:stCondLst>
                                            <p:cond delay="0"/>
                                          </p:stCondLst>
                                        </p:cTn>
                                        <p:tgtEl>
                                          <p:spTgt spid="245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Communication of new products</a:t>
            </a:r>
          </a:p>
        </p:txBody>
      </p:sp>
      <p:sp>
        <p:nvSpPr>
          <p:cNvPr id="25603" name="Rectangle 3"/>
          <p:cNvSpPr>
            <a:spLocks noGrp="1" noChangeArrowheads="1"/>
          </p:cNvSpPr>
          <p:nvPr>
            <p:ph type="body" idx="1"/>
          </p:nvPr>
        </p:nvSpPr>
        <p:spPr/>
        <p:txBody>
          <a:bodyPr/>
          <a:lstStyle/>
          <a:p>
            <a:r>
              <a:rPr lang="en-US"/>
              <a:t>Mass media</a:t>
            </a:r>
          </a:p>
          <a:p>
            <a:r>
              <a:rPr lang="en-US"/>
              <a:t>WOM</a:t>
            </a:r>
          </a:p>
          <a:p>
            <a:r>
              <a:rPr lang="en-US"/>
              <a:t>Homophily – </a:t>
            </a:r>
            <a:r>
              <a:rPr lang="en-US" sz="2400"/>
              <a:t>degree to which pairs of individuals who interact are similar in beliefs, education and social status</a:t>
            </a:r>
          </a:p>
          <a:p>
            <a:r>
              <a:rPr lang="en-US"/>
              <a:t>Heterophily – </a:t>
            </a:r>
            <a:r>
              <a:rPr lang="en-US" sz="2400"/>
              <a:t>inconsistent with own beliefs and views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500" fill="hold"/>
                                        <p:tgtEl>
                                          <p:spTgt spid="25602"/>
                                        </p:tgtEl>
                                        <p:attrNameLst>
                                          <p:attrName>ppt_w</p:attrName>
                                        </p:attrNameLst>
                                      </p:cBhvr>
                                      <p:tavLst>
                                        <p:tav tm="0">
                                          <p:val>
                                            <p:fltVal val="0"/>
                                          </p:val>
                                        </p:tav>
                                        <p:tav tm="100000">
                                          <p:val>
                                            <p:strVal val="#ppt_w"/>
                                          </p:val>
                                        </p:tav>
                                      </p:tavLst>
                                    </p:anim>
                                    <p:anim calcmode="lin" valueType="num">
                                      <p:cBhvr>
                                        <p:cTn id="8" dur="500" fill="hold"/>
                                        <p:tgtEl>
                                          <p:spTgt spid="25602"/>
                                        </p:tgtEl>
                                        <p:attrNameLst>
                                          <p:attrName>ppt_h</p:attrName>
                                        </p:attrNameLst>
                                      </p:cBhvr>
                                      <p:tavLst>
                                        <p:tav tm="0">
                                          <p:val>
                                            <p:fltVal val="0"/>
                                          </p:val>
                                        </p:tav>
                                        <p:tav tm="100000">
                                          <p:val>
                                            <p:strVal val="#ppt_h"/>
                                          </p:val>
                                        </p:tav>
                                      </p:tavLst>
                                    </p:anim>
                                    <p:animEffect transition="in" filter="fade">
                                      <p:cBhvr>
                                        <p:cTn id="9" dur="500"/>
                                        <p:tgtEl>
                                          <p:spTgt spid="2560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5603">
                                            <p:txEl>
                                              <p:pRg st="0" end="0"/>
                                            </p:txEl>
                                          </p:spTgt>
                                        </p:tgtEl>
                                        <p:attrNameLst>
                                          <p:attrName>style.visibility</p:attrName>
                                        </p:attrNameLst>
                                      </p:cBhvr>
                                      <p:to>
                                        <p:strVal val="visible"/>
                                      </p:to>
                                    </p:set>
                                    <p:animEffect transition="in" filter="fade">
                                      <p:cBhvr>
                                        <p:cTn id="14" dur="1000">
                                          <p:stCondLst>
                                            <p:cond delay="0"/>
                                          </p:stCondLst>
                                        </p:cTn>
                                        <p:tgtEl>
                                          <p:spTgt spid="2560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5603">
                                            <p:txEl>
                                              <p:pRg st="1" end="1"/>
                                            </p:txEl>
                                          </p:spTgt>
                                        </p:tgtEl>
                                        <p:attrNameLst>
                                          <p:attrName>style.visibility</p:attrName>
                                        </p:attrNameLst>
                                      </p:cBhvr>
                                      <p:to>
                                        <p:strVal val="visible"/>
                                      </p:to>
                                    </p:set>
                                    <p:animEffect transition="in" filter="fade">
                                      <p:cBhvr>
                                        <p:cTn id="19" dur="1000">
                                          <p:stCondLst>
                                            <p:cond delay="0"/>
                                          </p:stCondLst>
                                        </p:cTn>
                                        <p:tgtEl>
                                          <p:spTgt spid="2560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603">
                                            <p:txEl>
                                              <p:pRg st="2" end="2"/>
                                            </p:txEl>
                                          </p:spTgt>
                                        </p:tgtEl>
                                        <p:attrNameLst>
                                          <p:attrName>style.visibility</p:attrName>
                                        </p:attrNameLst>
                                      </p:cBhvr>
                                      <p:to>
                                        <p:strVal val="visible"/>
                                      </p:to>
                                    </p:set>
                                    <p:animEffect transition="in" filter="fade">
                                      <p:cBhvr>
                                        <p:cTn id="24" dur="1000">
                                          <p:stCondLst>
                                            <p:cond delay="0"/>
                                          </p:stCondLst>
                                        </p:cTn>
                                        <p:tgtEl>
                                          <p:spTgt spid="2560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5603">
                                            <p:txEl>
                                              <p:pRg st="3" end="3"/>
                                            </p:txEl>
                                          </p:spTgt>
                                        </p:tgtEl>
                                        <p:attrNameLst>
                                          <p:attrName>style.visibility</p:attrName>
                                        </p:attrNameLst>
                                      </p:cBhvr>
                                      <p:to>
                                        <p:strVal val="visible"/>
                                      </p:to>
                                    </p:set>
                                    <p:animEffect transition="in" filter="fade">
                                      <p:cBhvr>
                                        <p:cTn id="29" dur="1000">
                                          <p:stCondLst>
                                            <p:cond delay="0"/>
                                          </p:stCondLst>
                                        </p:cTn>
                                        <p:tgtEl>
                                          <p:spTgt spid="256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a:xfrm>
            <a:off x="685800" y="0"/>
            <a:ext cx="7772400" cy="1219200"/>
          </a:xfrm>
        </p:spPr>
        <p:txBody>
          <a:bodyPr/>
          <a:lstStyle/>
          <a:p>
            <a:r>
              <a:rPr lang="en-US"/>
              <a:t>The Adoption – Decision Process</a:t>
            </a:r>
            <a:br>
              <a:rPr lang="en-US"/>
            </a:br>
            <a:r>
              <a:rPr lang="en-US" sz="2400"/>
              <a:t>Everett Rogers</a:t>
            </a:r>
          </a:p>
        </p:txBody>
      </p:sp>
      <p:sp>
        <p:nvSpPr>
          <p:cNvPr id="26633" name="Rectangle 9"/>
          <p:cNvSpPr>
            <a:spLocks noChangeArrowheads="1"/>
          </p:cNvSpPr>
          <p:nvPr/>
        </p:nvSpPr>
        <p:spPr bwMode="auto">
          <a:xfrm>
            <a:off x="2819400" y="5867400"/>
            <a:ext cx="3200400" cy="685800"/>
          </a:xfrm>
          <a:prstGeom prst="rect">
            <a:avLst/>
          </a:prstGeom>
          <a:solidFill>
            <a:schemeClr val="accent1"/>
          </a:solidFill>
          <a:ln w="9525">
            <a:solidFill>
              <a:schemeClr val="tx1"/>
            </a:solidFill>
            <a:miter lim="800000"/>
            <a:headEnd/>
            <a:tailEnd/>
          </a:ln>
          <a:effectLst/>
        </p:spPr>
        <p:txBody>
          <a:bodyPr wrap="none" anchor="ctr"/>
          <a:lstStyle/>
          <a:p>
            <a:pPr algn="ctr"/>
            <a:r>
              <a:rPr lang="en-US"/>
              <a:t>Confirmation</a:t>
            </a:r>
          </a:p>
        </p:txBody>
      </p:sp>
      <p:sp>
        <p:nvSpPr>
          <p:cNvPr id="26634" name="Rectangle 10"/>
          <p:cNvSpPr>
            <a:spLocks noChangeArrowheads="1"/>
          </p:cNvSpPr>
          <p:nvPr/>
        </p:nvSpPr>
        <p:spPr bwMode="auto">
          <a:xfrm>
            <a:off x="2743200" y="1295400"/>
            <a:ext cx="32766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t>Knowledge</a:t>
            </a:r>
          </a:p>
        </p:txBody>
      </p:sp>
      <p:sp>
        <p:nvSpPr>
          <p:cNvPr id="26635" name="Rectangle 11"/>
          <p:cNvSpPr>
            <a:spLocks noChangeArrowheads="1"/>
          </p:cNvSpPr>
          <p:nvPr/>
        </p:nvSpPr>
        <p:spPr bwMode="auto">
          <a:xfrm>
            <a:off x="2819400" y="2438400"/>
            <a:ext cx="32004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t>Persuasion</a:t>
            </a:r>
          </a:p>
        </p:txBody>
      </p:sp>
      <p:sp>
        <p:nvSpPr>
          <p:cNvPr id="26636" name="Rectangle 12"/>
          <p:cNvSpPr>
            <a:spLocks noChangeArrowheads="1"/>
          </p:cNvSpPr>
          <p:nvPr/>
        </p:nvSpPr>
        <p:spPr bwMode="auto">
          <a:xfrm>
            <a:off x="2819400" y="3429000"/>
            <a:ext cx="32004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a:t>Decision</a:t>
            </a:r>
          </a:p>
        </p:txBody>
      </p:sp>
      <p:sp>
        <p:nvSpPr>
          <p:cNvPr id="26637" name="Rectangle 13"/>
          <p:cNvSpPr>
            <a:spLocks noChangeArrowheads="1"/>
          </p:cNvSpPr>
          <p:nvPr/>
        </p:nvSpPr>
        <p:spPr bwMode="auto">
          <a:xfrm>
            <a:off x="2819400" y="4724400"/>
            <a:ext cx="32004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t>Implementation</a:t>
            </a:r>
          </a:p>
        </p:txBody>
      </p:sp>
      <p:sp>
        <p:nvSpPr>
          <p:cNvPr id="26638" name="Line 14"/>
          <p:cNvSpPr>
            <a:spLocks noChangeShapeType="1"/>
          </p:cNvSpPr>
          <p:nvPr/>
        </p:nvSpPr>
        <p:spPr bwMode="auto">
          <a:xfrm>
            <a:off x="4419600" y="2057400"/>
            <a:ext cx="0" cy="381000"/>
          </a:xfrm>
          <a:prstGeom prst="line">
            <a:avLst/>
          </a:prstGeom>
          <a:noFill/>
          <a:ln w="9525">
            <a:solidFill>
              <a:schemeClr val="tx1"/>
            </a:solidFill>
            <a:round/>
            <a:headEnd/>
            <a:tailEnd type="triangle" w="med" len="med"/>
          </a:ln>
          <a:effectLst/>
        </p:spPr>
        <p:txBody>
          <a:bodyPr/>
          <a:lstStyle/>
          <a:p>
            <a:endParaRPr lang="en-US"/>
          </a:p>
        </p:txBody>
      </p:sp>
      <p:sp>
        <p:nvSpPr>
          <p:cNvPr id="26639" name="Line 15"/>
          <p:cNvSpPr>
            <a:spLocks noChangeShapeType="1"/>
          </p:cNvSpPr>
          <p:nvPr/>
        </p:nvSpPr>
        <p:spPr bwMode="auto">
          <a:xfrm>
            <a:off x="4419600" y="3200400"/>
            <a:ext cx="0" cy="228600"/>
          </a:xfrm>
          <a:prstGeom prst="line">
            <a:avLst/>
          </a:prstGeom>
          <a:noFill/>
          <a:ln w="9525">
            <a:solidFill>
              <a:schemeClr val="tx1"/>
            </a:solidFill>
            <a:round/>
            <a:headEnd/>
            <a:tailEnd type="triangle" w="med" len="med"/>
          </a:ln>
          <a:effectLst/>
        </p:spPr>
        <p:txBody>
          <a:bodyPr/>
          <a:lstStyle/>
          <a:p>
            <a:endParaRPr lang="en-US"/>
          </a:p>
        </p:txBody>
      </p:sp>
      <p:sp>
        <p:nvSpPr>
          <p:cNvPr id="26640" name="Line 16"/>
          <p:cNvSpPr>
            <a:spLocks noChangeShapeType="1"/>
          </p:cNvSpPr>
          <p:nvPr/>
        </p:nvSpPr>
        <p:spPr bwMode="auto">
          <a:xfrm>
            <a:off x="4419600" y="4267200"/>
            <a:ext cx="0" cy="457200"/>
          </a:xfrm>
          <a:prstGeom prst="line">
            <a:avLst/>
          </a:prstGeom>
          <a:noFill/>
          <a:ln w="9525">
            <a:solidFill>
              <a:schemeClr val="tx1"/>
            </a:solidFill>
            <a:round/>
            <a:headEnd/>
            <a:tailEnd type="triangle" w="med" len="med"/>
          </a:ln>
          <a:effectLst/>
        </p:spPr>
        <p:txBody>
          <a:bodyPr/>
          <a:lstStyle/>
          <a:p>
            <a:endParaRPr lang="en-US"/>
          </a:p>
        </p:txBody>
      </p:sp>
      <p:sp>
        <p:nvSpPr>
          <p:cNvPr id="26641" name="Line 17"/>
          <p:cNvSpPr>
            <a:spLocks noChangeShapeType="1"/>
          </p:cNvSpPr>
          <p:nvPr/>
        </p:nvSpPr>
        <p:spPr bwMode="auto">
          <a:xfrm>
            <a:off x="4419600" y="5486400"/>
            <a:ext cx="0" cy="3810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ppt_w</p:attrName>
                                        </p:attrNameLst>
                                      </p:cBhvr>
                                      <p:tavLst>
                                        <p:tav tm="0">
                                          <p:val>
                                            <p:fltVal val="0"/>
                                          </p:val>
                                        </p:tav>
                                        <p:tav tm="100000">
                                          <p:val>
                                            <p:strVal val="#ppt_w"/>
                                          </p:val>
                                        </p:tav>
                                      </p:tavLst>
                                    </p:anim>
                                    <p:anim calcmode="lin" valueType="num">
                                      <p:cBhvr>
                                        <p:cTn id="8" dur="500" fill="hold"/>
                                        <p:tgtEl>
                                          <p:spTgt spid="26628"/>
                                        </p:tgtEl>
                                        <p:attrNameLst>
                                          <p:attrName>ppt_h</p:attrName>
                                        </p:attrNameLst>
                                      </p:cBhvr>
                                      <p:tavLst>
                                        <p:tav tm="0">
                                          <p:val>
                                            <p:fltVal val="0"/>
                                          </p:val>
                                        </p:tav>
                                        <p:tav tm="100000">
                                          <p:val>
                                            <p:strVal val="#ppt_h"/>
                                          </p:val>
                                        </p:tav>
                                      </p:tavLst>
                                    </p:anim>
                                    <p:animEffect transition="in" filter="fade">
                                      <p:cBhvr>
                                        <p:cTn id="9"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Adopter classes</a:t>
            </a:r>
          </a:p>
        </p:txBody>
      </p:sp>
      <p:sp>
        <p:nvSpPr>
          <p:cNvPr id="29699" name="Rectangle 3"/>
          <p:cNvSpPr>
            <a:spLocks noGrp="1" noChangeArrowheads="1"/>
          </p:cNvSpPr>
          <p:nvPr>
            <p:ph type="body" idx="1"/>
          </p:nvPr>
        </p:nvSpPr>
        <p:spPr/>
        <p:txBody>
          <a:bodyPr/>
          <a:lstStyle/>
          <a:p>
            <a:r>
              <a:rPr lang="en-US"/>
              <a:t>Innovators -  2.5%</a:t>
            </a:r>
          </a:p>
          <a:p>
            <a:r>
              <a:rPr lang="en-US"/>
              <a:t>Early adopters – 13.5%</a:t>
            </a:r>
          </a:p>
          <a:p>
            <a:r>
              <a:rPr lang="en-US"/>
              <a:t>Early majority – 34%</a:t>
            </a:r>
          </a:p>
          <a:p>
            <a:r>
              <a:rPr lang="en-US"/>
              <a:t>Late majority – 34%</a:t>
            </a:r>
          </a:p>
          <a:p>
            <a:r>
              <a:rPr lang="en-US"/>
              <a:t>Laggards – 16%</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500" fill="hold"/>
                                        <p:tgtEl>
                                          <p:spTgt spid="29698"/>
                                        </p:tgtEl>
                                        <p:attrNameLst>
                                          <p:attrName>ppt_w</p:attrName>
                                        </p:attrNameLst>
                                      </p:cBhvr>
                                      <p:tavLst>
                                        <p:tav tm="0">
                                          <p:val>
                                            <p:fltVal val="0"/>
                                          </p:val>
                                        </p:tav>
                                        <p:tav tm="100000">
                                          <p:val>
                                            <p:strVal val="#ppt_w"/>
                                          </p:val>
                                        </p:tav>
                                      </p:tavLst>
                                    </p:anim>
                                    <p:anim calcmode="lin" valueType="num">
                                      <p:cBhvr>
                                        <p:cTn id="8" dur="500" fill="hold"/>
                                        <p:tgtEl>
                                          <p:spTgt spid="29698"/>
                                        </p:tgtEl>
                                        <p:attrNameLst>
                                          <p:attrName>ppt_h</p:attrName>
                                        </p:attrNameLst>
                                      </p:cBhvr>
                                      <p:tavLst>
                                        <p:tav tm="0">
                                          <p:val>
                                            <p:fltVal val="0"/>
                                          </p:val>
                                        </p:tav>
                                        <p:tav tm="100000">
                                          <p:val>
                                            <p:strVal val="#ppt_h"/>
                                          </p:val>
                                        </p:tav>
                                      </p:tavLst>
                                    </p:anim>
                                    <p:animEffect transition="in" filter="fade">
                                      <p:cBhvr>
                                        <p:cTn id="9" dur="500"/>
                                        <p:tgtEl>
                                          <p:spTgt spid="2969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9699">
                                            <p:txEl>
                                              <p:pRg st="0" end="0"/>
                                            </p:txEl>
                                          </p:spTgt>
                                        </p:tgtEl>
                                        <p:attrNameLst>
                                          <p:attrName>style.visibility</p:attrName>
                                        </p:attrNameLst>
                                      </p:cBhvr>
                                      <p:to>
                                        <p:strVal val="visible"/>
                                      </p:to>
                                    </p:set>
                                    <p:animEffect transition="in" filter="fade">
                                      <p:cBhvr>
                                        <p:cTn id="14" dur="1000">
                                          <p:stCondLst>
                                            <p:cond delay="0"/>
                                          </p:stCondLst>
                                        </p:cTn>
                                        <p:tgtEl>
                                          <p:spTgt spid="2969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699">
                                            <p:txEl>
                                              <p:pRg st="1" end="1"/>
                                            </p:txEl>
                                          </p:spTgt>
                                        </p:tgtEl>
                                        <p:attrNameLst>
                                          <p:attrName>style.visibility</p:attrName>
                                        </p:attrNameLst>
                                      </p:cBhvr>
                                      <p:to>
                                        <p:strVal val="visible"/>
                                      </p:to>
                                    </p:set>
                                    <p:animEffect transition="in" filter="fade">
                                      <p:cBhvr>
                                        <p:cTn id="19" dur="1000">
                                          <p:stCondLst>
                                            <p:cond delay="0"/>
                                          </p:stCondLst>
                                        </p:cTn>
                                        <p:tgtEl>
                                          <p:spTgt spid="2969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9699">
                                            <p:txEl>
                                              <p:pRg st="2" end="2"/>
                                            </p:txEl>
                                          </p:spTgt>
                                        </p:tgtEl>
                                        <p:attrNameLst>
                                          <p:attrName>style.visibility</p:attrName>
                                        </p:attrNameLst>
                                      </p:cBhvr>
                                      <p:to>
                                        <p:strVal val="visible"/>
                                      </p:to>
                                    </p:set>
                                    <p:animEffect transition="in" filter="fade">
                                      <p:cBhvr>
                                        <p:cTn id="24" dur="1000">
                                          <p:stCondLst>
                                            <p:cond delay="0"/>
                                          </p:stCondLst>
                                        </p:cTn>
                                        <p:tgtEl>
                                          <p:spTgt spid="2969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9699">
                                            <p:txEl>
                                              <p:pRg st="3" end="3"/>
                                            </p:txEl>
                                          </p:spTgt>
                                        </p:tgtEl>
                                        <p:attrNameLst>
                                          <p:attrName>style.visibility</p:attrName>
                                        </p:attrNameLst>
                                      </p:cBhvr>
                                      <p:to>
                                        <p:strVal val="visible"/>
                                      </p:to>
                                    </p:set>
                                    <p:animEffect transition="in" filter="fade">
                                      <p:cBhvr>
                                        <p:cTn id="29" dur="1000">
                                          <p:stCondLst>
                                            <p:cond delay="0"/>
                                          </p:stCondLst>
                                        </p:cTn>
                                        <p:tgtEl>
                                          <p:spTgt spid="29699">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699">
                                            <p:txEl>
                                              <p:pRg st="4" end="4"/>
                                            </p:txEl>
                                          </p:spTgt>
                                        </p:tgtEl>
                                        <p:attrNameLst>
                                          <p:attrName>style.visibility</p:attrName>
                                        </p:attrNameLst>
                                      </p:cBhvr>
                                      <p:to>
                                        <p:strVal val="visible"/>
                                      </p:to>
                                    </p:set>
                                    <p:animEffect transition="in" filter="fade">
                                      <p:cBhvr>
                                        <p:cTn id="34" dur="1000">
                                          <p:stCondLst>
                                            <p:cond delay="0"/>
                                          </p:stCondLst>
                                        </p:cTn>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Innovativeness</a:t>
            </a:r>
          </a:p>
        </p:txBody>
      </p:sp>
      <p:sp>
        <p:nvSpPr>
          <p:cNvPr id="31747" name="Rectangle 3"/>
          <p:cNvSpPr>
            <a:spLocks noGrp="1" noChangeArrowheads="1"/>
          </p:cNvSpPr>
          <p:nvPr>
            <p:ph type="body" idx="1"/>
          </p:nvPr>
        </p:nvSpPr>
        <p:spPr/>
        <p:txBody>
          <a:bodyPr/>
          <a:lstStyle/>
          <a:p>
            <a:pPr>
              <a:buFontTx/>
              <a:buNone/>
            </a:pPr>
            <a:r>
              <a:rPr lang="en-US"/>
              <a:t>   This is the degree to which an individual adopts an innovation relatively earlier than others</a:t>
            </a:r>
          </a:p>
          <a:p>
            <a:r>
              <a:rPr lang="en-US"/>
              <a:t>Based on time of adoption</a:t>
            </a:r>
          </a:p>
          <a:p>
            <a:r>
              <a:rPr lang="en-US"/>
              <a:t>Based on number of new product adoption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500" fill="hold"/>
                                        <p:tgtEl>
                                          <p:spTgt spid="31746"/>
                                        </p:tgtEl>
                                        <p:attrNameLst>
                                          <p:attrName>ppt_w</p:attrName>
                                        </p:attrNameLst>
                                      </p:cBhvr>
                                      <p:tavLst>
                                        <p:tav tm="0">
                                          <p:val>
                                            <p:fltVal val="0"/>
                                          </p:val>
                                        </p:tav>
                                        <p:tav tm="100000">
                                          <p:val>
                                            <p:strVal val="#ppt_w"/>
                                          </p:val>
                                        </p:tav>
                                      </p:tavLst>
                                    </p:anim>
                                    <p:anim calcmode="lin" valueType="num">
                                      <p:cBhvr>
                                        <p:cTn id="8" dur="500" fill="hold"/>
                                        <p:tgtEl>
                                          <p:spTgt spid="31746"/>
                                        </p:tgtEl>
                                        <p:attrNameLst>
                                          <p:attrName>ppt_h</p:attrName>
                                        </p:attrNameLst>
                                      </p:cBhvr>
                                      <p:tavLst>
                                        <p:tav tm="0">
                                          <p:val>
                                            <p:fltVal val="0"/>
                                          </p:val>
                                        </p:tav>
                                        <p:tav tm="100000">
                                          <p:val>
                                            <p:strVal val="#ppt_h"/>
                                          </p:val>
                                        </p:tav>
                                      </p:tavLst>
                                    </p:anim>
                                    <p:animEffect transition="in" filter="fade">
                                      <p:cBhvr>
                                        <p:cTn id="9" dur="500"/>
                                        <p:tgtEl>
                                          <p:spTgt spid="3174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1747">
                                            <p:txEl>
                                              <p:pRg st="0" end="0"/>
                                            </p:txEl>
                                          </p:spTgt>
                                        </p:tgtEl>
                                        <p:attrNameLst>
                                          <p:attrName>style.visibility</p:attrName>
                                        </p:attrNameLst>
                                      </p:cBhvr>
                                      <p:to>
                                        <p:strVal val="visible"/>
                                      </p:to>
                                    </p:set>
                                    <p:animEffect transition="in" filter="fade">
                                      <p:cBhvr>
                                        <p:cTn id="14" dur="1000">
                                          <p:stCondLst>
                                            <p:cond delay="0"/>
                                          </p:stCondLst>
                                        </p:cTn>
                                        <p:tgtEl>
                                          <p:spTgt spid="3174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1747">
                                            <p:txEl>
                                              <p:pRg st="1" end="1"/>
                                            </p:txEl>
                                          </p:spTgt>
                                        </p:tgtEl>
                                        <p:attrNameLst>
                                          <p:attrName>style.visibility</p:attrName>
                                        </p:attrNameLst>
                                      </p:cBhvr>
                                      <p:to>
                                        <p:strVal val="visible"/>
                                      </p:to>
                                    </p:set>
                                    <p:animEffect transition="in" filter="fade">
                                      <p:cBhvr>
                                        <p:cTn id="19" dur="1000">
                                          <p:stCondLst>
                                            <p:cond delay="0"/>
                                          </p:stCondLst>
                                        </p:cTn>
                                        <p:tgtEl>
                                          <p:spTgt spid="3174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1747">
                                            <p:txEl>
                                              <p:pRg st="2" end="2"/>
                                            </p:txEl>
                                          </p:spTgt>
                                        </p:tgtEl>
                                        <p:attrNameLst>
                                          <p:attrName>style.visibility</p:attrName>
                                        </p:attrNameLst>
                                      </p:cBhvr>
                                      <p:to>
                                        <p:strVal val="visible"/>
                                      </p:to>
                                    </p:set>
                                    <p:animEffect transition="in" filter="fade">
                                      <p:cBhvr>
                                        <p:cTn id="24" dur="1000">
                                          <p:stCondLst>
                                            <p:cond delay="0"/>
                                          </p:stCondLst>
                                        </p:cTn>
                                        <p:tgtEl>
                                          <p:spTgt spid="31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Parameters for innovativeness</a:t>
            </a:r>
          </a:p>
        </p:txBody>
      </p:sp>
      <p:sp>
        <p:nvSpPr>
          <p:cNvPr id="32771" name="Rectangle 3"/>
          <p:cNvSpPr>
            <a:spLocks noGrp="1" noChangeArrowheads="1"/>
          </p:cNvSpPr>
          <p:nvPr>
            <p:ph type="body" idx="1"/>
          </p:nvPr>
        </p:nvSpPr>
        <p:spPr/>
        <p:txBody>
          <a:bodyPr/>
          <a:lstStyle/>
          <a:p>
            <a:r>
              <a:rPr lang="en-US"/>
              <a:t>Socio-economic variables</a:t>
            </a:r>
          </a:p>
          <a:p>
            <a:r>
              <a:rPr lang="en-US"/>
              <a:t>Personality and attitude</a:t>
            </a:r>
          </a:p>
          <a:p>
            <a:r>
              <a:rPr lang="en-US"/>
              <a:t>Communication variables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 fill="hold"/>
                                        <p:tgtEl>
                                          <p:spTgt spid="32770"/>
                                        </p:tgtEl>
                                        <p:attrNameLst>
                                          <p:attrName>ppt_w</p:attrName>
                                        </p:attrNameLst>
                                      </p:cBhvr>
                                      <p:tavLst>
                                        <p:tav tm="0">
                                          <p:val>
                                            <p:fltVal val="0"/>
                                          </p:val>
                                        </p:tav>
                                        <p:tav tm="100000">
                                          <p:val>
                                            <p:strVal val="#ppt_w"/>
                                          </p:val>
                                        </p:tav>
                                      </p:tavLst>
                                    </p:anim>
                                    <p:anim calcmode="lin" valueType="num">
                                      <p:cBhvr>
                                        <p:cTn id="8" dur="500" fill="hold"/>
                                        <p:tgtEl>
                                          <p:spTgt spid="32770"/>
                                        </p:tgtEl>
                                        <p:attrNameLst>
                                          <p:attrName>ppt_h</p:attrName>
                                        </p:attrNameLst>
                                      </p:cBhvr>
                                      <p:tavLst>
                                        <p:tav tm="0">
                                          <p:val>
                                            <p:fltVal val="0"/>
                                          </p:val>
                                        </p:tav>
                                        <p:tav tm="100000">
                                          <p:val>
                                            <p:strVal val="#ppt_h"/>
                                          </p:val>
                                        </p:tav>
                                      </p:tavLst>
                                    </p:anim>
                                    <p:animEffect transition="in" filter="fade">
                                      <p:cBhvr>
                                        <p:cTn id="9" dur="500"/>
                                        <p:tgtEl>
                                          <p:spTgt spid="3277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2771">
                                            <p:txEl>
                                              <p:pRg st="0" end="0"/>
                                            </p:txEl>
                                          </p:spTgt>
                                        </p:tgtEl>
                                        <p:attrNameLst>
                                          <p:attrName>style.visibility</p:attrName>
                                        </p:attrNameLst>
                                      </p:cBhvr>
                                      <p:to>
                                        <p:strVal val="visible"/>
                                      </p:to>
                                    </p:set>
                                    <p:animEffect transition="in" filter="fade">
                                      <p:cBhvr>
                                        <p:cTn id="14" dur="1000">
                                          <p:stCondLst>
                                            <p:cond delay="0"/>
                                          </p:stCondLst>
                                        </p:cTn>
                                        <p:tgtEl>
                                          <p:spTgt spid="3277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Effect transition="in" filter="fade">
                                      <p:cBhvr>
                                        <p:cTn id="19" dur="1000">
                                          <p:stCondLst>
                                            <p:cond delay="0"/>
                                          </p:stCondLst>
                                        </p:cTn>
                                        <p:tgtEl>
                                          <p:spTgt spid="3277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2771">
                                            <p:txEl>
                                              <p:pRg st="2" end="2"/>
                                            </p:txEl>
                                          </p:spTgt>
                                        </p:tgtEl>
                                        <p:attrNameLst>
                                          <p:attrName>style.visibility</p:attrName>
                                        </p:attrNameLst>
                                      </p:cBhvr>
                                      <p:to>
                                        <p:strVal val="visible"/>
                                      </p:to>
                                    </p:set>
                                    <p:animEffect transition="in" filter="fade">
                                      <p:cBhvr>
                                        <p:cTn id="24" dur="1000">
                                          <p:stCondLst>
                                            <p:cond delay="0"/>
                                          </p:stCondLst>
                                        </p:cTn>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Socio – economic variables </a:t>
            </a:r>
          </a:p>
        </p:txBody>
      </p:sp>
      <p:sp>
        <p:nvSpPr>
          <p:cNvPr id="33795" name="Rectangle 3"/>
          <p:cNvSpPr>
            <a:spLocks noGrp="1" noChangeArrowheads="1"/>
          </p:cNvSpPr>
          <p:nvPr>
            <p:ph type="body" idx="1"/>
          </p:nvPr>
        </p:nvSpPr>
        <p:spPr/>
        <p:txBody>
          <a:bodyPr/>
          <a:lstStyle/>
          <a:p>
            <a:r>
              <a:rPr lang="en-US" sz="2800"/>
              <a:t>Education</a:t>
            </a:r>
          </a:p>
          <a:p>
            <a:r>
              <a:rPr lang="en-US" sz="2800"/>
              <a:t>Literacy</a:t>
            </a:r>
          </a:p>
          <a:p>
            <a:r>
              <a:rPr lang="en-US" sz="2800"/>
              <a:t>Higher social status</a:t>
            </a:r>
          </a:p>
          <a:p>
            <a:r>
              <a:rPr lang="en-US" sz="2800"/>
              <a:t>Upward social mobility</a:t>
            </a:r>
          </a:p>
          <a:p>
            <a:r>
              <a:rPr lang="en-US" sz="2800"/>
              <a:t>Larger-sized units</a:t>
            </a:r>
          </a:p>
          <a:p>
            <a:r>
              <a:rPr lang="en-US" sz="2800"/>
              <a:t>Commercial orientation</a:t>
            </a:r>
          </a:p>
          <a:p>
            <a:r>
              <a:rPr lang="en-US" sz="2800"/>
              <a:t>Favourable attitude towards credit</a:t>
            </a:r>
          </a:p>
          <a:p>
            <a:r>
              <a:rPr lang="en-US" sz="2800"/>
              <a:t>Specialized operations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ppt_w</p:attrName>
                                        </p:attrNameLst>
                                      </p:cBhvr>
                                      <p:tavLst>
                                        <p:tav tm="0">
                                          <p:val>
                                            <p:fltVal val="0"/>
                                          </p:val>
                                        </p:tav>
                                        <p:tav tm="100000">
                                          <p:val>
                                            <p:strVal val="#ppt_w"/>
                                          </p:val>
                                        </p:tav>
                                      </p:tavLst>
                                    </p:anim>
                                    <p:anim calcmode="lin" valueType="num">
                                      <p:cBhvr>
                                        <p:cTn id="8" dur="500" fill="hold"/>
                                        <p:tgtEl>
                                          <p:spTgt spid="33794"/>
                                        </p:tgtEl>
                                        <p:attrNameLst>
                                          <p:attrName>ppt_h</p:attrName>
                                        </p:attrNameLst>
                                      </p:cBhvr>
                                      <p:tavLst>
                                        <p:tav tm="0">
                                          <p:val>
                                            <p:fltVal val="0"/>
                                          </p:val>
                                        </p:tav>
                                        <p:tav tm="100000">
                                          <p:val>
                                            <p:strVal val="#ppt_h"/>
                                          </p:val>
                                        </p:tav>
                                      </p:tavLst>
                                    </p:anim>
                                    <p:animEffect transition="in" filter="fade">
                                      <p:cBhvr>
                                        <p:cTn id="9" dur="500"/>
                                        <p:tgtEl>
                                          <p:spTgt spid="3379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3795">
                                            <p:txEl>
                                              <p:pRg st="0" end="0"/>
                                            </p:txEl>
                                          </p:spTgt>
                                        </p:tgtEl>
                                        <p:attrNameLst>
                                          <p:attrName>style.visibility</p:attrName>
                                        </p:attrNameLst>
                                      </p:cBhvr>
                                      <p:to>
                                        <p:strVal val="visible"/>
                                      </p:to>
                                    </p:set>
                                    <p:animEffect transition="in" filter="fade">
                                      <p:cBhvr>
                                        <p:cTn id="14" dur="1000">
                                          <p:stCondLst>
                                            <p:cond delay="0"/>
                                          </p:stCondLst>
                                        </p:cTn>
                                        <p:tgtEl>
                                          <p:spTgt spid="3379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3795">
                                            <p:txEl>
                                              <p:pRg st="1" end="1"/>
                                            </p:txEl>
                                          </p:spTgt>
                                        </p:tgtEl>
                                        <p:attrNameLst>
                                          <p:attrName>style.visibility</p:attrName>
                                        </p:attrNameLst>
                                      </p:cBhvr>
                                      <p:to>
                                        <p:strVal val="visible"/>
                                      </p:to>
                                    </p:set>
                                    <p:animEffect transition="in" filter="fade">
                                      <p:cBhvr>
                                        <p:cTn id="19" dur="1000">
                                          <p:stCondLst>
                                            <p:cond delay="0"/>
                                          </p:stCondLst>
                                        </p:cTn>
                                        <p:tgtEl>
                                          <p:spTgt spid="3379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3795">
                                            <p:txEl>
                                              <p:pRg st="2" end="2"/>
                                            </p:txEl>
                                          </p:spTgt>
                                        </p:tgtEl>
                                        <p:attrNameLst>
                                          <p:attrName>style.visibility</p:attrName>
                                        </p:attrNameLst>
                                      </p:cBhvr>
                                      <p:to>
                                        <p:strVal val="visible"/>
                                      </p:to>
                                    </p:set>
                                    <p:animEffect transition="in" filter="fade">
                                      <p:cBhvr>
                                        <p:cTn id="24" dur="1000">
                                          <p:stCondLst>
                                            <p:cond delay="0"/>
                                          </p:stCondLst>
                                        </p:cTn>
                                        <p:tgtEl>
                                          <p:spTgt spid="3379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3795">
                                            <p:txEl>
                                              <p:pRg st="3" end="3"/>
                                            </p:txEl>
                                          </p:spTgt>
                                        </p:tgtEl>
                                        <p:attrNameLst>
                                          <p:attrName>style.visibility</p:attrName>
                                        </p:attrNameLst>
                                      </p:cBhvr>
                                      <p:to>
                                        <p:strVal val="visible"/>
                                      </p:to>
                                    </p:set>
                                    <p:animEffect transition="in" filter="fade">
                                      <p:cBhvr>
                                        <p:cTn id="29" dur="1000">
                                          <p:stCondLst>
                                            <p:cond delay="0"/>
                                          </p:stCondLst>
                                        </p:cTn>
                                        <p:tgtEl>
                                          <p:spTgt spid="3379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3795">
                                            <p:txEl>
                                              <p:pRg st="4" end="4"/>
                                            </p:txEl>
                                          </p:spTgt>
                                        </p:tgtEl>
                                        <p:attrNameLst>
                                          <p:attrName>style.visibility</p:attrName>
                                        </p:attrNameLst>
                                      </p:cBhvr>
                                      <p:to>
                                        <p:strVal val="visible"/>
                                      </p:to>
                                    </p:set>
                                    <p:animEffect transition="in" filter="fade">
                                      <p:cBhvr>
                                        <p:cTn id="34" dur="1000">
                                          <p:stCondLst>
                                            <p:cond delay="0"/>
                                          </p:stCondLst>
                                        </p:cTn>
                                        <p:tgtEl>
                                          <p:spTgt spid="3379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3795">
                                            <p:txEl>
                                              <p:pRg st="5" end="5"/>
                                            </p:txEl>
                                          </p:spTgt>
                                        </p:tgtEl>
                                        <p:attrNameLst>
                                          <p:attrName>style.visibility</p:attrName>
                                        </p:attrNameLst>
                                      </p:cBhvr>
                                      <p:to>
                                        <p:strVal val="visible"/>
                                      </p:to>
                                    </p:set>
                                    <p:animEffect transition="in" filter="fade">
                                      <p:cBhvr>
                                        <p:cTn id="39" dur="1000">
                                          <p:stCondLst>
                                            <p:cond delay="0"/>
                                          </p:stCondLst>
                                        </p:cTn>
                                        <p:tgtEl>
                                          <p:spTgt spid="3379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3795">
                                            <p:txEl>
                                              <p:pRg st="6" end="6"/>
                                            </p:txEl>
                                          </p:spTgt>
                                        </p:tgtEl>
                                        <p:attrNameLst>
                                          <p:attrName>style.visibility</p:attrName>
                                        </p:attrNameLst>
                                      </p:cBhvr>
                                      <p:to>
                                        <p:strVal val="visible"/>
                                      </p:to>
                                    </p:set>
                                    <p:animEffect transition="in" filter="fade">
                                      <p:cBhvr>
                                        <p:cTn id="44" dur="1000">
                                          <p:stCondLst>
                                            <p:cond delay="0"/>
                                          </p:stCondLst>
                                        </p:cTn>
                                        <p:tgtEl>
                                          <p:spTgt spid="3379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795">
                                            <p:txEl>
                                              <p:pRg st="7" end="7"/>
                                            </p:txEl>
                                          </p:spTgt>
                                        </p:tgtEl>
                                        <p:attrNameLst>
                                          <p:attrName>style.visibility</p:attrName>
                                        </p:attrNameLst>
                                      </p:cBhvr>
                                      <p:to>
                                        <p:strVal val="visible"/>
                                      </p:to>
                                    </p:set>
                                    <p:animEffect transition="in" filter="fade">
                                      <p:cBhvr>
                                        <p:cTn id="49" dur="1000">
                                          <p:stCondLst>
                                            <p:cond delay="0"/>
                                          </p:stCondLst>
                                        </p:cTn>
                                        <p:tgtEl>
                                          <p:spTgt spid="337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Personality and attitude</a:t>
            </a:r>
          </a:p>
        </p:txBody>
      </p:sp>
      <p:sp>
        <p:nvSpPr>
          <p:cNvPr id="34820" name="Rectangle 4"/>
          <p:cNvSpPr>
            <a:spLocks noGrp="1" noChangeArrowheads="1"/>
          </p:cNvSpPr>
          <p:nvPr>
            <p:ph type="body" sz="half" idx="1"/>
          </p:nvPr>
        </p:nvSpPr>
        <p:spPr/>
        <p:txBody>
          <a:bodyPr/>
          <a:lstStyle/>
          <a:p>
            <a:r>
              <a:rPr lang="en-US"/>
              <a:t>Empathy</a:t>
            </a:r>
          </a:p>
          <a:p>
            <a:r>
              <a:rPr lang="en-US"/>
              <a:t>Ability to deal in abstraction</a:t>
            </a:r>
          </a:p>
          <a:p>
            <a:r>
              <a:rPr lang="en-US"/>
              <a:t>Rationality</a:t>
            </a:r>
          </a:p>
          <a:p>
            <a:r>
              <a:rPr lang="en-US"/>
              <a:t>Intelligence</a:t>
            </a:r>
          </a:p>
          <a:p>
            <a:r>
              <a:rPr lang="en-US"/>
              <a:t>Favourable attitude towards change</a:t>
            </a:r>
          </a:p>
          <a:p>
            <a:pPr>
              <a:buFontTx/>
              <a:buNone/>
            </a:pPr>
            <a:endParaRPr lang="en-US"/>
          </a:p>
        </p:txBody>
      </p:sp>
      <p:sp>
        <p:nvSpPr>
          <p:cNvPr id="34821" name="Rectangle 5"/>
          <p:cNvSpPr>
            <a:spLocks noGrp="1" noChangeArrowheads="1"/>
          </p:cNvSpPr>
          <p:nvPr>
            <p:ph type="body" sz="half" idx="2"/>
          </p:nvPr>
        </p:nvSpPr>
        <p:spPr/>
        <p:txBody>
          <a:bodyPr/>
          <a:lstStyle/>
          <a:p>
            <a:r>
              <a:rPr lang="en-US"/>
              <a:t>Ability to cope with uncertainty</a:t>
            </a:r>
          </a:p>
          <a:p>
            <a:r>
              <a:rPr lang="en-US"/>
              <a:t>Favourable attitude towards education </a:t>
            </a:r>
          </a:p>
          <a:p>
            <a:r>
              <a:rPr lang="en-US"/>
              <a:t>Favourable attitude towards science</a:t>
            </a:r>
          </a:p>
          <a:p>
            <a:r>
              <a:rPr lang="en-US"/>
              <a:t>High aspirations</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500" fill="hold"/>
                                        <p:tgtEl>
                                          <p:spTgt spid="34818"/>
                                        </p:tgtEl>
                                        <p:attrNameLst>
                                          <p:attrName>ppt_w</p:attrName>
                                        </p:attrNameLst>
                                      </p:cBhvr>
                                      <p:tavLst>
                                        <p:tav tm="0">
                                          <p:val>
                                            <p:fltVal val="0"/>
                                          </p:val>
                                        </p:tav>
                                        <p:tav tm="100000">
                                          <p:val>
                                            <p:strVal val="#ppt_w"/>
                                          </p:val>
                                        </p:tav>
                                      </p:tavLst>
                                    </p:anim>
                                    <p:anim calcmode="lin" valueType="num">
                                      <p:cBhvr>
                                        <p:cTn id="8" dur="500" fill="hold"/>
                                        <p:tgtEl>
                                          <p:spTgt spid="34818"/>
                                        </p:tgtEl>
                                        <p:attrNameLst>
                                          <p:attrName>ppt_h</p:attrName>
                                        </p:attrNameLst>
                                      </p:cBhvr>
                                      <p:tavLst>
                                        <p:tav tm="0">
                                          <p:val>
                                            <p:fltVal val="0"/>
                                          </p:val>
                                        </p:tav>
                                        <p:tav tm="100000">
                                          <p:val>
                                            <p:strVal val="#ppt_h"/>
                                          </p:val>
                                        </p:tav>
                                      </p:tavLst>
                                    </p:anim>
                                    <p:animEffect transition="in" filter="fade">
                                      <p:cBhvr>
                                        <p:cTn id="9" dur="500"/>
                                        <p:tgtEl>
                                          <p:spTgt spid="3481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4820">
                                            <p:txEl>
                                              <p:pRg st="0" end="0"/>
                                            </p:txEl>
                                          </p:spTgt>
                                        </p:tgtEl>
                                        <p:attrNameLst>
                                          <p:attrName>style.visibility</p:attrName>
                                        </p:attrNameLst>
                                      </p:cBhvr>
                                      <p:to>
                                        <p:strVal val="visible"/>
                                      </p:to>
                                    </p:set>
                                    <p:animEffect transition="in" filter="fade">
                                      <p:cBhvr>
                                        <p:cTn id="14" dur="1000">
                                          <p:stCondLst>
                                            <p:cond delay="0"/>
                                          </p:stCondLst>
                                        </p:cTn>
                                        <p:tgtEl>
                                          <p:spTgt spid="3482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4820">
                                            <p:txEl>
                                              <p:pRg st="1" end="1"/>
                                            </p:txEl>
                                          </p:spTgt>
                                        </p:tgtEl>
                                        <p:attrNameLst>
                                          <p:attrName>style.visibility</p:attrName>
                                        </p:attrNameLst>
                                      </p:cBhvr>
                                      <p:to>
                                        <p:strVal val="visible"/>
                                      </p:to>
                                    </p:set>
                                    <p:animEffect transition="in" filter="fade">
                                      <p:cBhvr>
                                        <p:cTn id="19" dur="1000">
                                          <p:stCondLst>
                                            <p:cond delay="0"/>
                                          </p:stCondLst>
                                        </p:cTn>
                                        <p:tgtEl>
                                          <p:spTgt spid="3482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4820">
                                            <p:txEl>
                                              <p:pRg st="2" end="2"/>
                                            </p:txEl>
                                          </p:spTgt>
                                        </p:tgtEl>
                                        <p:attrNameLst>
                                          <p:attrName>style.visibility</p:attrName>
                                        </p:attrNameLst>
                                      </p:cBhvr>
                                      <p:to>
                                        <p:strVal val="visible"/>
                                      </p:to>
                                    </p:set>
                                    <p:animEffect transition="in" filter="fade">
                                      <p:cBhvr>
                                        <p:cTn id="24" dur="1000">
                                          <p:stCondLst>
                                            <p:cond delay="0"/>
                                          </p:stCondLst>
                                        </p:cTn>
                                        <p:tgtEl>
                                          <p:spTgt spid="34820">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820">
                                            <p:txEl>
                                              <p:pRg st="3" end="3"/>
                                            </p:txEl>
                                          </p:spTgt>
                                        </p:tgtEl>
                                        <p:attrNameLst>
                                          <p:attrName>style.visibility</p:attrName>
                                        </p:attrNameLst>
                                      </p:cBhvr>
                                      <p:to>
                                        <p:strVal val="visible"/>
                                      </p:to>
                                    </p:set>
                                    <p:animEffect transition="in" filter="fade">
                                      <p:cBhvr>
                                        <p:cTn id="29" dur="1000">
                                          <p:stCondLst>
                                            <p:cond delay="0"/>
                                          </p:stCondLst>
                                        </p:cTn>
                                        <p:tgtEl>
                                          <p:spTgt spid="34820">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4820">
                                            <p:txEl>
                                              <p:pRg st="4" end="4"/>
                                            </p:txEl>
                                          </p:spTgt>
                                        </p:tgtEl>
                                        <p:attrNameLst>
                                          <p:attrName>style.visibility</p:attrName>
                                        </p:attrNameLst>
                                      </p:cBhvr>
                                      <p:to>
                                        <p:strVal val="visible"/>
                                      </p:to>
                                    </p:set>
                                    <p:animEffect transition="in" filter="fade">
                                      <p:cBhvr>
                                        <p:cTn id="34" dur="1000">
                                          <p:stCondLst>
                                            <p:cond delay="0"/>
                                          </p:stCondLst>
                                        </p:cTn>
                                        <p:tgtEl>
                                          <p:spTgt spid="34820">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4821">
                                            <p:txEl>
                                              <p:pRg st="0" end="0"/>
                                            </p:txEl>
                                          </p:spTgt>
                                        </p:tgtEl>
                                        <p:attrNameLst>
                                          <p:attrName>style.visibility</p:attrName>
                                        </p:attrNameLst>
                                      </p:cBhvr>
                                      <p:to>
                                        <p:strVal val="visible"/>
                                      </p:to>
                                    </p:set>
                                    <p:animEffect transition="in" filter="fade">
                                      <p:cBhvr>
                                        <p:cTn id="39" dur="1000">
                                          <p:stCondLst>
                                            <p:cond delay="0"/>
                                          </p:stCondLst>
                                        </p:cTn>
                                        <p:tgtEl>
                                          <p:spTgt spid="34821">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4821">
                                            <p:txEl>
                                              <p:pRg st="1" end="1"/>
                                            </p:txEl>
                                          </p:spTgt>
                                        </p:tgtEl>
                                        <p:attrNameLst>
                                          <p:attrName>style.visibility</p:attrName>
                                        </p:attrNameLst>
                                      </p:cBhvr>
                                      <p:to>
                                        <p:strVal val="visible"/>
                                      </p:to>
                                    </p:set>
                                    <p:animEffect transition="in" filter="fade">
                                      <p:cBhvr>
                                        <p:cTn id="44" dur="1000">
                                          <p:stCondLst>
                                            <p:cond delay="0"/>
                                          </p:stCondLst>
                                        </p:cTn>
                                        <p:tgtEl>
                                          <p:spTgt spid="34821">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4821">
                                            <p:txEl>
                                              <p:pRg st="2" end="2"/>
                                            </p:txEl>
                                          </p:spTgt>
                                        </p:tgtEl>
                                        <p:attrNameLst>
                                          <p:attrName>style.visibility</p:attrName>
                                        </p:attrNameLst>
                                      </p:cBhvr>
                                      <p:to>
                                        <p:strVal val="visible"/>
                                      </p:to>
                                    </p:set>
                                    <p:animEffect transition="in" filter="fade">
                                      <p:cBhvr>
                                        <p:cTn id="49" dur="1000">
                                          <p:stCondLst>
                                            <p:cond delay="0"/>
                                          </p:stCondLst>
                                        </p:cTn>
                                        <p:tgtEl>
                                          <p:spTgt spid="34821">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4821">
                                            <p:txEl>
                                              <p:pRg st="3" end="3"/>
                                            </p:txEl>
                                          </p:spTgt>
                                        </p:tgtEl>
                                        <p:attrNameLst>
                                          <p:attrName>style.visibility</p:attrName>
                                        </p:attrNameLst>
                                      </p:cBhvr>
                                      <p:to>
                                        <p:strVal val="visible"/>
                                      </p:to>
                                    </p:set>
                                    <p:animEffect transition="in" filter="fade">
                                      <p:cBhvr>
                                        <p:cTn id="54" dur="1000">
                                          <p:stCondLst>
                                            <p:cond delay="0"/>
                                          </p:stCondLst>
                                        </p:cTn>
                                        <p:tgtEl>
                                          <p:spTgt spid="348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0" grpId="0" build="p"/>
      <p:bldP spid="34821"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Communication variables</a:t>
            </a:r>
          </a:p>
        </p:txBody>
      </p:sp>
      <p:sp>
        <p:nvSpPr>
          <p:cNvPr id="36868" name="Rectangle 4"/>
          <p:cNvSpPr>
            <a:spLocks noGrp="1" noChangeArrowheads="1"/>
          </p:cNvSpPr>
          <p:nvPr>
            <p:ph type="body" sz="half" idx="1"/>
          </p:nvPr>
        </p:nvSpPr>
        <p:spPr/>
        <p:txBody>
          <a:bodyPr/>
          <a:lstStyle/>
          <a:p>
            <a:r>
              <a:rPr lang="en-US" sz="2400"/>
              <a:t>Social participation</a:t>
            </a:r>
          </a:p>
          <a:p>
            <a:r>
              <a:rPr lang="en-US" sz="2400"/>
              <a:t>Interconnectedness with the social system</a:t>
            </a:r>
          </a:p>
          <a:p>
            <a:r>
              <a:rPr lang="en-US" sz="2400"/>
              <a:t>Cosmopoliteness</a:t>
            </a:r>
          </a:p>
          <a:p>
            <a:r>
              <a:rPr lang="en-US" sz="2400"/>
              <a:t>Change agent contact</a:t>
            </a:r>
          </a:p>
          <a:p>
            <a:r>
              <a:rPr lang="en-US" sz="2400"/>
              <a:t>Mass media exposure</a:t>
            </a:r>
          </a:p>
        </p:txBody>
      </p:sp>
      <p:sp>
        <p:nvSpPr>
          <p:cNvPr id="36869" name="Rectangle 5"/>
          <p:cNvSpPr>
            <a:spLocks noGrp="1" noChangeArrowheads="1"/>
          </p:cNvSpPr>
          <p:nvPr>
            <p:ph type="body" sz="half" idx="2"/>
          </p:nvPr>
        </p:nvSpPr>
        <p:spPr/>
        <p:txBody>
          <a:bodyPr/>
          <a:lstStyle/>
          <a:p>
            <a:r>
              <a:rPr lang="en-US" sz="2400"/>
              <a:t>Exposure to interpersonal communication channels</a:t>
            </a:r>
          </a:p>
          <a:p>
            <a:r>
              <a:rPr lang="en-US" sz="2400"/>
              <a:t>Knowledge of innovations</a:t>
            </a:r>
          </a:p>
          <a:p>
            <a:r>
              <a:rPr lang="en-US" sz="2400"/>
              <a:t>Opinion leadership</a:t>
            </a:r>
          </a:p>
          <a:p>
            <a:r>
              <a:rPr lang="en-US" sz="2400"/>
              <a:t>Belonging to highly interconnected systems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ppt_w</p:attrName>
                                        </p:attrNameLst>
                                      </p:cBhvr>
                                      <p:tavLst>
                                        <p:tav tm="0">
                                          <p:val>
                                            <p:fltVal val="0"/>
                                          </p:val>
                                        </p:tav>
                                        <p:tav tm="100000">
                                          <p:val>
                                            <p:strVal val="#ppt_w"/>
                                          </p:val>
                                        </p:tav>
                                      </p:tavLst>
                                    </p:anim>
                                    <p:anim calcmode="lin" valueType="num">
                                      <p:cBhvr>
                                        <p:cTn id="8" dur="500" fill="hold"/>
                                        <p:tgtEl>
                                          <p:spTgt spid="36866"/>
                                        </p:tgtEl>
                                        <p:attrNameLst>
                                          <p:attrName>ppt_h</p:attrName>
                                        </p:attrNameLst>
                                      </p:cBhvr>
                                      <p:tavLst>
                                        <p:tav tm="0">
                                          <p:val>
                                            <p:fltVal val="0"/>
                                          </p:val>
                                        </p:tav>
                                        <p:tav tm="100000">
                                          <p:val>
                                            <p:strVal val="#ppt_h"/>
                                          </p:val>
                                        </p:tav>
                                      </p:tavLst>
                                    </p:anim>
                                    <p:animEffect transition="in" filter="fade">
                                      <p:cBhvr>
                                        <p:cTn id="9" dur="500"/>
                                        <p:tgtEl>
                                          <p:spTgt spid="3686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6868">
                                            <p:txEl>
                                              <p:pRg st="0" end="0"/>
                                            </p:txEl>
                                          </p:spTgt>
                                        </p:tgtEl>
                                        <p:attrNameLst>
                                          <p:attrName>style.visibility</p:attrName>
                                        </p:attrNameLst>
                                      </p:cBhvr>
                                      <p:to>
                                        <p:strVal val="visible"/>
                                      </p:to>
                                    </p:set>
                                    <p:animEffect transition="in" filter="fade">
                                      <p:cBhvr>
                                        <p:cTn id="14" dur="1000">
                                          <p:stCondLst>
                                            <p:cond delay="0"/>
                                          </p:stCondLst>
                                        </p:cTn>
                                        <p:tgtEl>
                                          <p:spTgt spid="3686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868">
                                            <p:txEl>
                                              <p:pRg st="1" end="1"/>
                                            </p:txEl>
                                          </p:spTgt>
                                        </p:tgtEl>
                                        <p:attrNameLst>
                                          <p:attrName>style.visibility</p:attrName>
                                        </p:attrNameLst>
                                      </p:cBhvr>
                                      <p:to>
                                        <p:strVal val="visible"/>
                                      </p:to>
                                    </p:set>
                                    <p:animEffect transition="in" filter="fade">
                                      <p:cBhvr>
                                        <p:cTn id="19" dur="1000">
                                          <p:stCondLst>
                                            <p:cond delay="0"/>
                                          </p:stCondLst>
                                        </p:cTn>
                                        <p:tgtEl>
                                          <p:spTgt spid="3686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6868">
                                            <p:txEl>
                                              <p:pRg st="2" end="2"/>
                                            </p:txEl>
                                          </p:spTgt>
                                        </p:tgtEl>
                                        <p:attrNameLst>
                                          <p:attrName>style.visibility</p:attrName>
                                        </p:attrNameLst>
                                      </p:cBhvr>
                                      <p:to>
                                        <p:strVal val="visible"/>
                                      </p:to>
                                    </p:set>
                                    <p:animEffect transition="in" filter="fade">
                                      <p:cBhvr>
                                        <p:cTn id="24" dur="1000">
                                          <p:stCondLst>
                                            <p:cond delay="0"/>
                                          </p:stCondLst>
                                        </p:cTn>
                                        <p:tgtEl>
                                          <p:spTgt spid="3686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6868">
                                            <p:txEl>
                                              <p:pRg st="3" end="3"/>
                                            </p:txEl>
                                          </p:spTgt>
                                        </p:tgtEl>
                                        <p:attrNameLst>
                                          <p:attrName>style.visibility</p:attrName>
                                        </p:attrNameLst>
                                      </p:cBhvr>
                                      <p:to>
                                        <p:strVal val="visible"/>
                                      </p:to>
                                    </p:set>
                                    <p:animEffect transition="in" filter="fade">
                                      <p:cBhvr>
                                        <p:cTn id="29" dur="1000">
                                          <p:stCondLst>
                                            <p:cond delay="0"/>
                                          </p:stCondLst>
                                        </p:cTn>
                                        <p:tgtEl>
                                          <p:spTgt spid="36868">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6868">
                                            <p:txEl>
                                              <p:pRg st="4" end="4"/>
                                            </p:txEl>
                                          </p:spTgt>
                                        </p:tgtEl>
                                        <p:attrNameLst>
                                          <p:attrName>style.visibility</p:attrName>
                                        </p:attrNameLst>
                                      </p:cBhvr>
                                      <p:to>
                                        <p:strVal val="visible"/>
                                      </p:to>
                                    </p:set>
                                    <p:animEffect transition="in" filter="fade">
                                      <p:cBhvr>
                                        <p:cTn id="34" dur="1000">
                                          <p:stCondLst>
                                            <p:cond delay="0"/>
                                          </p:stCondLst>
                                        </p:cTn>
                                        <p:tgtEl>
                                          <p:spTgt spid="36868">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6869">
                                            <p:txEl>
                                              <p:pRg st="0" end="0"/>
                                            </p:txEl>
                                          </p:spTgt>
                                        </p:tgtEl>
                                        <p:attrNameLst>
                                          <p:attrName>style.visibility</p:attrName>
                                        </p:attrNameLst>
                                      </p:cBhvr>
                                      <p:to>
                                        <p:strVal val="visible"/>
                                      </p:to>
                                    </p:set>
                                    <p:animEffect transition="in" filter="fade">
                                      <p:cBhvr>
                                        <p:cTn id="39" dur="1000">
                                          <p:stCondLst>
                                            <p:cond delay="0"/>
                                          </p:stCondLst>
                                        </p:cTn>
                                        <p:tgtEl>
                                          <p:spTgt spid="36869">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6869">
                                            <p:txEl>
                                              <p:pRg st="1" end="1"/>
                                            </p:txEl>
                                          </p:spTgt>
                                        </p:tgtEl>
                                        <p:attrNameLst>
                                          <p:attrName>style.visibility</p:attrName>
                                        </p:attrNameLst>
                                      </p:cBhvr>
                                      <p:to>
                                        <p:strVal val="visible"/>
                                      </p:to>
                                    </p:set>
                                    <p:animEffect transition="in" filter="fade">
                                      <p:cBhvr>
                                        <p:cTn id="44" dur="1000">
                                          <p:stCondLst>
                                            <p:cond delay="0"/>
                                          </p:stCondLst>
                                        </p:cTn>
                                        <p:tgtEl>
                                          <p:spTgt spid="36869">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6869">
                                            <p:txEl>
                                              <p:pRg st="2" end="2"/>
                                            </p:txEl>
                                          </p:spTgt>
                                        </p:tgtEl>
                                        <p:attrNameLst>
                                          <p:attrName>style.visibility</p:attrName>
                                        </p:attrNameLst>
                                      </p:cBhvr>
                                      <p:to>
                                        <p:strVal val="visible"/>
                                      </p:to>
                                    </p:set>
                                    <p:animEffect transition="in" filter="fade">
                                      <p:cBhvr>
                                        <p:cTn id="49" dur="1000">
                                          <p:stCondLst>
                                            <p:cond delay="0"/>
                                          </p:stCondLst>
                                        </p:cTn>
                                        <p:tgtEl>
                                          <p:spTgt spid="36869">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6869">
                                            <p:txEl>
                                              <p:pRg st="3" end="3"/>
                                            </p:txEl>
                                          </p:spTgt>
                                        </p:tgtEl>
                                        <p:attrNameLst>
                                          <p:attrName>style.visibility</p:attrName>
                                        </p:attrNameLst>
                                      </p:cBhvr>
                                      <p:to>
                                        <p:strVal val="visible"/>
                                      </p:to>
                                    </p:set>
                                    <p:animEffect transition="in" filter="fade">
                                      <p:cBhvr>
                                        <p:cTn id="54" dur="1000">
                                          <p:stCondLst>
                                            <p:cond delay="0"/>
                                          </p:stCondLst>
                                        </p:cTn>
                                        <p:tgtEl>
                                          <p:spTgt spid="3686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build="p"/>
      <p:bldP spid="36869"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685800" y="1066800"/>
            <a:ext cx="7772400" cy="990600"/>
          </a:xfrm>
        </p:spPr>
        <p:txBody>
          <a:bodyPr/>
          <a:lstStyle/>
          <a:p>
            <a:r>
              <a:rPr lang="en-US"/>
              <a:t>Polymorphism</a:t>
            </a:r>
          </a:p>
        </p:txBody>
      </p:sp>
      <p:sp>
        <p:nvSpPr>
          <p:cNvPr id="38916" name="Rectangle 4"/>
          <p:cNvSpPr>
            <a:spLocks noGrp="1" noChangeArrowheads="1"/>
          </p:cNvSpPr>
          <p:nvPr>
            <p:ph type="subTitle" idx="1"/>
          </p:nvPr>
        </p:nvSpPr>
        <p:spPr>
          <a:xfrm>
            <a:off x="1371600" y="2590800"/>
            <a:ext cx="6400800" cy="3048000"/>
          </a:xfrm>
        </p:spPr>
        <p:txBody>
          <a:bodyPr/>
          <a:lstStyle/>
          <a:p>
            <a:pPr>
              <a:lnSpc>
                <a:spcPct val="90000"/>
              </a:lnSpc>
            </a:pPr>
            <a:r>
              <a:rPr lang="en-US" sz="2800"/>
              <a:t>The degree to which innovators and early adopters for one product are likely to be innovators for other products. Consumers who are innovators for one product are </a:t>
            </a:r>
            <a:r>
              <a:rPr lang="en-US" sz="2800" b="1"/>
              <a:t>monomorphic</a:t>
            </a:r>
            <a:r>
              <a:rPr lang="en-US" sz="2800"/>
              <a:t>. Consumers who are innovators for more than one product are </a:t>
            </a:r>
            <a:r>
              <a:rPr lang="en-US" sz="2800" b="1"/>
              <a:t>polymorphic</a:t>
            </a:r>
            <a:r>
              <a:rPr lang="en-US" sz="280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p:cTn id="7" dur="500" fill="hold"/>
                                        <p:tgtEl>
                                          <p:spTgt spid="38914"/>
                                        </p:tgtEl>
                                        <p:attrNameLst>
                                          <p:attrName>ppt_w</p:attrName>
                                        </p:attrNameLst>
                                      </p:cBhvr>
                                      <p:tavLst>
                                        <p:tav tm="0">
                                          <p:val>
                                            <p:fltVal val="0"/>
                                          </p:val>
                                        </p:tav>
                                        <p:tav tm="100000">
                                          <p:val>
                                            <p:strVal val="#ppt_w"/>
                                          </p:val>
                                        </p:tav>
                                      </p:tavLst>
                                    </p:anim>
                                    <p:anim calcmode="lin" valueType="num">
                                      <p:cBhvr>
                                        <p:cTn id="8" dur="500" fill="hold"/>
                                        <p:tgtEl>
                                          <p:spTgt spid="38914"/>
                                        </p:tgtEl>
                                        <p:attrNameLst>
                                          <p:attrName>ppt_h</p:attrName>
                                        </p:attrNameLst>
                                      </p:cBhvr>
                                      <p:tavLst>
                                        <p:tav tm="0">
                                          <p:val>
                                            <p:fltVal val="0"/>
                                          </p:val>
                                        </p:tav>
                                        <p:tav tm="100000">
                                          <p:val>
                                            <p:strVal val="#ppt_h"/>
                                          </p:val>
                                        </p:tav>
                                      </p:tavLst>
                                    </p:anim>
                                    <p:animEffect transition="in" filter="fade">
                                      <p:cBhvr>
                                        <p:cTn id="9" dur="500"/>
                                        <p:tgtEl>
                                          <p:spTgt spid="389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8916">
                                            <p:txEl>
                                              <p:pRg st="0" end="0"/>
                                            </p:txEl>
                                          </p:spTgt>
                                        </p:tgtEl>
                                        <p:attrNameLst>
                                          <p:attrName>style.visibility</p:attrName>
                                        </p:attrNameLst>
                                      </p:cBhvr>
                                      <p:to>
                                        <p:strVal val="visible"/>
                                      </p:to>
                                    </p:set>
                                    <p:anim calcmode="lin" valueType="num">
                                      <p:cBhvr>
                                        <p:cTn id="14" dur="500" fill="hold"/>
                                        <p:tgtEl>
                                          <p:spTgt spid="3891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8916">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89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6"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171</TotalTime>
  <Words>795</Words>
  <Application>Microsoft PowerPoint</Application>
  <PresentationFormat>On-screen Show (4:3)</PresentationFormat>
  <Paragraphs>107</Paragraphs>
  <Slides>23</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23</vt:i4>
      </vt:variant>
    </vt:vector>
  </HeadingPairs>
  <TitlesOfParts>
    <vt:vector size="25" baseType="lpstr">
      <vt:lpstr>Times New Roman</vt:lpstr>
      <vt:lpstr>Default Design</vt:lpstr>
      <vt:lpstr>Diffusion of Innovation</vt:lpstr>
      <vt:lpstr>New products in the market</vt:lpstr>
      <vt:lpstr>Why does this happen?</vt:lpstr>
      <vt:lpstr>Slide 4</vt:lpstr>
      <vt:lpstr>The value chain</vt:lpstr>
      <vt:lpstr>What is an innovation?</vt:lpstr>
      <vt:lpstr>Diffusion of innovation</vt:lpstr>
      <vt:lpstr>Diffusion variables</vt:lpstr>
      <vt:lpstr>Types of Innovations</vt:lpstr>
      <vt:lpstr>Innovations include both a hardware and a software component</vt:lpstr>
      <vt:lpstr>Likelihood of innovation success</vt:lpstr>
      <vt:lpstr>Types of Innovators</vt:lpstr>
      <vt:lpstr>Characteristics that encourage rejection </vt:lpstr>
      <vt:lpstr>Speed of diffusion</vt:lpstr>
      <vt:lpstr>Communication of new products</vt:lpstr>
      <vt:lpstr>The Adoption – Decision Process Everett Rogers</vt:lpstr>
      <vt:lpstr>Adopter classes</vt:lpstr>
      <vt:lpstr>Innovativeness</vt:lpstr>
      <vt:lpstr>Parameters for innovativeness</vt:lpstr>
      <vt:lpstr>Socio – economic variables </vt:lpstr>
      <vt:lpstr>Personality and attitude</vt:lpstr>
      <vt:lpstr>Communication variables</vt:lpstr>
      <vt:lpstr>Polymorphism</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office</cp:lastModifiedBy>
  <cp:revision>5</cp:revision>
  <dcterms:created xsi:type="dcterms:W3CDTF">1601-01-01T00:00:00Z</dcterms:created>
  <dcterms:modified xsi:type="dcterms:W3CDTF">2013-09-17T05:50:14Z</dcterms:modified>
</cp:coreProperties>
</file>