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9"/>
  </p:handoutMasterIdLst>
  <p:sldIdLst>
    <p:sldId id="256" r:id="rId2"/>
    <p:sldId id="257" r:id="rId3"/>
    <p:sldId id="259" r:id="rId4"/>
    <p:sldId id="260" r:id="rId5"/>
    <p:sldId id="283" r:id="rId6"/>
    <p:sldId id="261" r:id="rId7"/>
    <p:sldId id="258" r:id="rId8"/>
    <p:sldId id="262" r:id="rId9"/>
    <p:sldId id="263" r:id="rId10"/>
    <p:sldId id="284" r:id="rId11"/>
    <p:sldId id="285" r:id="rId12"/>
    <p:sldId id="286" r:id="rId13"/>
    <p:sldId id="287" r:id="rId14"/>
    <p:sldId id="269" r:id="rId15"/>
    <p:sldId id="264" r:id="rId16"/>
    <p:sldId id="265" r:id="rId17"/>
    <p:sldId id="288" r:id="rId18"/>
    <p:sldId id="266" r:id="rId19"/>
    <p:sldId id="289" r:id="rId20"/>
    <p:sldId id="268" r:id="rId21"/>
    <p:sldId id="267" r:id="rId22"/>
    <p:sldId id="270" r:id="rId23"/>
    <p:sldId id="271" r:id="rId24"/>
    <p:sldId id="291" r:id="rId25"/>
    <p:sldId id="272" r:id="rId26"/>
    <p:sldId id="290" r:id="rId27"/>
    <p:sldId id="273" r:id="rId28"/>
    <p:sldId id="274" r:id="rId29"/>
    <p:sldId id="293" r:id="rId30"/>
    <p:sldId id="275" r:id="rId31"/>
    <p:sldId id="294" r:id="rId32"/>
    <p:sldId id="295" r:id="rId33"/>
    <p:sldId id="276" r:id="rId34"/>
    <p:sldId id="296" r:id="rId35"/>
    <p:sldId id="279" r:id="rId36"/>
    <p:sldId id="277" r:id="rId37"/>
    <p:sldId id="278" r:id="rId38"/>
    <p:sldId id="280" r:id="rId39"/>
    <p:sldId id="297" r:id="rId40"/>
    <p:sldId id="298" r:id="rId41"/>
    <p:sldId id="281" r:id="rId42"/>
    <p:sldId id="282" r:id="rId43"/>
    <p:sldId id="299" r:id="rId44"/>
    <p:sldId id="300" r:id="rId45"/>
    <p:sldId id="301" r:id="rId46"/>
    <p:sldId id="302" r:id="rId47"/>
    <p:sldId id="303" r:id="rId48"/>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32787"/>
    <p:restoredTop sz="90929"/>
  </p:normalViewPr>
  <p:slideViewPr>
    <p:cSldViewPr>
      <p:cViewPr varScale="1">
        <p:scale>
          <a:sx n="51" d="100"/>
          <a:sy n="51" d="100"/>
        </p:scale>
        <p:origin x="-8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92912" tIns="46456" rIns="92912" bIns="46456" numCol="1" anchor="t" anchorCtr="0" compatLnSpc="1">
            <a:prstTxWarp prst="textNoShape">
              <a:avLst/>
            </a:prstTxWarp>
          </a:bodyPr>
          <a:lstStyle>
            <a:lvl1pPr defTabSz="928688">
              <a:defRPr sz="1200"/>
            </a:lvl1pPr>
          </a:lstStyle>
          <a:p>
            <a:endParaRPr lang="en-US"/>
          </a:p>
        </p:txBody>
      </p:sp>
      <p:sp>
        <p:nvSpPr>
          <p:cNvPr id="3379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92912" tIns="46456" rIns="92912" bIns="46456" numCol="1" anchor="t" anchorCtr="0" compatLnSpc="1">
            <a:prstTxWarp prst="textNoShape">
              <a:avLst/>
            </a:prstTxWarp>
          </a:bodyPr>
          <a:lstStyle>
            <a:lvl1pPr algn="r" defTabSz="928688">
              <a:defRPr sz="1200"/>
            </a:lvl1pPr>
          </a:lstStyle>
          <a:p>
            <a:endParaRPr lang="en-US"/>
          </a:p>
        </p:txBody>
      </p:sp>
      <p:sp>
        <p:nvSpPr>
          <p:cNvPr id="33796" name="Rectangle 4"/>
          <p:cNvSpPr>
            <a:spLocks noGrp="1" noChangeArrowheads="1"/>
          </p:cNvSpPr>
          <p:nvPr>
            <p:ph type="ftr" sz="quarter" idx="2"/>
          </p:nvPr>
        </p:nvSpPr>
        <p:spPr bwMode="auto">
          <a:xfrm>
            <a:off x="0" y="8832850"/>
            <a:ext cx="3038475" cy="463550"/>
          </a:xfrm>
          <a:prstGeom prst="rect">
            <a:avLst/>
          </a:prstGeom>
          <a:noFill/>
          <a:ln w="9525">
            <a:noFill/>
            <a:miter lim="800000"/>
            <a:headEnd/>
            <a:tailEnd/>
          </a:ln>
          <a:effectLst/>
        </p:spPr>
        <p:txBody>
          <a:bodyPr vert="horz" wrap="square" lIns="92912" tIns="46456" rIns="92912" bIns="46456" numCol="1" anchor="b" anchorCtr="0" compatLnSpc="1">
            <a:prstTxWarp prst="textNoShape">
              <a:avLst/>
            </a:prstTxWarp>
          </a:bodyPr>
          <a:lstStyle>
            <a:lvl1pPr defTabSz="928688">
              <a:defRPr sz="1200"/>
            </a:lvl1pPr>
          </a:lstStyle>
          <a:p>
            <a:endParaRPr lang="en-US"/>
          </a:p>
        </p:txBody>
      </p:sp>
      <p:sp>
        <p:nvSpPr>
          <p:cNvPr id="33797" name="Rectangle 5"/>
          <p:cNvSpPr>
            <a:spLocks noGrp="1" noChangeArrowheads="1"/>
          </p:cNvSpPr>
          <p:nvPr>
            <p:ph type="sldNum" sz="quarter" idx="3"/>
          </p:nvPr>
        </p:nvSpPr>
        <p:spPr bwMode="auto">
          <a:xfrm>
            <a:off x="3971925" y="8832850"/>
            <a:ext cx="3038475" cy="463550"/>
          </a:xfrm>
          <a:prstGeom prst="rect">
            <a:avLst/>
          </a:prstGeom>
          <a:noFill/>
          <a:ln w="9525">
            <a:noFill/>
            <a:miter lim="800000"/>
            <a:headEnd/>
            <a:tailEnd/>
          </a:ln>
          <a:effectLst/>
        </p:spPr>
        <p:txBody>
          <a:bodyPr vert="horz" wrap="square" lIns="92912" tIns="46456" rIns="92912" bIns="46456" numCol="1" anchor="b" anchorCtr="0" compatLnSpc="1">
            <a:prstTxWarp prst="textNoShape">
              <a:avLst/>
            </a:prstTxWarp>
          </a:bodyPr>
          <a:lstStyle>
            <a:lvl1pPr algn="r" defTabSz="928688">
              <a:defRPr sz="1200"/>
            </a:lvl1pPr>
          </a:lstStyle>
          <a:p>
            <a:fld id="{18154ED8-A36C-44A5-B526-65FFE8C10AF1}"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2C04498-500A-4834-9300-7D3158A00DB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E3E4A34-09F6-4859-BD42-1C296D3D561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05B4A24-E58B-42C2-AEB4-76E6CC719F1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493D5BC-8B2B-4333-B84E-2BE75DCF5A38}"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4C856B5-8277-4652-861B-CEED005A70C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A4E6670-CF17-428C-A489-63315790B0B7}"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1AA025E3-6475-440E-B79B-B24EBB1F84A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FF6766A-80A1-44EE-A021-DEFA1E58372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6EF694C-41F4-4900-95B9-0E683684C5E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D997D9-B997-428D-8468-49B5556745AB}"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DD0BD0D-A5E0-4ABB-A96A-A21B86F443F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5E9EFF"/>
            </a:gs>
            <a:gs pos="39999">
              <a:srgbClr val="85C2FF"/>
            </a:gs>
            <a:gs pos="70000">
              <a:srgbClr val="C4D6EB"/>
            </a:gs>
            <a:gs pos="100000">
              <a:srgbClr val="FFEBFA"/>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99146DB-86A2-4676-9AB4-16C7CCDE060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Environmental Influences</a:t>
            </a:r>
          </a:p>
        </p:txBody>
      </p:sp>
      <p:sp>
        <p:nvSpPr>
          <p:cNvPr id="2051" name="Rectangle 3"/>
          <p:cNvSpPr>
            <a:spLocks noGrp="1" noChangeArrowheads="1"/>
          </p:cNvSpPr>
          <p:nvPr>
            <p:ph type="subTitle" idx="1"/>
          </p:nvPr>
        </p:nvSpPr>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ssolv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nodePh="1">
                                  <p:stCondLst>
                                    <p:cond delay="0"/>
                                  </p:stCondLst>
                                  <p:endCondLst>
                                    <p:cond evt="begin" delay="0">
                                      <p:tn val="10"/>
                                    </p:cond>
                                  </p:endCondLst>
                                  <p:childTnLst>
                                    <p:set>
                                      <p:cBhvr>
                                        <p:cTn id="11" dur="1" fill="hold">
                                          <p:stCondLst>
                                            <p:cond delay="0"/>
                                          </p:stCondLst>
                                        </p:cTn>
                                        <p:tgtEl>
                                          <p:spTgt spid="2051">
                                            <p:txEl>
                                              <p:pRg st="0" end="0"/>
                                            </p:txEl>
                                          </p:spTgt>
                                        </p:tgtEl>
                                        <p:attrNameLst>
                                          <p:attrName>style.visibility</p:attrName>
                                        </p:attrNameLst>
                                      </p:cBhvr>
                                      <p:to>
                                        <p:strVal val="visible"/>
                                      </p:to>
                                    </p:set>
                                    <p:animEffect transition="in" filter="dissolve">
                                      <p:cBhvr>
                                        <p:cTn id="12" dur="500"/>
                                        <p:tgtEl>
                                          <p:spTgt spid="20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1"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Types of influences</a:t>
            </a:r>
          </a:p>
        </p:txBody>
      </p:sp>
      <p:sp>
        <p:nvSpPr>
          <p:cNvPr id="3075" name="Rectangle 3"/>
          <p:cNvSpPr>
            <a:spLocks noGrp="1" noChangeArrowheads="1"/>
          </p:cNvSpPr>
          <p:nvPr>
            <p:ph type="body" idx="1"/>
          </p:nvPr>
        </p:nvSpPr>
        <p:spPr/>
        <p:txBody>
          <a:bodyPr/>
          <a:lstStyle/>
          <a:p>
            <a:r>
              <a:rPr lang="en-US"/>
              <a:t>Cultural</a:t>
            </a:r>
          </a:p>
          <a:p>
            <a:r>
              <a:rPr lang="en-US"/>
              <a:t>Social</a:t>
            </a:r>
          </a:p>
          <a:p>
            <a:r>
              <a:rPr lang="en-US"/>
              <a:t>Personal</a:t>
            </a:r>
          </a:p>
          <a:p>
            <a:r>
              <a:rPr lang="en-US"/>
              <a:t>Family</a:t>
            </a:r>
          </a:p>
          <a:p>
            <a:r>
              <a:rPr lang="en-US"/>
              <a:t>Situational</a:t>
            </a: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dissolv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75">
                                            <p:txEl>
                                              <p:pRg st="0" end="0"/>
                                            </p:txEl>
                                          </p:spTgt>
                                        </p:tgtEl>
                                        <p:attrNameLst>
                                          <p:attrName>style.visibility</p:attrName>
                                        </p:attrNameLst>
                                      </p:cBhvr>
                                      <p:to>
                                        <p:strVal val="visible"/>
                                      </p:to>
                                    </p:set>
                                    <p:animEffect transition="in" filter="dissolve">
                                      <p:cBhvr>
                                        <p:cTn id="12" dur="500"/>
                                        <p:tgtEl>
                                          <p:spTgt spid="30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075">
                                            <p:txEl>
                                              <p:pRg st="1" end="1"/>
                                            </p:txEl>
                                          </p:spTgt>
                                        </p:tgtEl>
                                        <p:attrNameLst>
                                          <p:attrName>style.visibility</p:attrName>
                                        </p:attrNameLst>
                                      </p:cBhvr>
                                      <p:to>
                                        <p:strVal val="visible"/>
                                      </p:to>
                                    </p:set>
                                    <p:animEffect transition="in" filter="dissolve">
                                      <p:cBhvr>
                                        <p:cTn id="17" dur="500"/>
                                        <p:tgtEl>
                                          <p:spTgt spid="307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75">
                                            <p:txEl>
                                              <p:pRg st="2" end="2"/>
                                            </p:txEl>
                                          </p:spTgt>
                                        </p:tgtEl>
                                        <p:attrNameLst>
                                          <p:attrName>style.visibility</p:attrName>
                                        </p:attrNameLst>
                                      </p:cBhvr>
                                      <p:to>
                                        <p:strVal val="visible"/>
                                      </p:to>
                                    </p:set>
                                    <p:animEffect transition="in" filter="dissolve">
                                      <p:cBhvr>
                                        <p:cTn id="22" dur="500"/>
                                        <p:tgtEl>
                                          <p:spTgt spid="307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075">
                                            <p:txEl>
                                              <p:pRg st="3" end="3"/>
                                            </p:txEl>
                                          </p:spTgt>
                                        </p:tgtEl>
                                        <p:attrNameLst>
                                          <p:attrName>style.visibility</p:attrName>
                                        </p:attrNameLst>
                                      </p:cBhvr>
                                      <p:to>
                                        <p:strVal val="visible"/>
                                      </p:to>
                                    </p:set>
                                    <p:animEffect transition="in" filter="dissolve">
                                      <p:cBhvr>
                                        <p:cTn id="27" dur="500"/>
                                        <p:tgtEl>
                                          <p:spTgt spid="307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075">
                                            <p:txEl>
                                              <p:pRg st="4" end="4"/>
                                            </p:txEl>
                                          </p:spTgt>
                                        </p:tgtEl>
                                        <p:attrNameLst>
                                          <p:attrName>style.visibility</p:attrName>
                                        </p:attrNameLst>
                                      </p:cBhvr>
                                      <p:to>
                                        <p:strVal val="visible"/>
                                      </p:to>
                                    </p:set>
                                    <p:animEffect transition="in" filter="dissolve">
                                      <p:cBhvr>
                                        <p:cTn id="32" dur="500"/>
                                        <p:tgtEl>
                                          <p:spTgt spid="3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609600"/>
            <a:ext cx="7772400" cy="1600200"/>
          </a:xfrm>
        </p:spPr>
        <p:txBody>
          <a:bodyPr/>
          <a:lstStyle/>
          <a:p>
            <a:r>
              <a:rPr lang="en-US"/>
              <a:t>Values</a:t>
            </a:r>
          </a:p>
        </p:txBody>
      </p:sp>
      <p:sp>
        <p:nvSpPr>
          <p:cNvPr id="7171" name="Rectangle 3"/>
          <p:cNvSpPr>
            <a:spLocks noGrp="1" noChangeArrowheads="1"/>
          </p:cNvSpPr>
          <p:nvPr>
            <p:ph type="subTitle" idx="1"/>
          </p:nvPr>
        </p:nvSpPr>
        <p:spPr>
          <a:xfrm>
            <a:off x="1371600" y="2895600"/>
            <a:ext cx="6400800" cy="2743200"/>
          </a:xfrm>
        </p:spPr>
        <p:txBody>
          <a:bodyPr/>
          <a:lstStyle/>
          <a:p>
            <a:r>
              <a:rPr lang="en-US"/>
              <a:t>Values are shared beliefs or group norms internalised by individuals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dissolve">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dissolve">
                                      <p:cBhvr>
                                        <p:cTn id="12" dur="500"/>
                                        <p:tgtEl>
                                          <p:spTgt spid="71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1026"/>
          <p:cNvSpPr>
            <a:spLocks noGrp="1" noChangeArrowheads="1"/>
          </p:cNvSpPr>
          <p:nvPr>
            <p:ph type="ctrTitle"/>
          </p:nvPr>
        </p:nvSpPr>
        <p:spPr>
          <a:xfrm>
            <a:off x="685800" y="1219200"/>
            <a:ext cx="7772400" cy="1143000"/>
          </a:xfrm>
        </p:spPr>
        <p:txBody>
          <a:bodyPr/>
          <a:lstStyle/>
          <a:p>
            <a:r>
              <a:rPr lang="en-US"/>
              <a:t>Norms</a:t>
            </a:r>
          </a:p>
        </p:txBody>
      </p:sp>
      <p:sp>
        <p:nvSpPr>
          <p:cNvPr id="8195" name="Rectangle 1027"/>
          <p:cNvSpPr>
            <a:spLocks noGrp="1" noChangeArrowheads="1"/>
          </p:cNvSpPr>
          <p:nvPr>
            <p:ph type="subTitle" idx="1"/>
          </p:nvPr>
        </p:nvSpPr>
        <p:spPr>
          <a:xfrm>
            <a:off x="1371600" y="2971800"/>
            <a:ext cx="6400800" cy="2133600"/>
          </a:xfrm>
        </p:spPr>
        <p:txBody>
          <a:bodyPr/>
          <a:lstStyle/>
          <a:p>
            <a:r>
              <a:rPr lang="en-US"/>
              <a:t>Norms are beliefs held by consensus of a group concerning the behaviour rules for individual members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dissolve">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dissolve">
                                      <p:cBhvr>
                                        <p:cTn id="12" dur="500"/>
                                        <p:tgtEl>
                                          <p:spTgt spid="81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20" name="Rectangle 4"/>
          <p:cNvSpPr>
            <a:spLocks noGrp="1" noChangeArrowheads="1"/>
          </p:cNvSpPr>
          <p:nvPr>
            <p:ph type="ctrTitle"/>
          </p:nvPr>
        </p:nvSpPr>
        <p:spPr>
          <a:xfrm>
            <a:off x="685800" y="457200"/>
            <a:ext cx="7772400" cy="1752600"/>
          </a:xfrm>
        </p:spPr>
        <p:txBody>
          <a:bodyPr/>
          <a:lstStyle/>
          <a:p>
            <a:r>
              <a:rPr lang="en-US"/>
              <a:t>Socialisation</a:t>
            </a:r>
          </a:p>
        </p:txBody>
      </p:sp>
      <p:sp>
        <p:nvSpPr>
          <p:cNvPr id="34821" name="Rectangle 5"/>
          <p:cNvSpPr>
            <a:spLocks noGrp="1" noChangeArrowheads="1"/>
          </p:cNvSpPr>
          <p:nvPr>
            <p:ph type="subTitle" idx="1"/>
          </p:nvPr>
        </p:nvSpPr>
        <p:spPr>
          <a:xfrm>
            <a:off x="1371600" y="2438400"/>
            <a:ext cx="6400800" cy="3200400"/>
          </a:xfrm>
        </p:spPr>
        <p:txBody>
          <a:bodyPr/>
          <a:lstStyle/>
          <a:p>
            <a:r>
              <a:rPr lang="en-US"/>
              <a:t>The process by which people develop their values, motivation and habitual activity.</a:t>
            </a:r>
          </a:p>
          <a:p>
            <a:r>
              <a:rPr lang="en-US"/>
              <a:t>Consumer socialisation is the acquisition of consumption related cognitions, attitude and behaviour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4820"/>
                                        </p:tgtEl>
                                        <p:attrNameLst>
                                          <p:attrName>style.visibility</p:attrName>
                                        </p:attrNameLst>
                                      </p:cBhvr>
                                      <p:to>
                                        <p:strVal val="visible"/>
                                      </p:to>
                                    </p:set>
                                    <p:animEffect transition="in" filter="dissolve">
                                      <p:cBhvr>
                                        <p:cTn id="7" dur="500"/>
                                        <p:tgtEl>
                                          <p:spTgt spid="3482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821">
                                            <p:txEl>
                                              <p:pRg st="0" end="0"/>
                                            </p:txEl>
                                          </p:spTgt>
                                        </p:tgtEl>
                                        <p:attrNameLst>
                                          <p:attrName>style.visibility</p:attrName>
                                        </p:attrNameLst>
                                      </p:cBhvr>
                                      <p:to>
                                        <p:strVal val="visible"/>
                                      </p:to>
                                    </p:set>
                                    <p:animEffect transition="in" filter="dissolve">
                                      <p:cBhvr>
                                        <p:cTn id="12" dur="500"/>
                                        <p:tgtEl>
                                          <p:spTgt spid="348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4821">
                                            <p:txEl>
                                              <p:pRg st="1" end="1"/>
                                            </p:txEl>
                                          </p:spTgt>
                                        </p:tgtEl>
                                        <p:attrNameLst>
                                          <p:attrName>style.visibility</p:attrName>
                                        </p:attrNameLst>
                                      </p:cBhvr>
                                      <p:to>
                                        <p:strVal val="visible"/>
                                      </p:to>
                                    </p:set>
                                    <p:animEffect transition="in" filter="dissolve">
                                      <p:cBhvr>
                                        <p:cTn id="17" dur="500"/>
                                        <p:tgtEl>
                                          <p:spTgt spid="348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p:bldP spid="34821"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What is culture?</a:t>
            </a:r>
          </a:p>
        </p:txBody>
      </p:sp>
      <p:sp>
        <p:nvSpPr>
          <p:cNvPr id="9219" name="Rectangle 3"/>
          <p:cNvSpPr>
            <a:spLocks noGrp="1" noChangeArrowheads="1"/>
          </p:cNvSpPr>
          <p:nvPr>
            <p:ph type="body" idx="1"/>
          </p:nvPr>
        </p:nvSpPr>
        <p:spPr/>
        <p:txBody>
          <a:bodyPr/>
          <a:lstStyle/>
          <a:p>
            <a:r>
              <a:rPr lang="en-US"/>
              <a:t>A set of values , ideas and other meaningful symbols that help individuals communicate, interpret and evaluate as members of society</a:t>
            </a:r>
          </a:p>
          <a:p>
            <a:r>
              <a:rPr lang="en-US"/>
              <a:t>Provides people with a sense of identity and an understanding of acceptable behaviour within society.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dissolve">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19">
                                            <p:txEl>
                                              <p:pRg st="0" end="0"/>
                                            </p:txEl>
                                          </p:spTgt>
                                        </p:tgtEl>
                                        <p:attrNameLst>
                                          <p:attrName>style.visibility</p:attrName>
                                        </p:attrNameLst>
                                      </p:cBhvr>
                                      <p:to>
                                        <p:strVal val="visible"/>
                                      </p:to>
                                    </p:set>
                                    <p:animEffect transition="in" filter="dissolve">
                                      <p:cBhvr>
                                        <p:cTn id="12" dur="500"/>
                                        <p:tgtEl>
                                          <p:spTgt spid="92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219">
                                            <p:txEl>
                                              <p:pRg st="1" end="1"/>
                                            </p:txEl>
                                          </p:spTgt>
                                        </p:tgtEl>
                                        <p:attrNameLst>
                                          <p:attrName>style.visibility</p:attrName>
                                        </p:attrNameLst>
                                      </p:cBhvr>
                                      <p:to>
                                        <p:strVal val="visible"/>
                                      </p:to>
                                    </p:set>
                                    <p:animEffect transition="in" filter="dissolve">
                                      <p:cBhvr>
                                        <p:cTn id="17" dur="500"/>
                                        <p:tgtEl>
                                          <p:spTgt spid="92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Cultural Influence</a:t>
            </a:r>
          </a:p>
        </p:txBody>
      </p:sp>
      <p:sp>
        <p:nvSpPr>
          <p:cNvPr id="5123" name="Rectangle 3"/>
          <p:cNvSpPr>
            <a:spLocks noGrp="1" noChangeArrowheads="1"/>
          </p:cNvSpPr>
          <p:nvPr>
            <p:ph type="body" sz="half" idx="1"/>
          </p:nvPr>
        </p:nvSpPr>
        <p:spPr/>
        <p:txBody>
          <a:bodyPr/>
          <a:lstStyle/>
          <a:p>
            <a:r>
              <a:rPr lang="en-US"/>
              <a:t>Relationships</a:t>
            </a:r>
          </a:p>
          <a:p>
            <a:r>
              <a:rPr lang="en-US"/>
              <a:t>Values and norms</a:t>
            </a:r>
          </a:p>
          <a:p>
            <a:r>
              <a:rPr lang="en-US"/>
              <a:t>Beliefs and attitudes</a:t>
            </a:r>
          </a:p>
          <a:p>
            <a:r>
              <a:rPr lang="en-US"/>
              <a:t>Mental processes and learning</a:t>
            </a:r>
          </a:p>
          <a:p>
            <a:r>
              <a:rPr lang="en-US"/>
              <a:t>Work habits and practices</a:t>
            </a:r>
          </a:p>
        </p:txBody>
      </p:sp>
      <p:sp>
        <p:nvSpPr>
          <p:cNvPr id="5124" name="Rectangle 4"/>
          <p:cNvSpPr>
            <a:spLocks noGrp="1" noChangeArrowheads="1"/>
          </p:cNvSpPr>
          <p:nvPr>
            <p:ph type="body" sz="half" idx="2"/>
          </p:nvPr>
        </p:nvSpPr>
        <p:spPr/>
        <p:txBody>
          <a:bodyPr/>
          <a:lstStyle/>
          <a:p>
            <a:pPr>
              <a:lnSpc>
                <a:spcPct val="90000"/>
              </a:lnSpc>
            </a:pPr>
            <a:r>
              <a:rPr lang="en-US"/>
              <a:t>Sense of self and space</a:t>
            </a:r>
          </a:p>
          <a:p>
            <a:pPr>
              <a:lnSpc>
                <a:spcPct val="90000"/>
              </a:lnSpc>
            </a:pPr>
            <a:r>
              <a:rPr lang="en-US"/>
              <a:t>Communication and language</a:t>
            </a:r>
          </a:p>
          <a:p>
            <a:pPr>
              <a:lnSpc>
                <a:spcPct val="90000"/>
              </a:lnSpc>
            </a:pPr>
            <a:r>
              <a:rPr lang="en-US"/>
              <a:t>Dress and appearance</a:t>
            </a:r>
          </a:p>
          <a:p>
            <a:pPr>
              <a:lnSpc>
                <a:spcPct val="90000"/>
              </a:lnSpc>
            </a:pPr>
            <a:r>
              <a:rPr lang="en-US"/>
              <a:t>Food and feeding habits</a:t>
            </a:r>
          </a:p>
          <a:p>
            <a:pPr>
              <a:lnSpc>
                <a:spcPct val="90000"/>
              </a:lnSpc>
            </a:pPr>
            <a:r>
              <a:rPr lang="en-US"/>
              <a:t>Time and time consciousness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dissolv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3">
                                            <p:txEl>
                                              <p:pRg st="0" end="0"/>
                                            </p:txEl>
                                          </p:spTgt>
                                        </p:tgtEl>
                                        <p:attrNameLst>
                                          <p:attrName>style.visibility</p:attrName>
                                        </p:attrNameLst>
                                      </p:cBhvr>
                                      <p:to>
                                        <p:strVal val="visible"/>
                                      </p:to>
                                    </p:set>
                                    <p:animEffect transition="in" filter="dissolve">
                                      <p:cBhvr>
                                        <p:cTn id="12" dur="500"/>
                                        <p:tgtEl>
                                          <p:spTgt spid="51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23">
                                            <p:txEl>
                                              <p:pRg st="1" end="1"/>
                                            </p:txEl>
                                          </p:spTgt>
                                        </p:tgtEl>
                                        <p:attrNameLst>
                                          <p:attrName>style.visibility</p:attrName>
                                        </p:attrNameLst>
                                      </p:cBhvr>
                                      <p:to>
                                        <p:strVal val="visible"/>
                                      </p:to>
                                    </p:set>
                                    <p:animEffect transition="in" filter="dissolve">
                                      <p:cBhvr>
                                        <p:cTn id="17" dur="500"/>
                                        <p:tgtEl>
                                          <p:spTgt spid="512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23">
                                            <p:txEl>
                                              <p:pRg st="2" end="2"/>
                                            </p:txEl>
                                          </p:spTgt>
                                        </p:tgtEl>
                                        <p:attrNameLst>
                                          <p:attrName>style.visibility</p:attrName>
                                        </p:attrNameLst>
                                      </p:cBhvr>
                                      <p:to>
                                        <p:strVal val="visible"/>
                                      </p:to>
                                    </p:set>
                                    <p:animEffect transition="in" filter="dissolve">
                                      <p:cBhvr>
                                        <p:cTn id="22" dur="500"/>
                                        <p:tgtEl>
                                          <p:spTgt spid="512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123">
                                            <p:txEl>
                                              <p:pRg st="3" end="3"/>
                                            </p:txEl>
                                          </p:spTgt>
                                        </p:tgtEl>
                                        <p:attrNameLst>
                                          <p:attrName>style.visibility</p:attrName>
                                        </p:attrNameLst>
                                      </p:cBhvr>
                                      <p:to>
                                        <p:strVal val="visible"/>
                                      </p:to>
                                    </p:set>
                                    <p:animEffect transition="in" filter="dissolve">
                                      <p:cBhvr>
                                        <p:cTn id="27" dur="500"/>
                                        <p:tgtEl>
                                          <p:spTgt spid="512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123">
                                            <p:txEl>
                                              <p:pRg st="4" end="4"/>
                                            </p:txEl>
                                          </p:spTgt>
                                        </p:tgtEl>
                                        <p:attrNameLst>
                                          <p:attrName>style.visibility</p:attrName>
                                        </p:attrNameLst>
                                      </p:cBhvr>
                                      <p:to>
                                        <p:strVal val="visible"/>
                                      </p:to>
                                    </p:set>
                                    <p:animEffect transition="in" filter="dissolve">
                                      <p:cBhvr>
                                        <p:cTn id="32" dur="500"/>
                                        <p:tgtEl>
                                          <p:spTgt spid="512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124">
                                            <p:txEl>
                                              <p:pRg st="0" end="0"/>
                                            </p:txEl>
                                          </p:spTgt>
                                        </p:tgtEl>
                                        <p:attrNameLst>
                                          <p:attrName>style.visibility</p:attrName>
                                        </p:attrNameLst>
                                      </p:cBhvr>
                                      <p:to>
                                        <p:strVal val="visible"/>
                                      </p:to>
                                    </p:set>
                                    <p:animEffect transition="in" filter="dissolve">
                                      <p:cBhvr>
                                        <p:cTn id="37" dur="500"/>
                                        <p:tgtEl>
                                          <p:spTgt spid="512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124">
                                            <p:txEl>
                                              <p:pRg st="1" end="1"/>
                                            </p:txEl>
                                          </p:spTgt>
                                        </p:tgtEl>
                                        <p:attrNameLst>
                                          <p:attrName>style.visibility</p:attrName>
                                        </p:attrNameLst>
                                      </p:cBhvr>
                                      <p:to>
                                        <p:strVal val="visible"/>
                                      </p:to>
                                    </p:set>
                                    <p:animEffect transition="in" filter="dissolve">
                                      <p:cBhvr>
                                        <p:cTn id="42" dur="500"/>
                                        <p:tgtEl>
                                          <p:spTgt spid="5124">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5124">
                                            <p:txEl>
                                              <p:pRg st="2" end="2"/>
                                            </p:txEl>
                                          </p:spTgt>
                                        </p:tgtEl>
                                        <p:attrNameLst>
                                          <p:attrName>style.visibility</p:attrName>
                                        </p:attrNameLst>
                                      </p:cBhvr>
                                      <p:to>
                                        <p:strVal val="visible"/>
                                      </p:to>
                                    </p:set>
                                    <p:animEffect transition="in" filter="dissolve">
                                      <p:cBhvr>
                                        <p:cTn id="47" dur="500"/>
                                        <p:tgtEl>
                                          <p:spTgt spid="5124">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5124">
                                            <p:txEl>
                                              <p:pRg st="3" end="3"/>
                                            </p:txEl>
                                          </p:spTgt>
                                        </p:tgtEl>
                                        <p:attrNameLst>
                                          <p:attrName>style.visibility</p:attrName>
                                        </p:attrNameLst>
                                      </p:cBhvr>
                                      <p:to>
                                        <p:strVal val="visible"/>
                                      </p:to>
                                    </p:set>
                                    <p:animEffect transition="in" filter="dissolve">
                                      <p:cBhvr>
                                        <p:cTn id="52" dur="500"/>
                                        <p:tgtEl>
                                          <p:spTgt spid="5124">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5124">
                                            <p:txEl>
                                              <p:pRg st="4" end="4"/>
                                            </p:txEl>
                                          </p:spTgt>
                                        </p:tgtEl>
                                        <p:attrNameLst>
                                          <p:attrName>style.visibility</p:attrName>
                                        </p:attrNameLst>
                                      </p:cBhvr>
                                      <p:to>
                                        <p:strVal val="visible"/>
                                      </p:to>
                                    </p:set>
                                    <p:animEffect transition="in" filter="dissolve">
                                      <p:cBhvr>
                                        <p:cTn id="57" dur="500"/>
                                        <p:tgtEl>
                                          <p:spTgt spid="512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P spid="5124"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How is culture propagated?</a:t>
            </a:r>
          </a:p>
        </p:txBody>
      </p:sp>
      <p:sp>
        <p:nvSpPr>
          <p:cNvPr id="10243" name="Rectangle 3"/>
          <p:cNvSpPr>
            <a:spLocks noGrp="1" noChangeArrowheads="1"/>
          </p:cNvSpPr>
          <p:nvPr>
            <p:ph type="body" idx="1"/>
          </p:nvPr>
        </p:nvSpPr>
        <p:spPr/>
        <p:txBody>
          <a:bodyPr/>
          <a:lstStyle/>
          <a:p>
            <a:pPr>
              <a:lnSpc>
                <a:spcPct val="90000"/>
              </a:lnSpc>
            </a:pPr>
            <a:r>
              <a:rPr lang="en-US" sz="2800"/>
              <a:t>Culture is learned – through imitation or by observing the process of reward and punishment in a society of members who adhere to or deviate from group norms.</a:t>
            </a:r>
          </a:p>
          <a:p>
            <a:pPr>
              <a:lnSpc>
                <a:spcPct val="90000"/>
              </a:lnSpc>
            </a:pPr>
            <a:r>
              <a:rPr lang="en-US" sz="2800"/>
              <a:t>Culture is inculcated through family, religion and schools</a:t>
            </a:r>
          </a:p>
          <a:p>
            <a:pPr>
              <a:lnSpc>
                <a:spcPct val="90000"/>
              </a:lnSpc>
            </a:pPr>
            <a:r>
              <a:rPr lang="en-US" sz="2800"/>
              <a:t>Culture rewards socially gratifying responses. When norms no longer provide gratification in a society, the norms are extinguished</a:t>
            </a:r>
          </a:p>
          <a:p>
            <a:pPr>
              <a:lnSpc>
                <a:spcPct val="90000"/>
              </a:lnSpc>
            </a:pPr>
            <a:r>
              <a:rPr lang="en-US" sz="2800"/>
              <a:t>Culture is adaptive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dissolve">
                                      <p:cBhvr>
                                        <p:cTn id="7" dur="5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243">
                                            <p:txEl>
                                              <p:pRg st="0" end="0"/>
                                            </p:txEl>
                                          </p:spTgt>
                                        </p:tgtEl>
                                        <p:attrNameLst>
                                          <p:attrName>style.visibility</p:attrName>
                                        </p:attrNameLst>
                                      </p:cBhvr>
                                      <p:to>
                                        <p:strVal val="visible"/>
                                      </p:to>
                                    </p:set>
                                    <p:animEffect transition="in" filter="dissolve">
                                      <p:cBhvr>
                                        <p:cTn id="12" dur="500"/>
                                        <p:tgtEl>
                                          <p:spTgt spid="1024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243">
                                            <p:txEl>
                                              <p:pRg st="1" end="1"/>
                                            </p:txEl>
                                          </p:spTgt>
                                        </p:tgtEl>
                                        <p:attrNameLst>
                                          <p:attrName>style.visibility</p:attrName>
                                        </p:attrNameLst>
                                      </p:cBhvr>
                                      <p:to>
                                        <p:strVal val="visible"/>
                                      </p:to>
                                    </p:set>
                                    <p:animEffect transition="in" filter="dissolve">
                                      <p:cBhvr>
                                        <p:cTn id="17" dur="500"/>
                                        <p:tgtEl>
                                          <p:spTgt spid="1024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243">
                                            <p:txEl>
                                              <p:pRg st="2" end="2"/>
                                            </p:txEl>
                                          </p:spTgt>
                                        </p:tgtEl>
                                        <p:attrNameLst>
                                          <p:attrName>style.visibility</p:attrName>
                                        </p:attrNameLst>
                                      </p:cBhvr>
                                      <p:to>
                                        <p:strVal val="visible"/>
                                      </p:to>
                                    </p:set>
                                    <p:animEffect transition="in" filter="dissolve">
                                      <p:cBhvr>
                                        <p:cTn id="22" dur="500"/>
                                        <p:tgtEl>
                                          <p:spTgt spid="1024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0243">
                                            <p:txEl>
                                              <p:pRg st="3" end="3"/>
                                            </p:txEl>
                                          </p:spTgt>
                                        </p:tgtEl>
                                        <p:attrNameLst>
                                          <p:attrName>style.visibility</p:attrName>
                                        </p:attrNameLst>
                                      </p:cBhvr>
                                      <p:to>
                                        <p:strVal val="visible"/>
                                      </p:to>
                                    </p:set>
                                    <p:animEffect transition="in" filter="dissolve">
                                      <p:cBhvr>
                                        <p:cTn id="27" dur="500"/>
                                        <p:tgtEl>
                                          <p:spTgt spid="10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Culture affects consumer behaviour</a:t>
            </a:r>
          </a:p>
        </p:txBody>
      </p:sp>
      <p:sp>
        <p:nvSpPr>
          <p:cNvPr id="11267" name="Rectangle 3"/>
          <p:cNvSpPr>
            <a:spLocks noGrp="1" noChangeArrowheads="1"/>
          </p:cNvSpPr>
          <p:nvPr>
            <p:ph type="body" idx="1"/>
          </p:nvPr>
        </p:nvSpPr>
        <p:spPr/>
        <p:txBody>
          <a:bodyPr/>
          <a:lstStyle/>
          <a:p>
            <a:r>
              <a:rPr lang="en-US"/>
              <a:t>Function</a:t>
            </a:r>
          </a:p>
          <a:p>
            <a:r>
              <a:rPr lang="en-US"/>
              <a:t>Form </a:t>
            </a:r>
          </a:p>
          <a:p>
            <a:r>
              <a:rPr lang="en-US"/>
              <a:t>Meaning</a:t>
            </a: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dissolve">
                                      <p:cBhvr>
                                        <p:cTn id="7" dur="5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267">
                                            <p:txEl>
                                              <p:pRg st="0" end="0"/>
                                            </p:txEl>
                                          </p:spTgt>
                                        </p:tgtEl>
                                        <p:attrNameLst>
                                          <p:attrName>style.visibility</p:attrName>
                                        </p:attrNameLst>
                                      </p:cBhvr>
                                      <p:to>
                                        <p:strVal val="visible"/>
                                      </p:to>
                                    </p:set>
                                    <p:animEffect transition="in" filter="dissolve">
                                      <p:cBhvr>
                                        <p:cTn id="12" dur="500"/>
                                        <p:tgtEl>
                                          <p:spTgt spid="1126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267">
                                            <p:txEl>
                                              <p:pRg st="1" end="1"/>
                                            </p:txEl>
                                          </p:spTgt>
                                        </p:tgtEl>
                                        <p:attrNameLst>
                                          <p:attrName>style.visibility</p:attrName>
                                        </p:attrNameLst>
                                      </p:cBhvr>
                                      <p:to>
                                        <p:strVal val="visible"/>
                                      </p:to>
                                    </p:set>
                                    <p:animEffect transition="in" filter="dissolve">
                                      <p:cBhvr>
                                        <p:cTn id="17" dur="500"/>
                                        <p:tgtEl>
                                          <p:spTgt spid="1126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267">
                                            <p:txEl>
                                              <p:pRg st="2" end="2"/>
                                            </p:txEl>
                                          </p:spTgt>
                                        </p:tgtEl>
                                        <p:attrNameLst>
                                          <p:attrName>style.visibility</p:attrName>
                                        </p:attrNameLst>
                                      </p:cBhvr>
                                      <p:to>
                                        <p:strVal val="visible"/>
                                      </p:to>
                                    </p:set>
                                    <p:animEffect transition="in" filter="dissolve">
                                      <p:cBhvr>
                                        <p:cTn id="22" dur="500"/>
                                        <p:tgtEl>
                                          <p:spTgt spid="112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6" name="Rectangle 4"/>
          <p:cNvSpPr>
            <a:spLocks noGrp="1" noChangeArrowheads="1"/>
          </p:cNvSpPr>
          <p:nvPr>
            <p:ph type="ctrTitle"/>
          </p:nvPr>
        </p:nvSpPr>
        <p:spPr>
          <a:xfrm>
            <a:off x="685800" y="1295400"/>
            <a:ext cx="7772400" cy="1371600"/>
          </a:xfrm>
        </p:spPr>
        <p:txBody>
          <a:bodyPr/>
          <a:lstStyle/>
          <a:p>
            <a:r>
              <a:rPr lang="en-US"/>
              <a:t>Impact of culture on consumption</a:t>
            </a:r>
          </a:p>
        </p:txBody>
      </p:sp>
      <p:sp>
        <p:nvSpPr>
          <p:cNvPr id="38917" name="Rectangle 5"/>
          <p:cNvSpPr>
            <a:spLocks noGrp="1" noChangeArrowheads="1"/>
          </p:cNvSpPr>
          <p:nvPr>
            <p:ph type="subTitle" idx="1"/>
          </p:nvPr>
        </p:nvSpPr>
        <p:spPr>
          <a:xfrm>
            <a:off x="1371600" y="3124200"/>
            <a:ext cx="6400800" cy="2514600"/>
          </a:xfrm>
        </p:spPr>
        <p:txBody>
          <a:bodyPr/>
          <a:lstStyle/>
          <a:p>
            <a:pPr>
              <a:lnSpc>
                <a:spcPct val="90000"/>
              </a:lnSpc>
            </a:pPr>
            <a:r>
              <a:rPr lang="en-US"/>
              <a:t>A nation’s culture determines what suppliers can offer, the way products can be marketed and the degree to which consumers are allowed to act on their preferences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8916"/>
                                        </p:tgtEl>
                                        <p:attrNameLst>
                                          <p:attrName>style.visibility</p:attrName>
                                        </p:attrNameLst>
                                      </p:cBhvr>
                                      <p:to>
                                        <p:strVal val="visible"/>
                                      </p:to>
                                    </p:set>
                                    <p:animEffect transition="in" filter="dissolve">
                                      <p:cBhvr>
                                        <p:cTn id="7" dur="500"/>
                                        <p:tgtEl>
                                          <p:spTgt spid="3891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917">
                                            <p:txEl>
                                              <p:pRg st="0" end="0"/>
                                            </p:txEl>
                                          </p:spTgt>
                                        </p:tgtEl>
                                        <p:attrNameLst>
                                          <p:attrName>style.visibility</p:attrName>
                                        </p:attrNameLst>
                                      </p:cBhvr>
                                      <p:to>
                                        <p:strVal val="visible"/>
                                      </p:to>
                                    </p:set>
                                    <p:animEffect transition="in" filter="dissolve">
                                      <p:cBhvr>
                                        <p:cTn id="12" dur="500"/>
                                        <p:tgtEl>
                                          <p:spTgt spid="389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p:bldP spid="38917"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z="4000"/>
              <a:t>How core values affect Marketing?</a:t>
            </a:r>
          </a:p>
        </p:txBody>
      </p:sp>
      <p:sp>
        <p:nvSpPr>
          <p:cNvPr id="40963" name="Rectangle 3"/>
          <p:cNvSpPr>
            <a:spLocks noGrp="1" noChangeArrowheads="1"/>
          </p:cNvSpPr>
          <p:nvPr>
            <p:ph type="body" idx="1"/>
          </p:nvPr>
        </p:nvSpPr>
        <p:spPr/>
        <p:txBody>
          <a:bodyPr/>
          <a:lstStyle/>
          <a:p>
            <a:r>
              <a:rPr lang="en-US"/>
              <a:t>Defines how products are used in society</a:t>
            </a:r>
          </a:p>
          <a:p>
            <a:r>
              <a:rPr lang="en-US"/>
              <a:t>Provide +ve or –ve valences for brands and communication programmes</a:t>
            </a:r>
          </a:p>
          <a:p>
            <a:r>
              <a:rPr lang="en-US"/>
              <a:t>Define acceptable market relationships</a:t>
            </a:r>
          </a:p>
          <a:p>
            <a:r>
              <a:rPr lang="en-US"/>
              <a:t>Define ethical behaviour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dissolve">
                                      <p:cBhvr>
                                        <p:cTn id="7" dur="500"/>
                                        <p:tgtEl>
                                          <p:spTgt spid="4096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963">
                                            <p:txEl>
                                              <p:pRg st="0" end="0"/>
                                            </p:txEl>
                                          </p:spTgt>
                                        </p:tgtEl>
                                        <p:attrNameLst>
                                          <p:attrName>style.visibility</p:attrName>
                                        </p:attrNameLst>
                                      </p:cBhvr>
                                      <p:to>
                                        <p:strVal val="visible"/>
                                      </p:to>
                                    </p:set>
                                    <p:animEffect transition="in" filter="dissolve">
                                      <p:cBhvr>
                                        <p:cTn id="12" dur="500"/>
                                        <p:tgtEl>
                                          <p:spTgt spid="4096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0963">
                                            <p:txEl>
                                              <p:pRg st="1" end="1"/>
                                            </p:txEl>
                                          </p:spTgt>
                                        </p:tgtEl>
                                        <p:attrNameLst>
                                          <p:attrName>style.visibility</p:attrName>
                                        </p:attrNameLst>
                                      </p:cBhvr>
                                      <p:to>
                                        <p:strVal val="visible"/>
                                      </p:to>
                                    </p:set>
                                    <p:animEffect transition="in" filter="dissolve">
                                      <p:cBhvr>
                                        <p:cTn id="17" dur="500"/>
                                        <p:tgtEl>
                                          <p:spTgt spid="4096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0963">
                                            <p:txEl>
                                              <p:pRg st="2" end="2"/>
                                            </p:txEl>
                                          </p:spTgt>
                                        </p:tgtEl>
                                        <p:attrNameLst>
                                          <p:attrName>style.visibility</p:attrName>
                                        </p:attrNameLst>
                                      </p:cBhvr>
                                      <p:to>
                                        <p:strVal val="visible"/>
                                      </p:to>
                                    </p:set>
                                    <p:animEffect transition="in" filter="dissolve">
                                      <p:cBhvr>
                                        <p:cTn id="22" dur="500"/>
                                        <p:tgtEl>
                                          <p:spTgt spid="4096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0963">
                                            <p:txEl>
                                              <p:pRg st="3" end="3"/>
                                            </p:txEl>
                                          </p:spTgt>
                                        </p:tgtEl>
                                        <p:attrNameLst>
                                          <p:attrName>style.visibility</p:attrName>
                                        </p:attrNameLst>
                                      </p:cBhvr>
                                      <p:to>
                                        <p:strVal val="visible"/>
                                      </p:to>
                                    </p:set>
                                    <p:animEffect transition="in" filter="dissolve">
                                      <p:cBhvr>
                                        <p:cTn id="27" dur="500"/>
                                        <p:tgtEl>
                                          <p:spTgt spid="409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3"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Changing Institutions</a:t>
            </a:r>
          </a:p>
        </p:txBody>
      </p:sp>
      <p:sp>
        <p:nvSpPr>
          <p:cNvPr id="41987" name="Rectangle 3"/>
          <p:cNvSpPr>
            <a:spLocks noGrp="1" noChangeArrowheads="1"/>
          </p:cNvSpPr>
          <p:nvPr>
            <p:ph type="body" idx="1"/>
          </p:nvPr>
        </p:nvSpPr>
        <p:spPr/>
        <p:txBody>
          <a:bodyPr/>
          <a:lstStyle/>
          <a:p>
            <a:r>
              <a:rPr lang="en-US"/>
              <a:t>Declining family influence</a:t>
            </a:r>
          </a:p>
          <a:p>
            <a:r>
              <a:rPr lang="en-US"/>
              <a:t>Changing religious influence</a:t>
            </a:r>
          </a:p>
          <a:p>
            <a:r>
              <a:rPr lang="en-US"/>
              <a:t>Changing education institutions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dissolve">
                                      <p:cBhvr>
                                        <p:cTn id="7" dur="500"/>
                                        <p:tgtEl>
                                          <p:spTgt spid="4198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987">
                                            <p:txEl>
                                              <p:pRg st="0" end="0"/>
                                            </p:txEl>
                                          </p:spTgt>
                                        </p:tgtEl>
                                        <p:attrNameLst>
                                          <p:attrName>style.visibility</p:attrName>
                                        </p:attrNameLst>
                                      </p:cBhvr>
                                      <p:to>
                                        <p:strVal val="visible"/>
                                      </p:to>
                                    </p:set>
                                    <p:animEffect transition="in" filter="dissolve">
                                      <p:cBhvr>
                                        <p:cTn id="12" dur="500"/>
                                        <p:tgtEl>
                                          <p:spTgt spid="4198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1987">
                                            <p:txEl>
                                              <p:pRg st="1" end="1"/>
                                            </p:txEl>
                                          </p:spTgt>
                                        </p:tgtEl>
                                        <p:attrNameLst>
                                          <p:attrName>style.visibility</p:attrName>
                                        </p:attrNameLst>
                                      </p:cBhvr>
                                      <p:to>
                                        <p:strVal val="visible"/>
                                      </p:to>
                                    </p:set>
                                    <p:animEffect transition="in" filter="dissolve">
                                      <p:cBhvr>
                                        <p:cTn id="17" dur="500"/>
                                        <p:tgtEl>
                                          <p:spTgt spid="4198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1987">
                                            <p:txEl>
                                              <p:pRg st="2" end="2"/>
                                            </p:txEl>
                                          </p:spTgt>
                                        </p:tgtEl>
                                        <p:attrNameLst>
                                          <p:attrName>style.visibility</p:attrName>
                                        </p:attrNameLst>
                                      </p:cBhvr>
                                      <p:to>
                                        <p:strVal val="visible"/>
                                      </p:to>
                                    </p:set>
                                    <p:animEffect transition="in" filter="dissolve">
                                      <p:cBhvr>
                                        <p:cTn id="22" dur="500"/>
                                        <p:tgtEl>
                                          <p:spTgt spid="419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7"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ctrTitle"/>
          </p:nvPr>
        </p:nvSpPr>
        <p:spPr>
          <a:xfrm>
            <a:off x="685800" y="914400"/>
            <a:ext cx="7772400" cy="1371600"/>
          </a:xfrm>
        </p:spPr>
        <p:txBody>
          <a:bodyPr/>
          <a:lstStyle/>
          <a:p>
            <a:r>
              <a:rPr lang="en-US" sz="4000"/>
              <a:t>Intergenerational Motivating factors</a:t>
            </a:r>
          </a:p>
        </p:txBody>
      </p:sp>
      <p:sp>
        <p:nvSpPr>
          <p:cNvPr id="43012" name="Rectangle 4"/>
          <p:cNvSpPr>
            <a:spLocks noGrp="1" noChangeArrowheads="1"/>
          </p:cNvSpPr>
          <p:nvPr>
            <p:ph type="subTitle" idx="1"/>
          </p:nvPr>
        </p:nvSpPr>
        <p:spPr>
          <a:xfrm>
            <a:off x="1371600" y="2590800"/>
            <a:ext cx="6400800" cy="3048000"/>
          </a:xfrm>
        </p:spPr>
        <p:txBody>
          <a:bodyPr/>
          <a:lstStyle/>
          <a:p>
            <a:pPr>
              <a:lnSpc>
                <a:spcPct val="90000"/>
              </a:lnSpc>
            </a:pPr>
            <a:r>
              <a:rPr lang="en-US" sz="2800"/>
              <a:t>Consumers are products of their environment. People strive as adults to achieve what they believe they were deprived of in early stages of life. Cohort analysis helps us to understand the differences between different groups and their motivations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dissolve">
                                      <p:cBhvr>
                                        <p:cTn id="7" dur="500"/>
                                        <p:tgtEl>
                                          <p:spTgt spid="430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3012">
                                            <p:txEl>
                                              <p:pRg st="0" end="0"/>
                                            </p:txEl>
                                          </p:spTgt>
                                        </p:tgtEl>
                                        <p:attrNameLst>
                                          <p:attrName>style.visibility</p:attrName>
                                        </p:attrNameLst>
                                      </p:cBhvr>
                                      <p:to>
                                        <p:strVal val="visible"/>
                                      </p:to>
                                    </p:set>
                                    <p:animEffect transition="in" filter="dissolve">
                                      <p:cBhvr>
                                        <p:cTn id="12" dur="500"/>
                                        <p:tgtEl>
                                          <p:spTgt spid="430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43012"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685800" y="1143000"/>
            <a:ext cx="7772400" cy="1524000"/>
          </a:xfrm>
        </p:spPr>
        <p:txBody>
          <a:bodyPr/>
          <a:lstStyle/>
          <a:p>
            <a:r>
              <a:rPr lang="en-US"/>
              <a:t>Social Influence</a:t>
            </a:r>
          </a:p>
        </p:txBody>
      </p:sp>
      <p:sp>
        <p:nvSpPr>
          <p:cNvPr id="17411" name="Rectangle 3"/>
          <p:cNvSpPr>
            <a:spLocks noGrp="1" noChangeArrowheads="1"/>
          </p:cNvSpPr>
          <p:nvPr>
            <p:ph type="subTitle" idx="1"/>
          </p:nvPr>
        </p:nvSpPr>
        <p:spPr>
          <a:xfrm>
            <a:off x="1371600" y="3200400"/>
            <a:ext cx="6400800" cy="2438400"/>
          </a:xfrm>
        </p:spPr>
        <p:txBody>
          <a:bodyPr/>
          <a:lstStyle/>
          <a:p>
            <a:r>
              <a:rPr lang="en-US"/>
              <a:t>Behaviour can also be influenced depending on social class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dissolve">
                                      <p:cBhvr>
                                        <p:cTn id="7" dur="500"/>
                                        <p:tgtEl>
                                          <p:spTgt spid="174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411">
                                            <p:txEl>
                                              <p:pRg st="0" end="0"/>
                                            </p:txEl>
                                          </p:spTgt>
                                        </p:tgtEl>
                                        <p:attrNameLst>
                                          <p:attrName>style.visibility</p:attrName>
                                        </p:attrNameLst>
                                      </p:cBhvr>
                                      <p:to>
                                        <p:strVal val="visible"/>
                                      </p:to>
                                    </p:set>
                                    <p:animEffect transition="in" filter="dissolve">
                                      <p:cBhvr>
                                        <p:cTn id="12" dur="500"/>
                                        <p:tgtEl>
                                          <p:spTgt spid="174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685800" y="685800"/>
            <a:ext cx="7772400" cy="1295400"/>
          </a:xfrm>
        </p:spPr>
        <p:txBody>
          <a:bodyPr/>
          <a:lstStyle/>
          <a:p>
            <a:r>
              <a:rPr lang="en-US"/>
              <a:t>What is social class?</a:t>
            </a:r>
          </a:p>
        </p:txBody>
      </p:sp>
      <p:sp>
        <p:nvSpPr>
          <p:cNvPr id="12291" name="Rectangle 3"/>
          <p:cNvSpPr>
            <a:spLocks noGrp="1" noChangeArrowheads="1"/>
          </p:cNvSpPr>
          <p:nvPr>
            <p:ph type="subTitle" idx="1"/>
          </p:nvPr>
        </p:nvSpPr>
        <p:spPr>
          <a:xfrm>
            <a:off x="1371600" y="2438400"/>
            <a:ext cx="6400800" cy="3200400"/>
          </a:xfrm>
        </p:spPr>
        <p:txBody>
          <a:bodyPr/>
          <a:lstStyle/>
          <a:p>
            <a:r>
              <a:rPr lang="en-US"/>
              <a:t>It is defined as relatively permanent and homogeneous divisions in a society into which individuals or families sharing similar values,  lifestyles, interests and behaviour can be categorised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dissolve">
                                      <p:cBhvr>
                                        <p:cTn id="7" dur="5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291">
                                            <p:txEl>
                                              <p:pRg st="0" end="0"/>
                                            </p:txEl>
                                          </p:spTgt>
                                        </p:tgtEl>
                                        <p:attrNameLst>
                                          <p:attrName>style.visibility</p:attrName>
                                        </p:attrNameLst>
                                      </p:cBhvr>
                                      <p:to>
                                        <p:strVal val="visible"/>
                                      </p:to>
                                    </p:set>
                                    <p:animEffect transition="in" filter="dissolve">
                                      <p:cBhvr>
                                        <p:cTn id="12" dur="500"/>
                                        <p:tgtEl>
                                          <p:spTgt spid="122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Social stratification</a:t>
            </a:r>
          </a:p>
        </p:txBody>
      </p:sp>
      <p:sp>
        <p:nvSpPr>
          <p:cNvPr id="13315" name="Rectangle 3"/>
          <p:cNvSpPr>
            <a:spLocks noGrp="1" noChangeArrowheads="1"/>
          </p:cNvSpPr>
          <p:nvPr>
            <p:ph type="body" idx="1"/>
          </p:nvPr>
        </p:nvSpPr>
        <p:spPr/>
        <p:txBody>
          <a:bodyPr/>
          <a:lstStyle/>
          <a:p>
            <a:r>
              <a:rPr lang="en-US"/>
              <a:t>When a large group of families are approximately equal in rank to each other and clearly differentiated from other families, they form a social class</a:t>
            </a:r>
          </a:p>
          <a:p>
            <a:r>
              <a:rPr lang="en-US"/>
              <a:t>‘pecking order’</a:t>
            </a:r>
          </a:p>
          <a:p>
            <a:r>
              <a:rPr lang="en-US"/>
              <a:t>Determined by class, status and caste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dissolve">
                                      <p:cBhvr>
                                        <p:cTn id="7" dur="500"/>
                                        <p:tgtEl>
                                          <p:spTgt spid="133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315">
                                            <p:txEl>
                                              <p:pRg st="0" end="0"/>
                                            </p:txEl>
                                          </p:spTgt>
                                        </p:tgtEl>
                                        <p:attrNameLst>
                                          <p:attrName>style.visibility</p:attrName>
                                        </p:attrNameLst>
                                      </p:cBhvr>
                                      <p:to>
                                        <p:strVal val="visible"/>
                                      </p:to>
                                    </p:set>
                                    <p:animEffect transition="in" filter="dissolve">
                                      <p:cBhvr>
                                        <p:cTn id="12" dur="500"/>
                                        <p:tgtEl>
                                          <p:spTgt spid="133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315">
                                            <p:txEl>
                                              <p:pRg st="1" end="1"/>
                                            </p:txEl>
                                          </p:spTgt>
                                        </p:tgtEl>
                                        <p:attrNameLst>
                                          <p:attrName>style.visibility</p:attrName>
                                        </p:attrNameLst>
                                      </p:cBhvr>
                                      <p:to>
                                        <p:strVal val="visible"/>
                                      </p:to>
                                    </p:set>
                                    <p:animEffect transition="in" filter="dissolve">
                                      <p:cBhvr>
                                        <p:cTn id="17" dur="500"/>
                                        <p:tgtEl>
                                          <p:spTgt spid="133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315">
                                            <p:txEl>
                                              <p:pRg st="2" end="2"/>
                                            </p:txEl>
                                          </p:spTgt>
                                        </p:tgtEl>
                                        <p:attrNameLst>
                                          <p:attrName>style.visibility</p:attrName>
                                        </p:attrNameLst>
                                      </p:cBhvr>
                                      <p:to>
                                        <p:strVal val="visible"/>
                                      </p:to>
                                    </p:set>
                                    <p:animEffect transition="in" filter="dissolve">
                                      <p:cBhvr>
                                        <p:cTn id="22" dur="500"/>
                                        <p:tgtEl>
                                          <p:spTgt spid="133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4" name="Rectangle 4"/>
          <p:cNvSpPr>
            <a:spLocks noGrp="1" noChangeArrowheads="1"/>
          </p:cNvSpPr>
          <p:nvPr>
            <p:ph type="ctrTitle"/>
          </p:nvPr>
        </p:nvSpPr>
        <p:spPr>
          <a:xfrm>
            <a:off x="685800" y="1066800"/>
            <a:ext cx="7772400" cy="1371600"/>
          </a:xfrm>
        </p:spPr>
        <p:txBody>
          <a:bodyPr/>
          <a:lstStyle/>
          <a:p>
            <a:r>
              <a:rPr lang="en-US" sz="4000"/>
              <a:t>Social classes are stratified according to their relations in the production and acquisition of goods</a:t>
            </a:r>
          </a:p>
        </p:txBody>
      </p:sp>
      <p:sp>
        <p:nvSpPr>
          <p:cNvPr id="46085" name="Rectangle 5"/>
          <p:cNvSpPr>
            <a:spLocks noGrp="1" noChangeArrowheads="1"/>
          </p:cNvSpPr>
          <p:nvPr>
            <p:ph type="subTitle" idx="1"/>
          </p:nvPr>
        </p:nvSpPr>
        <p:spPr>
          <a:xfrm>
            <a:off x="1371600" y="3276600"/>
            <a:ext cx="6400800" cy="2362200"/>
          </a:xfrm>
        </p:spPr>
        <p:txBody>
          <a:bodyPr/>
          <a:lstStyle/>
          <a:p>
            <a:r>
              <a:rPr lang="en-US"/>
              <a:t>Social status groups are stratified according to the principles of their consumption of goods as represented by their ‘style of life’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6084"/>
                                        </p:tgtEl>
                                        <p:attrNameLst>
                                          <p:attrName>style.visibility</p:attrName>
                                        </p:attrNameLst>
                                      </p:cBhvr>
                                      <p:to>
                                        <p:strVal val="visible"/>
                                      </p:to>
                                    </p:set>
                                    <p:animEffect transition="in" filter="dissolve">
                                      <p:cBhvr>
                                        <p:cTn id="7" dur="500"/>
                                        <p:tgtEl>
                                          <p:spTgt spid="4608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6085">
                                            <p:txEl>
                                              <p:pRg st="0" end="0"/>
                                            </p:txEl>
                                          </p:spTgt>
                                        </p:tgtEl>
                                        <p:attrNameLst>
                                          <p:attrName>style.visibility</p:attrName>
                                        </p:attrNameLst>
                                      </p:cBhvr>
                                      <p:to>
                                        <p:strVal val="visible"/>
                                      </p:to>
                                    </p:set>
                                    <p:animEffect transition="in" filter="dissolve">
                                      <p:cBhvr>
                                        <p:cTn id="12" dur="500"/>
                                        <p:tgtEl>
                                          <p:spTgt spid="4608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4" grpId="0"/>
      <p:bldP spid="46085"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What determines social class?</a:t>
            </a:r>
          </a:p>
        </p:txBody>
      </p:sp>
      <p:sp>
        <p:nvSpPr>
          <p:cNvPr id="14339" name="Rectangle 3"/>
          <p:cNvSpPr>
            <a:spLocks noGrp="1" noChangeArrowheads="1"/>
          </p:cNvSpPr>
          <p:nvPr>
            <p:ph type="body" idx="1"/>
          </p:nvPr>
        </p:nvSpPr>
        <p:spPr/>
        <p:txBody>
          <a:bodyPr/>
          <a:lstStyle/>
          <a:p>
            <a:r>
              <a:rPr lang="en-US"/>
              <a:t>Economic – occupation, income, wealth</a:t>
            </a:r>
          </a:p>
          <a:p>
            <a:r>
              <a:rPr lang="en-US"/>
              <a:t>Interaction – personal prestige, association, socialisation</a:t>
            </a:r>
          </a:p>
          <a:p>
            <a:r>
              <a:rPr lang="en-US"/>
              <a:t>Political – power, class consciousness, mobility</a:t>
            </a: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dissolve">
                                      <p:cBhvr>
                                        <p:cTn id="7" dur="5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339">
                                            <p:txEl>
                                              <p:pRg st="0" end="0"/>
                                            </p:txEl>
                                          </p:spTgt>
                                        </p:tgtEl>
                                        <p:attrNameLst>
                                          <p:attrName>style.visibility</p:attrName>
                                        </p:attrNameLst>
                                      </p:cBhvr>
                                      <p:to>
                                        <p:strVal val="visible"/>
                                      </p:to>
                                    </p:set>
                                    <p:animEffect transition="in" filter="dissolve">
                                      <p:cBhvr>
                                        <p:cTn id="12" dur="500"/>
                                        <p:tgtEl>
                                          <p:spTgt spid="143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339">
                                            <p:txEl>
                                              <p:pRg st="1" end="1"/>
                                            </p:txEl>
                                          </p:spTgt>
                                        </p:tgtEl>
                                        <p:attrNameLst>
                                          <p:attrName>style.visibility</p:attrName>
                                        </p:attrNameLst>
                                      </p:cBhvr>
                                      <p:to>
                                        <p:strVal val="visible"/>
                                      </p:to>
                                    </p:set>
                                    <p:animEffect transition="in" filter="dissolve">
                                      <p:cBhvr>
                                        <p:cTn id="17" dur="500"/>
                                        <p:tgtEl>
                                          <p:spTgt spid="143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339">
                                            <p:txEl>
                                              <p:pRg st="2" end="2"/>
                                            </p:txEl>
                                          </p:spTgt>
                                        </p:tgtEl>
                                        <p:attrNameLst>
                                          <p:attrName>style.visibility</p:attrName>
                                        </p:attrNameLst>
                                      </p:cBhvr>
                                      <p:to>
                                        <p:strVal val="visible"/>
                                      </p:to>
                                    </p:set>
                                    <p:animEffect transition="in" filter="dissolve">
                                      <p:cBhvr>
                                        <p:cTn id="22" dur="500"/>
                                        <p:tgtEl>
                                          <p:spTgt spid="14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How to measure social class?</a:t>
            </a:r>
          </a:p>
        </p:txBody>
      </p:sp>
      <p:sp>
        <p:nvSpPr>
          <p:cNvPr id="48131" name="Rectangle 3"/>
          <p:cNvSpPr>
            <a:spLocks noGrp="1" noChangeArrowheads="1"/>
          </p:cNvSpPr>
          <p:nvPr>
            <p:ph type="body" idx="1"/>
          </p:nvPr>
        </p:nvSpPr>
        <p:spPr/>
        <p:txBody>
          <a:bodyPr/>
          <a:lstStyle/>
          <a:p>
            <a:r>
              <a:rPr lang="en-US"/>
              <a:t>Objective</a:t>
            </a:r>
          </a:p>
          <a:p>
            <a:r>
              <a:rPr lang="en-US"/>
              <a:t>Subjective</a:t>
            </a:r>
          </a:p>
          <a:p>
            <a:r>
              <a:rPr lang="en-US"/>
              <a:t>Interpretive</a:t>
            </a:r>
          </a:p>
          <a:p>
            <a:endParaRPr lang="en-US"/>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dissolve">
                                      <p:cBhvr>
                                        <p:cTn id="7" dur="500"/>
                                        <p:tgtEl>
                                          <p:spTgt spid="4813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131">
                                            <p:txEl>
                                              <p:pRg st="0" end="0"/>
                                            </p:txEl>
                                          </p:spTgt>
                                        </p:tgtEl>
                                        <p:attrNameLst>
                                          <p:attrName>style.visibility</p:attrName>
                                        </p:attrNameLst>
                                      </p:cBhvr>
                                      <p:to>
                                        <p:strVal val="visible"/>
                                      </p:to>
                                    </p:set>
                                    <p:animEffect transition="in" filter="dissolve">
                                      <p:cBhvr>
                                        <p:cTn id="12" dur="500"/>
                                        <p:tgtEl>
                                          <p:spTgt spid="481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8131">
                                            <p:txEl>
                                              <p:pRg st="1" end="1"/>
                                            </p:txEl>
                                          </p:spTgt>
                                        </p:tgtEl>
                                        <p:attrNameLst>
                                          <p:attrName>style.visibility</p:attrName>
                                        </p:attrNameLst>
                                      </p:cBhvr>
                                      <p:to>
                                        <p:strVal val="visible"/>
                                      </p:to>
                                    </p:set>
                                    <p:animEffect transition="in" filter="dissolve">
                                      <p:cBhvr>
                                        <p:cTn id="17" dur="500"/>
                                        <p:tgtEl>
                                          <p:spTgt spid="481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8131">
                                            <p:txEl>
                                              <p:pRg st="2" end="2"/>
                                            </p:txEl>
                                          </p:spTgt>
                                        </p:tgtEl>
                                        <p:attrNameLst>
                                          <p:attrName>style.visibility</p:attrName>
                                        </p:attrNameLst>
                                      </p:cBhvr>
                                      <p:to>
                                        <p:strVal val="visible"/>
                                      </p:to>
                                    </p:set>
                                    <p:animEffect transition="in" filter="dissolve">
                                      <p:cBhvr>
                                        <p:cTn id="22" dur="500"/>
                                        <p:tgtEl>
                                          <p:spTgt spid="481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P spid="48131"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685800" y="609600"/>
            <a:ext cx="7772400" cy="2438400"/>
          </a:xfrm>
        </p:spPr>
        <p:txBody>
          <a:bodyPr/>
          <a:lstStyle/>
          <a:p>
            <a:r>
              <a:rPr lang="en-US"/>
              <a:t>Pretenders to a social class are much more than people that fall in it.</a:t>
            </a:r>
          </a:p>
        </p:txBody>
      </p:sp>
      <p:sp>
        <p:nvSpPr>
          <p:cNvPr id="16387" name="Rectangle 3"/>
          <p:cNvSpPr>
            <a:spLocks noGrp="1" noChangeArrowheads="1"/>
          </p:cNvSpPr>
          <p:nvPr>
            <p:ph type="subTitle" idx="1"/>
          </p:nvPr>
        </p:nvSpPr>
        <p:spPr/>
        <p:txBody>
          <a:bodyPr/>
          <a:lstStyle/>
          <a:p>
            <a:r>
              <a:rPr lang="en-US"/>
              <a:t>Therefore product usage does not necessarily mean that people fall in that class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dissolve">
                                      <p:cBhvr>
                                        <p:cTn id="7" dur="5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387">
                                            <p:txEl>
                                              <p:pRg st="0" end="0"/>
                                            </p:txEl>
                                          </p:spTgt>
                                        </p:tgtEl>
                                        <p:attrNameLst>
                                          <p:attrName>style.visibility</p:attrName>
                                        </p:attrNameLst>
                                      </p:cBhvr>
                                      <p:to>
                                        <p:strVal val="visible"/>
                                      </p:to>
                                    </p:set>
                                    <p:animEffect transition="in" filter="dissolve">
                                      <p:cBhvr>
                                        <p:cTn id="12" dur="500"/>
                                        <p:tgtEl>
                                          <p:spTgt spid="163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Do social classes change?</a:t>
            </a:r>
          </a:p>
        </p:txBody>
      </p:sp>
      <p:sp>
        <p:nvSpPr>
          <p:cNvPr id="15363" name="Rectangle 3"/>
          <p:cNvSpPr>
            <a:spLocks noGrp="1" noChangeArrowheads="1"/>
          </p:cNvSpPr>
          <p:nvPr>
            <p:ph type="body" idx="1"/>
          </p:nvPr>
        </p:nvSpPr>
        <p:spPr/>
        <p:txBody>
          <a:bodyPr/>
          <a:lstStyle/>
          <a:p>
            <a:r>
              <a:rPr lang="en-US"/>
              <a:t>Men inherit the class of their father.</a:t>
            </a:r>
          </a:p>
          <a:p>
            <a:r>
              <a:rPr lang="en-US"/>
              <a:t>Women can change class with marriage. Similarly women can lose status after divorce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dissolve">
                                      <p:cBhvr>
                                        <p:cTn id="7" dur="5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363">
                                            <p:txEl>
                                              <p:pRg st="0" end="0"/>
                                            </p:txEl>
                                          </p:spTgt>
                                        </p:tgtEl>
                                        <p:attrNameLst>
                                          <p:attrName>style.visibility</p:attrName>
                                        </p:attrNameLst>
                                      </p:cBhvr>
                                      <p:to>
                                        <p:strVal val="visible"/>
                                      </p:to>
                                    </p:set>
                                    <p:animEffect transition="in" filter="dissolve">
                                      <p:cBhvr>
                                        <p:cTn id="12" dur="500"/>
                                        <p:tgtEl>
                                          <p:spTgt spid="1536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363">
                                            <p:txEl>
                                              <p:pRg st="1" end="1"/>
                                            </p:txEl>
                                          </p:spTgt>
                                        </p:tgtEl>
                                        <p:attrNameLst>
                                          <p:attrName>style.visibility</p:attrName>
                                        </p:attrNameLst>
                                      </p:cBhvr>
                                      <p:to>
                                        <p:strVal val="visible"/>
                                      </p:to>
                                    </p:set>
                                    <p:animEffect transition="in" filter="dissolve">
                                      <p:cBhvr>
                                        <p:cTn id="17" dur="500"/>
                                        <p:tgtEl>
                                          <p:spTgt spid="153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685800" y="914400"/>
            <a:ext cx="7772400" cy="1524000"/>
          </a:xfrm>
        </p:spPr>
        <p:txBody>
          <a:bodyPr/>
          <a:lstStyle/>
          <a:p>
            <a:r>
              <a:rPr lang="en-US"/>
              <a:t>Personal Influence</a:t>
            </a:r>
          </a:p>
        </p:txBody>
      </p:sp>
      <p:sp>
        <p:nvSpPr>
          <p:cNvPr id="18435" name="Rectangle 3"/>
          <p:cNvSpPr>
            <a:spLocks noGrp="1" noChangeArrowheads="1"/>
          </p:cNvSpPr>
          <p:nvPr>
            <p:ph type="subTitle" idx="1"/>
          </p:nvPr>
        </p:nvSpPr>
        <p:spPr>
          <a:xfrm>
            <a:off x="1371600" y="2743200"/>
            <a:ext cx="6400800" cy="2895600"/>
          </a:xfrm>
        </p:spPr>
        <p:txBody>
          <a:bodyPr/>
          <a:lstStyle/>
          <a:p>
            <a:r>
              <a:rPr lang="en-US"/>
              <a:t>Personal influence, direct or indirect is one of the very best forms of persuasion. This is because the input from people with whom we can identify and relate can attain remarkable credibility.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dissolve">
                                      <p:cBhvr>
                                        <p:cTn id="7" dur="5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435">
                                            <p:txEl>
                                              <p:pRg st="0" end="0"/>
                                            </p:txEl>
                                          </p:spTgt>
                                        </p:tgtEl>
                                        <p:attrNameLst>
                                          <p:attrName>style.visibility</p:attrName>
                                        </p:attrNameLst>
                                      </p:cBhvr>
                                      <p:to>
                                        <p:strVal val="visible"/>
                                      </p:to>
                                    </p:set>
                                    <p:animEffect transition="in" filter="dissolve">
                                      <p:cBhvr>
                                        <p:cTn id="12" dur="500"/>
                                        <p:tgtEl>
                                          <p:spTgt spid="184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Types of personal influence</a:t>
            </a:r>
          </a:p>
        </p:txBody>
      </p:sp>
      <p:sp>
        <p:nvSpPr>
          <p:cNvPr id="19459" name="Rectangle 3"/>
          <p:cNvSpPr>
            <a:spLocks noGrp="1" noChangeArrowheads="1"/>
          </p:cNvSpPr>
          <p:nvPr>
            <p:ph type="body" idx="1"/>
          </p:nvPr>
        </p:nvSpPr>
        <p:spPr/>
        <p:txBody>
          <a:bodyPr/>
          <a:lstStyle/>
          <a:p>
            <a:r>
              <a:rPr lang="en-US"/>
              <a:t>Reference group – Normative, Comparative</a:t>
            </a:r>
          </a:p>
          <a:p>
            <a:r>
              <a:rPr lang="en-US"/>
              <a:t>WOM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dissolve">
                                      <p:cBhvr>
                                        <p:cTn id="7" dur="500"/>
                                        <p:tgtEl>
                                          <p:spTgt spid="1945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459">
                                            <p:txEl>
                                              <p:pRg st="0" end="0"/>
                                            </p:txEl>
                                          </p:spTgt>
                                        </p:tgtEl>
                                        <p:attrNameLst>
                                          <p:attrName>style.visibility</p:attrName>
                                        </p:attrNameLst>
                                      </p:cBhvr>
                                      <p:to>
                                        <p:strVal val="visible"/>
                                      </p:to>
                                    </p:set>
                                    <p:animEffect transition="in" filter="dissolve">
                                      <p:cBhvr>
                                        <p:cTn id="12" dur="500"/>
                                        <p:tgtEl>
                                          <p:spTgt spid="1945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459">
                                            <p:txEl>
                                              <p:pRg st="1" end="1"/>
                                            </p:txEl>
                                          </p:spTgt>
                                        </p:tgtEl>
                                        <p:attrNameLst>
                                          <p:attrName>style.visibility</p:attrName>
                                        </p:attrNameLst>
                                      </p:cBhvr>
                                      <p:to>
                                        <p:strVal val="visible"/>
                                      </p:to>
                                    </p:set>
                                    <p:animEffect transition="in" filter="dissolve">
                                      <p:cBhvr>
                                        <p:cTn id="17" dur="500"/>
                                        <p:tgtEl>
                                          <p:spTgt spid="194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t>Models of Personal Influence</a:t>
            </a:r>
          </a:p>
        </p:txBody>
      </p:sp>
      <p:sp>
        <p:nvSpPr>
          <p:cNvPr id="50179" name="Rectangle 3"/>
          <p:cNvSpPr>
            <a:spLocks noGrp="1" noChangeArrowheads="1"/>
          </p:cNvSpPr>
          <p:nvPr>
            <p:ph type="body" idx="1"/>
          </p:nvPr>
        </p:nvSpPr>
        <p:spPr/>
        <p:txBody>
          <a:bodyPr/>
          <a:lstStyle/>
          <a:p>
            <a:r>
              <a:rPr lang="en-US"/>
              <a:t>Trickle down theory</a:t>
            </a:r>
          </a:p>
          <a:p>
            <a:r>
              <a:rPr lang="en-US"/>
              <a:t>Two step flow</a:t>
            </a:r>
          </a:p>
          <a:p>
            <a:r>
              <a:rPr lang="en-US"/>
              <a:t>Multi-stage interaction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dissolve">
                                      <p:cBhvr>
                                        <p:cTn id="7" dur="500"/>
                                        <p:tgtEl>
                                          <p:spTgt spid="5017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179">
                                            <p:txEl>
                                              <p:pRg st="0" end="0"/>
                                            </p:txEl>
                                          </p:spTgt>
                                        </p:tgtEl>
                                        <p:attrNameLst>
                                          <p:attrName>style.visibility</p:attrName>
                                        </p:attrNameLst>
                                      </p:cBhvr>
                                      <p:to>
                                        <p:strVal val="visible"/>
                                      </p:to>
                                    </p:set>
                                    <p:animEffect transition="in" filter="dissolve">
                                      <p:cBhvr>
                                        <p:cTn id="12" dur="500"/>
                                        <p:tgtEl>
                                          <p:spTgt spid="5017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179">
                                            <p:txEl>
                                              <p:pRg st="1" end="1"/>
                                            </p:txEl>
                                          </p:spTgt>
                                        </p:tgtEl>
                                        <p:attrNameLst>
                                          <p:attrName>style.visibility</p:attrName>
                                        </p:attrNameLst>
                                      </p:cBhvr>
                                      <p:to>
                                        <p:strVal val="visible"/>
                                      </p:to>
                                    </p:set>
                                    <p:animEffect transition="in" filter="dissolve">
                                      <p:cBhvr>
                                        <p:cTn id="17" dur="500"/>
                                        <p:tgtEl>
                                          <p:spTgt spid="5017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0179">
                                            <p:txEl>
                                              <p:pRg st="2" end="2"/>
                                            </p:txEl>
                                          </p:spTgt>
                                        </p:tgtEl>
                                        <p:attrNameLst>
                                          <p:attrName>style.visibility</p:attrName>
                                        </p:attrNameLst>
                                      </p:cBhvr>
                                      <p:to>
                                        <p:strVal val="visible"/>
                                      </p:to>
                                    </p:set>
                                    <p:animEffect transition="in" filter="dissolve">
                                      <p:cBhvr>
                                        <p:cTn id="22" dur="500"/>
                                        <p:tgtEl>
                                          <p:spTgt spid="501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p:bldP spid="50179"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Types of reference groups</a:t>
            </a:r>
          </a:p>
        </p:txBody>
      </p:sp>
      <p:sp>
        <p:nvSpPr>
          <p:cNvPr id="20483" name="Rectangle 3"/>
          <p:cNvSpPr>
            <a:spLocks noGrp="1" noChangeArrowheads="1"/>
          </p:cNvSpPr>
          <p:nvPr>
            <p:ph type="body" idx="1"/>
          </p:nvPr>
        </p:nvSpPr>
        <p:spPr/>
        <p:txBody>
          <a:bodyPr/>
          <a:lstStyle/>
          <a:p>
            <a:r>
              <a:rPr lang="en-US"/>
              <a:t>Primary vs secondary</a:t>
            </a:r>
          </a:p>
          <a:p>
            <a:r>
              <a:rPr lang="en-US"/>
              <a:t>Aspirational vs dissociative</a:t>
            </a:r>
          </a:p>
          <a:p>
            <a:r>
              <a:rPr lang="en-US"/>
              <a:t>Formal vs informal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dissolve">
                                      <p:cBhvr>
                                        <p:cTn id="7" dur="5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Effect transition="in" filter="dissolve">
                                      <p:cBhvr>
                                        <p:cTn id="12" dur="500"/>
                                        <p:tgtEl>
                                          <p:spTgt spid="2048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483">
                                            <p:txEl>
                                              <p:pRg st="1" end="1"/>
                                            </p:txEl>
                                          </p:spTgt>
                                        </p:tgtEl>
                                        <p:attrNameLst>
                                          <p:attrName>style.visibility</p:attrName>
                                        </p:attrNameLst>
                                      </p:cBhvr>
                                      <p:to>
                                        <p:strVal val="visible"/>
                                      </p:to>
                                    </p:set>
                                    <p:animEffect transition="in" filter="dissolve">
                                      <p:cBhvr>
                                        <p:cTn id="17" dur="500"/>
                                        <p:tgtEl>
                                          <p:spTgt spid="2048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483">
                                            <p:txEl>
                                              <p:pRg st="2" end="2"/>
                                            </p:txEl>
                                          </p:spTgt>
                                        </p:tgtEl>
                                        <p:attrNameLst>
                                          <p:attrName>style.visibility</p:attrName>
                                        </p:attrNameLst>
                                      </p:cBhvr>
                                      <p:to>
                                        <p:strVal val="visible"/>
                                      </p:to>
                                    </p:set>
                                    <p:animEffect transition="in" filter="dissolve">
                                      <p:cBhvr>
                                        <p:cTn id="22" dur="500"/>
                                        <p:tgtEl>
                                          <p:spTgt spid="204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sz="4000"/>
              <a:t>Forms of reference group influence</a:t>
            </a:r>
          </a:p>
        </p:txBody>
      </p:sp>
      <p:sp>
        <p:nvSpPr>
          <p:cNvPr id="49155" name="Rectangle 3"/>
          <p:cNvSpPr>
            <a:spLocks noGrp="1" noChangeArrowheads="1"/>
          </p:cNvSpPr>
          <p:nvPr>
            <p:ph type="body" idx="1"/>
          </p:nvPr>
        </p:nvSpPr>
        <p:spPr/>
        <p:txBody>
          <a:bodyPr/>
          <a:lstStyle/>
          <a:p>
            <a:r>
              <a:rPr lang="en-US" sz="2800"/>
              <a:t>Normative influence – when people conform and comply through pressure from reference group behaviour</a:t>
            </a:r>
          </a:p>
          <a:p>
            <a:r>
              <a:rPr lang="en-US" sz="2800"/>
              <a:t>Value expressive influence – identification or enhanced image in the eyes of others</a:t>
            </a:r>
          </a:p>
          <a:p>
            <a:r>
              <a:rPr lang="en-US" sz="2800"/>
              <a:t>Informational Influence – When assessment of products or services are difficult, people turn to others who have had or claim satisfaction with this product –’Principle of social proof’.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9154"/>
                                        </p:tgtEl>
                                        <p:attrNameLst>
                                          <p:attrName>style.visibility</p:attrName>
                                        </p:attrNameLst>
                                      </p:cBhvr>
                                      <p:to>
                                        <p:strVal val="visible"/>
                                      </p:to>
                                    </p:set>
                                    <p:animEffect transition="in" filter="dissolve">
                                      <p:cBhvr>
                                        <p:cTn id="7" dur="500"/>
                                        <p:tgtEl>
                                          <p:spTgt spid="491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155">
                                            <p:txEl>
                                              <p:pRg st="0" end="0"/>
                                            </p:txEl>
                                          </p:spTgt>
                                        </p:tgtEl>
                                        <p:attrNameLst>
                                          <p:attrName>style.visibility</p:attrName>
                                        </p:attrNameLst>
                                      </p:cBhvr>
                                      <p:to>
                                        <p:strVal val="visible"/>
                                      </p:to>
                                    </p:set>
                                    <p:animEffect transition="in" filter="dissolve">
                                      <p:cBhvr>
                                        <p:cTn id="12" dur="500"/>
                                        <p:tgtEl>
                                          <p:spTgt spid="491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155">
                                            <p:txEl>
                                              <p:pRg st="1" end="1"/>
                                            </p:txEl>
                                          </p:spTgt>
                                        </p:tgtEl>
                                        <p:attrNameLst>
                                          <p:attrName>style.visibility</p:attrName>
                                        </p:attrNameLst>
                                      </p:cBhvr>
                                      <p:to>
                                        <p:strVal val="visible"/>
                                      </p:to>
                                    </p:set>
                                    <p:animEffect transition="in" filter="dissolve">
                                      <p:cBhvr>
                                        <p:cTn id="17" dur="500"/>
                                        <p:tgtEl>
                                          <p:spTgt spid="491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9155">
                                            <p:txEl>
                                              <p:pRg st="2" end="2"/>
                                            </p:txEl>
                                          </p:spTgt>
                                        </p:tgtEl>
                                        <p:attrNameLst>
                                          <p:attrName>style.visibility</p:attrName>
                                        </p:attrNameLst>
                                      </p:cBhvr>
                                      <p:to>
                                        <p:strVal val="visible"/>
                                      </p:to>
                                    </p:set>
                                    <p:animEffect transition="in" filter="dissolve">
                                      <p:cBhvr>
                                        <p:cTn id="22" dur="500"/>
                                        <p:tgtEl>
                                          <p:spTgt spid="491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p:bldP spid="49155"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Word of Mouth</a:t>
            </a:r>
          </a:p>
        </p:txBody>
      </p:sp>
      <p:sp>
        <p:nvSpPr>
          <p:cNvPr id="21507" name="Rectangle 3"/>
          <p:cNvSpPr>
            <a:spLocks noGrp="1" noChangeArrowheads="1"/>
          </p:cNvSpPr>
          <p:nvPr>
            <p:ph type="body" idx="1"/>
          </p:nvPr>
        </p:nvSpPr>
        <p:spPr/>
        <p:txBody>
          <a:bodyPr/>
          <a:lstStyle/>
          <a:p>
            <a:r>
              <a:rPr lang="en-US"/>
              <a:t>For WOM to spread it requires an opinion leader</a:t>
            </a:r>
          </a:p>
          <a:p>
            <a:r>
              <a:rPr lang="en-US"/>
              <a:t>There has to be some motivations for spreading WOM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dissolve">
                                      <p:cBhvr>
                                        <p:cTn id="7" dur="500"/>
                                        <p:tgtEl>
                                          <p:spTgt spid="2150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507">
                                            <p:txEl>
                                              <p:pRg st="0" end="0"/>
                                            </p:txEl>
                                          </p:spTgt>
                                        </p:tgtEl>
                                        <p:attrNameLst>
                                          <p:attrName>style.visibility</p:attrName>
                                        </p:attrNameLst>
                                      </p:cBhvr>
                                      <p:to>
                                        <p:strVal val="visible"/>
                                      </p:to>
                                    </p:set>
                                    <p:animEffect transition="in" filter="dissolve">
                                      <p:cBhvr>
                                        <p:cTn id="12" dur="500"/>
                                        <p:tgtEl>
                                          <p:spTgt spid="215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507">
                                            <p:txEl>
                                              <p:pRg st="1" end="1"/>
                                            </p:txEl>
                                          </p:spTgt>
                                        </p:tgtEl>
                                        <p:attrNameLst>
                                          <p:attrName>style.visibility</p:attrName>
                                        </p:attrNameLst>
                                      </p:cBhvr>
                                      <p:to>
                                        <p:strVal val="visible"/>
                                      </p:to>
                                    </p:set>
                                    <p:animEffect transition="in" filter="dissolve">
                                      <p:cBhvr>
                                        <p:cTn id="17" dur="500"/>
                                        <p:tgtEl>
                                          <p:spTgt spid="215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7"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When will WOM be useful?</a:t>
            </a:r>
          </a:p>
        </p:txBody>
      </p:sp>
      <p:sp>
        <p:nvSpPr>
          <p:cNvPr id="22531" name="Rectangle 3"/>
          <p:cNvSpPr>
            <a:spLocks noGrp="1" noChangeArrowheads="1"/>
          </p:cNvSpPr>
          <p:nvPr>
            <p:ph type="body" idx="1"/>
          </p:nvPr>
        </p:nvSpPr>
        <p:spPr/>
        <p:txBody>
          <a:bodyPr/>
          <a:lstStyle/>
          <a:p>
            <a:pPr>
              <a:lnSpc>
                <a:spcPct val="90000"/>
              </a:lnSpc>
            </a:pPr>
            <a:r>
              <a:rPr lang="en-US" sz="2400"/>
              <a:t>Consumer lacks sufficient information to make an informed choice</a:t>
            </a:r>
          </a:p>
          <a:p>
            <a:pPr>
              <a:lnSpc>
                <a:spcPct val="90000"/>
              </a:lnSpc>
            </a:pPr>
            <a:r>
              <a:rPr lang="en-US" sz="2400"/>
              <a:t>Product is complex and difficult to evaluate using objective criteria</a:t>
            </a:r>
          </a:p>
          <a:p>
            <a:pPr>
              <a:lnSpc>
                <a:spcPct val="90000"/>
              </a:lnSpc>
            </a:pPr>
            <a:r>
              <a:rPr lang="en-US" sz="2400"/>
              <a:t>Consumer lacks the ability to evaluate the product or service</a:t>
            </a:r>
          </a:p>
          <a:p>
            <a:pPr>
              <a:lnSpc>
                <a:spcPct val="90000"/>
              </a:lnSpc>
            </a:pPr>
            <a:r>
              <a:rPr lang="en-US" sz="2400"/>
              <a:t>Other sources are perceived to be less credible</a:t>
            </a:r>
          </a:p>
          <a:p>
            <a:pPr>
              <a:lnSpc>
                <a:spcPct val="90000"/>
              </a:lnSpc>
            </a:pPr>
            <a:r>
              <a:rPr lang="en-US" sz="2400"/>
              <a:t>An influential person is more accessible and can be consulted saving time and effort</a:t>
            </a:r>
          </a:p>
          <a:p>
            <a:pPr>
              <a:lnSpc>
                <a:spcPct val="90000"/>
              </a:lnSpc>
            </a:pPr>
            <a:r>
              <a:rPr lang="en-US" sz="2400"/>
              <a:t>Strong social ties are present between transmittee and receiver</a:t>
            </a:r>
          </a:p>
          <a:p>
            <a:pPr>
              <a:lnSpc>
                <a:spcPct val="90000"/>
              </a:lnSpc>
            </a:pPr>
            <a:r>
              <a:rPr lang="en-US" sz="2400"/>
              <a:t>High need for social approval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dissolve">
                                      <p:cBhvr>
                                        <p:cTn id="7" dur="500"/>
                                        <p:tgtEl>
                                          <p:spTgt spid="2253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531">
                                            <p:txEl>
                                              <p:pRg st="0" end="0"/>
                                            </p:txEl>
                                          </p:spTgt>
                                        </p:tgtEl>
                                        <p:attrNameLst>
                                          <p:attrName>style.visibility</p:attrName>
                                        </p:attrNameLst>
                                      </p:cBhvr>
                                      <p:to>
                                        <p:strVal val="visible"/>
                                      </p:to>
                                    </p:set>
                                    <p:animEffect transition="in" filter="dissolve">
                                      <p:cBhvr>
                                        <p:cTn id="12" dur="500"/>
                                        <p:tgtEl>
                                          <p:spTgt spid="225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531">
                                            <p:txEl>
                                              <p:pRg st="1" end="1"/>
                                            </p:txEl>
                                          </p:spTgt>
                                        </p:tgtEl>
                                        <p:attrNameLst>
                                          <p:attrName>style.visibility</p:attrName>
                                        </p:attrNameLst>
                                      </p:cBhvr>
                                      <p:to>
                                        <p:strVal val="visible"/>
                                      </p:to>
                                    </p:set>
                                    <p:animEffect transition="in" filter="dissolve">
                                      <p:cBhvr>
                                        <p:cTn id="17" dur="500"/>
                                        <p:tgtEl>
                                          <p:spTgt spid="225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2531">
                                            <p:txEl>
                                              <p:pRg st="2" end="2"/>
                                            </p:txEl>
                                          </p:spTgt>
                                        </p:tgtEl>
                                        <p:attrNameLst>
                                          <p:attrName>style.visibility</p:attrName>
                                        </p:attrNameLst>
                                      </p:cBhvr>
                                      <p:to>
                                        <p:strVal val="visible"/>
                                      </p:to>
                                    </p:set>
                                    <p:animEffect transition="in" filter="dissolve">
                                      <p:cBhvr>
                                        <p:cTn id="22" dur="500"/>
                                        <p:tgtEl>
                                          <p:spTgt spid="225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2531">
                                            <p:txEl>
                                              <p:pRg st="3" end="3"/>
                                            </p:txEl>
                                          </p:spTgt>
                                        </p:tgtEl>
                                        <p:attrNameLst>
                                          <p:attrName>style.visibility</p:attrName>
                                        </p:attrNameLst>
                                      </p:cBhvr>
                                      <p:to>
                                        <p:strVal val="visible"/>
                                      </p:to>
                                    </p:set>
                                    <p:animEffect transition="in" filter="dissolve">
                                      <p:cBhvr>
                                        <p:cTn id="27" dur="500"/>
                                        <p:tgtEl>
                                          <p:spTgt spid="225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2531">
                                            <p:txEl>
                                              <p:pRg st="4" end="4"/>
                                            </p:txEl>
                                          </p:spTgt>
                                        </p:tgtEl>
                                        <p:attrNameLst>
                                          <p:attrName>style.visibility</p:attrName>
                                        </p:attrNameLst>
                                      </p:cBhvr>
                                      <p:to>
                                        <p:strVal val="visible"/>
                                      </p:to>
                                    </p:set>
                                    <p:animEffect transition="in" filter="dissolve">
                                      <p:cBhvr>
                                        <p:cTn id="32" dur="500"/>
                                        <p:tgtEl>
                                          <p:spTgt spid="2253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2531">
                                            <p:txEl>
                                              <p:pRg st="5" end="5"/>
                                            </p:txEl>
                                          </p:spTgt>
                                        </p:tgtEl>
                                        <p:attrNameLst>
                                          <p:attrName>style.visibility</p:attrName>
                                        </p:attrNameLst>
                                      </p:cBhvr>
                                      <p:to>
                                        <p:strVal val="visible"/>
                                      </p:to>
                                    </p:set>
                                    <p:animEffect transition="in" filter="dissolve">
                                      <p:cBhvr>
                                        <p:cTn id="37" dur="500"/>
                                        <p:tgtEl>
                                          <p:spTgt spid="2253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2531">
                                            <p:txEl>
                                              <p:pRg st="6" end="6"/>
                                            </p:txEl>
                                          </p:spTgt>
                                        </p:tgtEl>
                                        <p:attrNameLst>
                                          <p:attrName>style.visibility</p:attrName>
                                        </p:attrNameLst>
                                      </p:cBhvr>
                                      <p:to>
                                        <p:strVal val="visible"/>
                                      </p:to>
                                    </p:set>
                                    <p:animEffect transition="in" filter="dissolve">
                                      <p:cBhvr>
                                        <p:cTn id="42" dur="500"/>
                                        <p:tgtEl>
                                          <p:spTgt spid="2253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1"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Identifying ‘influentials’</a:t>
            </a:r>
          </a:p>
        </p:txBody>
      </p:sp>
      <p:sp>
        <p:nvSpPr>
          <p:cNvPr id="52227" name="Rectangle 3"/>
          <p:cNvSpPr>
            <a:spLocks noGrp="1" noChangeArrowheads="1"/>
          </p:cNvSpPr>
          <p:nvPr>
            <p:ph type="body" idx="1"/>
          </p:nvPr>
        </p:nvSpPr>
        <p:spPr/>
        <p:txBody>
          <a:bodyPr/>
          <a:lstStyle/>
          <a:p>
            <a:r>
              <a:rPr lang="en-US"/>
              <a:t>Sociometric</a:t>
            </a:r>
          </a:p>
          <a:p>
            <a:r>
              <a:rPr lang="en-US"/>
              <a:t>Key informant</a:t>
            </a:r>
          </a:p>
          <a:p>
            <a:r>
              <a:rPr lang="en-US"/>
              <a:t>Self-designation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dissolve">
                                      <p:cBhvr>
                                        <p:cTn id="7" dur="500"/>
                                        <p:tgtEl>
                                          <p:spTgt spid="522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2227">
                                            <p:txEl>
                                              <p:pRg st="0" end="0"/>
                                            </p:txEl>
                                          </p:spTgt>
                                        </p:tgtEl>
                                        <p:attrNameLst>
                                          <p:attrName>style.visibility</p:attrName>
                                        </p:attrNameLst>
                                      </p:cBhvr>
                                      <p:to>
                                        <p:strVal val="visible"/>
                                      </p:to>
                                    </p:set>
                                    <p:animEffect transition="in" filter="dissolve">
                                      <p:cBhvr>
                                        <p:cTn id="12" dur="500"/>
                                        <p:tgtEl>
                                          <p:spTgt spid="522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2227">
                                            <p:txEl>
                                              <p:pRg st="1" end="1"/>
                                            </p:txEl>
                                          </p:spTgt>
                                        </p:tgtEl>
                                        <p:attrNameLst>
                                          <p:attrName>style.visibility</p:attrName>
                                        </p:attrNameLst>
                                      </p:cBhvr>
                                      <p:to>
                                        <p:strVal val="visible"/>
                                      </p:to>
                                    </p:set>
                                    <p:animEffect transition="in" filter="dissolve">
                                      <p:cBhvr>
                                        <p:cTn id="17" dur="500"/>
                                        <p:tgtEl>
                                          <p:spTgt spid="5222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2227">
                                            <p:txEl>
                                              <p:pRg st="2" end="2"/>
                                            </p:txEl>
                                          </p:spTgt>
                                        </p:tgtEl>
                                        <p:attrNameLst>
                                          <p:attrName>style.visibility</p:attrName>
                                        </p:attrNameLst>
                                      </p:cBhvr>
                                      <p:to>
                                        <p:strVal val="visible"/>
                                      </p:to>
                                    </p:set>
                                    <p:animEffect transition="in" filter="dissolve">
                                      <p:cBhvr>
                                        <p:cTn id="22" dur="500"/>
                                        <p:tgtEl>
                                          <p:spTgt spid="522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7"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Motivations for WOM</a:t>
            </a:r>
          </a:p>
        </p:txBody>
      </p:sp>
      <p:sp>
        <p:nvSpPr>
          <p:cNvPr id="23555" name="Rectangle 3"/>
          <p:cNvSpPr>
            <a:spLocks noGrp="1" noChangeArrowheads="1"/>
          </p:cNvSpPr>
          <p:nvPr>
            <p:ph type="body" idx="1"/>
          </p:nvPr>
        </p:nvSpPr>
        <p:spPr/>
        <p:txBody>
          <a:bodyPr/>
          <a:lstStyle/>
          <a:p>
            <a:r>
              <a:rPr lang="en-US"/>
              <a:t>Involvement</a:t>
            </a:r>
          </a:p>
          <a:p>
            <a:r>
              <a:rPr lang="en-US"/>
              <a:t>Self enhancement</a:t>
            </a:r>
          </a:p>
          <a:p>
            <a:r>
              <a:rPr lang="en-US"/>
              <a:t>Concern for others</a:t>
            </a:r>
          </a:p>
          <a:p>
            <a:r>
              <a:rPr lang="en-US"/>
              <a:t>Message intrigue</a:t>
            </a:r>
          </a:p>
          <a:p>
            <a:r>
              <a:rPr lang="en-US"/>
              <a:t>Dissonance reduction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dissolve">
                                      <p:cBhvr>
                                        <p:cTn id="7" dur="5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dissolve">
                                      <p:cBhvr>
                                        <p:cTn id="12" dur="500"/>
                                        <p:tgtEl>
                                          <p:spTgt spid="235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555">
                                            <p:txEl>
                                              <p:pRg st="1" end="1"/>
                                            </p:txEl>
                                          </p:spTgt>
                                        </p:tgtEl>
                                        <p:attrNameLst>
                                          <p:attrName>style.visibility</p:attrName>
                                        </p:attrNameLst>
                                      </p:cBhvr>
                                      <p:to>
                                        <p:strVal val="visible"/>
                                      </p:to>
                                    </p:set>
                                    <p:animEffect transition="in" filter="dissolve">
                                      <p:cBhvr>
                                        <p:cTn id="17" dur="500"/>
                                        <p:tgtEl>
                                          <p:spTgt spid="235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555">
                                            <p:txEl>
                                              <p:pRg st="2" end="2"/>
                                            </p:txEl>
                                          </p:spTgt>
                                        </p:tgtEl>
                                        <p:attrNameLst>
                                          <p:attrName>style.visibility</p:attrName>
                                        </p:attrNameLst>
                                      </p:cBhvr>
                                      <p:to>
                                        <p:strVal val="visible"/>
                                      </p:to>
                                    </p:set>
                                    <p:animEffect transition="in" filter="dissolve">
                                      <p:cBhvr>
                                        <p:cTn id="22" dur="500"/>
                                        <p:tgtEl>
                                          <p:spTgt spid="2355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555">
                                            <p:txEl>
                                              <p:pRg st="3" end="3"/>
                                            </p:txEl>
                                          </p:spTgt>
                                        </p:tgtEl>
                                        <p:attrNameLst>
                                          <p:attrName>style.visibility</p:attrName>
                                        </p:attrNameLst>
                                      </p:cBhvr>
                                      <p:to>
                                        <p:strVal val="visible"/>
                                      </p:to>
                                    </p:set>
                                    <p:animEffect transition="in" filter="dissolve">
                                      <p:cBhvr>
                                        <p:cTn id="27" dur="500"/>
                                        <p:tgtEl>
                                          <p:spTgt spid="2355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3555">
                                            <p:txEl>
                                              <p:pRg st="4" end="4"/>
                                            </p:txEl>
                                          </p:spTgt>
                                        </p:tgtEl>
                                        <p:attrNameLst>
                                          <p:attrName>style.visibility</p:attrName>
                                        </p:attrNameLst>
                                      </p:cBhvr>
                                      <p:to>
                                        <p:strVal val="visible"/>
                                      </p:to>
                                    </p:set>
                                    <p:animEffect transition="in" filter="dissolve">
                                      <p:cBhvr>
                                        <p:cTn id="32" dur="500"/>
                                        <p:tgtEl>
                                          <p:spTgt spid="23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t>Impact of WOM communication</a:t>
            </a:r>
          </a:p>
        </p:txBody>
      </p:sp>
      <p:sp>
        <p:nvSpPr>
          <p:cNvPr id="53251" name="Rectangle 3"/>
          <p:cNvSpPr>
            <a:spLocks noGrp="1" noChangeArrowheads="1"/>
          </p:cNvSpPr>
          <p:nvPr>
            <p:ph type="body" idx="1"/>
          </p:nvPr>
        </p:nvSpPr>
        <p:spPr/>
        <p:txBody>
          <a:bodyPr/>
          <a:lstStyle/>
          <a:p>
            <a:r>
              <a:rPr lang="en-US"/>
              <a:t>Source vs seeker initiated conversation</a:t>
            </a:r>
          </a:p>
          <a:p>
            <a:r>
              <a:rPr lang="en-US"/>
              <a:t>-ve vs +ve information</a:t>
            </a:r>
          </a:p>
          <a:p>
            <a:r>
              <a:rPr lang="en-US"/>
              <a:t>Verbal vs visual information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dissolve">
                                      <p:cBhvr>
                                        <p:cTn id="7" dur="500"/>
                                        <p:tgtEl>
                                          <p:spTgt spid="5325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3251">
                                            <p:txEl>
                                              <p:pRg st="0" end="0"/>
                                            </p:txEl>
                                          </p:spTgt>
                                        </p:tgtEl>
                                        <p:attrNameLst>
                                          <p:attrName>style.visibility</p:attrName>
                                        </p:attrNameLst>
                                      </p:cBhvr>
                                      <p:to>
                                        <p:strVal val="visible"/>
                                      </p:to>
                                    </p:set>
                                    <p:animEffect transition="in" filter="dissolve">
                                      <p:cBhvr>
                                        <p:cTn id="12" dur="500"/>
                                        <p:tgtEl>
                                          <p:spTgt spid="5325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3251">
                                            <p:txEl>
                                              <p:pRg st="1" end="1"/>
                                            </p:txEl>
                                          </p:spTgt>
                                        </p:tgtEl>
                                        <p:attrNameLst>
                                          <p:attrName>style.visibility</p:attrName>
                                        </p:attrNameLst>
                                      </p:cBhvr>
                                      <p:to>
                                        <p:strVal val="visible"/>
                                      </p:to>
                                    </p:set>
                                    <p:animEffect transition="in" filter="dissolve">
                                      <p:cBhvr>
                                        <p:cTn id="17" dur="500"/>
                                        <p:tgtEl>
                                          <p:spTgt spid="5325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3251">
                                            <p:txEl>
                                              <p:pRg st="2" end="2"/>
                                            </p:txEl>
                                          </p:spTgt>
                                        </p:tgtEl>
                                        <p:attrNameLst>
                                          <p:attrName>style.visibility</p:attrName>
                                        </p:attrNameLst>
                                      </p:cBhvr>
                                      <p:to>
                                        <p:strVal val="visible"/>
                                      </p:to>
                                    </p:set>
                                    <p:animEffect transition="in" filter="dissolve">
                                      <p:cBhvr>
                                        <p:cTn id="22" dur="500"/>
                                        <p:tgtEl>
                                          <p:spTgt spid="532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51"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t>Marketing implications</a:t>
            </a:r>
          </a:p>
        </p:txBody>
      </p:sp>
      <p:sp>
        <p:nvSpPr>
          <p:cNvPr id="54275" name="Rectangle 3"/>
          <p:cNvSpPr>
            <a:spLocks noGrp="1" noChangeArrowheads="1"/>
          </p:cNvSpPr>
          <p:nvPr>
            <p:ph type="body" idx="1"/>
          </p:nvPr>
        </p:nvSpPr>
        <p:spPr/>
        <p:txBody>
          <a:bodyPr/>
          <a:lstStyle/>
          <a:p>
            <a:r>
              <a:rPr lang="en-US"/>
              <a:t>Creating influentials</a:t>
            </a:r>
          </a:p>
          <a:p>
            <a:r>
              <a:rPr lang="en-US"/>
              <a:t>Targeting influentials</a:t>
            </a:r>
          </a:p>
          <a:p>
            <a:r>
              <a:rPr lang="en-US"/>
              <a:t>Stimulating +ve WOM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dissolve">
                                      <p:cBhvr>
                                        <p:cTn id="7" dur="500"/>
                                        <p:tgtEl>
                                          <p:spTgt spid="5427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4275">
                                            <p:txEl>
                                              <p:pRg st="0" end="0"/>
                                            </p:txEl>
                                          </p:spTgt>
                                        </p:tgtEl>
                                        <p:attrNameLst>
                                          <p:attrName>style.visibility</p:attrName>
                                        </p:attrNameLst>
                                      </p:cBhvr>
                                      <p:to>
                                        <p:strVal val="visible"/>
                                      </p:to>
                                    </p:set>
                                    <p:animEffect transition="in" filter="dissolve">
                                      <p:cBhvr>
                                        <p:cTn id="12" dur="500"/>
                                        <p:tgtEl>
                                          <p:spTgt spid="542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4275">
                                            <p:txEl>
                                              <p:pRg st="1" end="1"/>
                                            </p:txEl>
                                          </p:spTgt>
                                        </p:tgtEl>
                                        <p:attrNameLst>
                                          <p:attrName>style.visibility</p:attrName>
                                        </p:attrNameLst>
                                      </p:cBhvr>
                                      <p:to>
                                        <p:strVal val="visible"/>
                                      </p:to>
                                    </p:set>
                                    <p:animEffect transition="in" filter="dissolve">
                                      <p:cBhvr>
                                        <p:cTn id="17" dur="500"/>
                                        <p:tgtEl>
                                          <p:spTgt spid="5427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4275">
                                            <p:txEl>
                                              <p:pRg st="2" end="2"/>
                                            </p:txEl>
                                          </p:spTgt>
                                        </p:tgtEl>
                                        <p:attrNameLst>
                                          <p:attrName>style.visibility</p:attrName>
                                        </p:attrNameLst>
                                      </p:cBhvr>
                                      <p:to>
                                        <p:strVal val="visible"/>
                                      </p:to>
                                    </p:set>
                                    <p:animEffect transition="in" filter="dissolve">
                                      <p:cBhvr>
                                        <p:cTn id="22" dur="500"/>
                                        <p:tgtEl>
                                          <p:spTgt spid="542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5"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685800" y="2286000"/>
            <a:ext cx="7772400" cy="1143000"/>
          </a:xfrm>
        </p:spPr>
        <p:txBody>
          <a:bodyPr/>
          <a:lstStyle/>
          <a:p>
            <a:r>
              <a:rPr lang="en-US"/>
              <a:t>Family Influence</a:t>
            </a:r>
          </a:p>
        </p:txBody>
      </p:sp>
      <p:sp>
        <p:nvSpPr>
          <p:cNvPr id="25603" name="Rectangle 3"/>
          <p:cNvSpPr>
            <a:spLocks noGrp="1" noChangeArrowheads="1"/>
          </p:cNvSpPr>
          <p:nvPr>
            <p:ph type="subTitle" idx="1"/>
          </p:nvPr>
        </p:nvSpPr>
        <p:spPr/>
        <p:txBody>
          <a:bodyPr/>
          <a:lstStyle/>
          <a:p>
            <a:r>
              <a:rPr lang="en-US"/>
              <a:t>Buying decisions of individuals may be heavily influenced by other members of the family or household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dissolve">
                                      <p:cBhvr>
                                        <p:cTn id="7" dur="500"/>
                                        <p:tgtEl>
                                          <p:spTgt spid="2560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603">
                                            <p:txEl>
                                              <p:pRg st="0" end="0"/>
                                            </p:txEl>
                                          </p:spTgt>
                                        </p:tgtEl>
                                        <p:attrNameLst>
                                          <p:attrName>style.visibility</p:attrName>
                                        </p:attrNameLst>
                                      </p:cBhvr>
                                      <p:to>
                                        <p:strVal val="visible"/>
                                      </p:to>
                                    </p:set>
                                    <p:animEffect transition="in" filter="dissolve">
                                      <p:cBhvr>
                                        <p:cTn id="12" dur="500"/>
                                        <p:tgtEl>
                                          <p:spTgt spid="256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3"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a:xfrm>
            <a:off x="685800" y="1066800"/>
            <a:ext cx="7772400" cy="990600"/>
          </a:xfrm>
        </p:spPr>
        <p:txBody>
          <a:bodyPr/>
          <a:lstStyle/>
          <a:p>
            <a:r>
              <a:rPr lang="en-US"/>
              <a:t>Household</a:t>
            </a:r>
          </a:p>
        </p:txBody>
      </p:sp>
      <p:sp>
        <p:nvSpPr>
          <p:cNvPr id="55300" name="Rectangle 4"/>
          <p:cNvSpPr>
            <a:spLocks noGrp="1" noChangeArrowheads="1"/>
          </p:cNvSpPr>
          <p:nvPr>
            <p:ph type="subTitle" idx="1"/>
          </p:nvPr>
        </p:nvSpPr>
        <p:spPr>
          <a:xfrm>
            <a:off x="1371600" y="3048000"/>
            <a:ext cx="6400800" cy="2590800"/>
          </a:xfrm>
        </p:spPr>
        <p:txBody>
          <a:bodyPr/>
          <a:lstStyle/>
          <a:p>
            <a:pPr>
              <a:lnSpc>
                <a:spcPct val="90000"/>
              </a:lnSpc>
            </a:pPr>
            <a:r>
              <a:rPr lang="en-US"/>
              <a:t>All persons related or otherwise occupying the same dwelling unit.</a:t>
            </a:r>
          </a:p>
          <a:p>
            <a:pPr>
              <a:lnSpc>
                <a:spcPct val="90000"/>
              </a:lnSpc>
            </a:pPr>
            <a:r>
              <a:rPr lang="en-US"/>
              <a:t>Non-family units would come under this category eg, singles, elderly people, POSSLQ, divorcees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dissolve">
                                      <p:cBhvr>
                                        <p:cTn id="7" dur="500"/>
                                        <p:tgtEl>
                                          <p:spTgt spid="5529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5300">
                                            <p:txEl>
                                              <p:pRg st="0" end="0"/>
                                            </p:txEl>
                                          </p:spTgt>
                                        </p:tgtEl>
                                        <p:attrNameLst>
                                          <p:attrName>style.visibility</p:attrName>
                                        </p:attrNameLst>
                                      </p:cBhvr>
                                      <p:to>
                                        <p:strVal val="visible"/>
                                      </p:to>
                                    </p:set>
                                    <p:animEffect transition="in" filter="dissolve">
                                      <p:cBhvr>
                                        <p:cTn id="12" dur="500"/>
                                        <p:tgtEl>
                                          <p:spTgt spid="5530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5300">
                                            <p:txEl>
                                              <p:pRg st="1" end="1"/>
                                            </p:txEl>
                                          </p:spTgt>
                                        </p:tgtEl>
                                        <p:attrNameLst>
                                          <p:attrName>style.visibility</p:attrName>
                                        </p:attrNameLst>
                                      </p:cBhvr>
                                      <p:to>
                                        <p:strVal val="visible"/>
                                      </p:to>
                                    </p:set>
                                    <p:animEffect transition="in" filter="dissolve">
                                      <p:cBhvr>
                                        <p:cTn id="17" dur="500"/>
                                        <p:tgtEl>
                                          <p:spTgt spid="5530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P spid="55300" grpId="0" build="p"/>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Families can comprise of </a:t>
            </a:r>
          </a:p>
        </p:txBody>
      </p:sp>
      <p:sp>
        <p:nvSpPr>
          <p:cNvPr id="28675" name="Rectangle 3"/>
          <p:cNvSpPr>
            <a:spLocks noGrp="1" noChangeArrowheads="1"/>
          </p:cNvSpPr>
          <p:nvPr>
            <p:ph type="body" idx="1"/>
          </p:nvPr>
        </p:nvSpPr>
        <p:spPr/>
        <p:txBody>
          <a:bodyPr/>
          <a:lstStyle/>
          <a:p>
            <a:r>
              <a:rPr lang="en-US"/>
              <a:t>Nuclear</a:t>
            </a:r>
          </a:p>
          <a:p>
            <a:r>
              <a:rPr lang="en-US"/>
              <a:t>Extended</a:t>
            </a:r>
          </a:p>
          <a:p>
            <a:endParaRPr lang="en-US"/>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dissolve">
                                      <p:cBhvr>
                                        <p:cTn id="7" dur="500"/>
                                        <p:tgtEl>
                                          <p:spTgt spid="2867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675">
                                            <p:txEl>
                                              <p:pRg st="0" end="0"/>
                                            </p:txEl>
                                          </p:spTgt>
                                        </p:tgtEl>
                                        <p:attrNameLst>
                                          <p:attrName>style.visibility</p:attrName>
                                        </p:attrNameLst>
                                      </p:cBhvr>
                                      <p:to>
                                        <p:strVal val="visible"/>
                                      </p:to>
                                    </p:set>
                                    <p:animEffect transition="in" filter="dissolve">
                                      <p:cBhvr>
                                        <p:cTn id="12" dur="500"/>
                                        <p:tgtEl>
                                          <p:spTgt spid="286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8675">
                                            <p:txEl>
                                              <p:pRg st="1" end="1"/>
                                            </p:txEl>
                                          </p:spTgt>
                                        </p:tgtEl>
                                        <p:attrNameLst>
                                          <p:attrName>style.visibility</p:attrName>
                                        </p:attrNameLst>
                                      </p:cBhvr>
                                      <p:to>
                                        <p:strVal val="visible"/>
                                      </p:to>
                                    </p:set>
                                    <p:animEffect transition="in" filter="dissolve">
                                      <p:cBhvr>
                                        <p:cTn id="17" dur="500"/>
                                        <p:tgtEl>
                                          <p:spTgt spid="286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5" grpId="0" build="p"/>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How do families function?</a:t>
            </a:r>
          </a:p>
        </p:txBody>
      </p:sp>
      <p:sp>
        <p:nvSpPr>
          <p:cNvPr id="26627" name="Rectangle 3"/>
          <p:cNvSpPr>
            <a:spLocks noGrp="1" noChangeArrowheads="1"/>
          </p:cNvSpPr>
          <p:nvPr>
            <p:ph type="body" idx="1"/>
          </p:nvPr>
        </p:nvSpPr>
        <p:spPr/>
        <p:txBody>
          <a:bodyPr/>
          <a:lstStyle/>
          <a:p>
            <a:r>
              <a:rPr lang="en-US"/>
              <a:t>Cohesion</a:t>
            </a:r>
          </a:p>
          <a:p>
            <a:r>
              <a:rPr lang="en-US"/>
              <a:t>Adaptability</a:t>
            </a:r>
          </a:p>
          <a:p>
            <a:r>
              <a:rPr lang="en-US"/>
              <a:t>Communication</a:t>
            </a: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dissolve">
                                      <p:cBhvr>
                                        <p:cTn id="7" dur="500"/>
                                        <p:tgtEl>
                                          <p:spTgt spid="266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627">
                                            <p:txEl>
                                              <p:pRg st="0" end="0"/>
                                            </p:txEl>
                                          </p:spTgt>
                                        </p:tgtEl>
                                        <p:attrNameLst>
                                          <p:attrName>style.visibility</p:attrName>
                                        </p:attrNameLst>
                                      </p:cBhvr>
                                      <p:to>
                                        <p:strVal val="visible"/>
                                      </p:to>
                                    </p:set>
                                    <p:animEffect transition="in" filter="dissolve">
                                      <p:cBhvr>
                                        <p:cTn id="12" dur="500"/>
                                        <p:tgtEl>
                                          <p:spTgt spid="266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6627">
                                            <p:txEl>
                                              <p:pRg st="1" end="1"/>
                                            </p:txEl>
                                          </p:spTgt>
                                        </p:tgtEl>
                                        <p:attrNameLst>
                                          <p:attrName>style.visibility</p:attrName>
                                        </p:attrNameLst>
                                      </p:cBhvr>
                                      <p:to>
                                        <p:strVal val="visible"/>
                                      </p:to>
                                    </p:set>
                                    <p:animEffect transition="in" filter="dissolve">
                                      <p:cBhvr>
                                        <p:cTn id="17" dur="500"/>
                                        <p:tgtEl>
                                          <p:spTgt spid="2662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6627">
                                            <p:txEl>
                                              <p:pRg st="2" end="2"/>
                                            </p:txEl>
                                          </p:spTgt>
                                        </p:tgtEl>
                                        <p:attrNameLst>
                                          <p:attrName>style.visibility</p:attrName>
                                        </p:attrNameLst>
                                      </p:cBhvr>
                                      <p:to>
                                        <p:strVal val="visible"/>
                                      </p:to>
                                    </p:set>
                                    <p:animEffect transition="in" filter="dissolve">
                                      <p:cBhvr>
                                        <p:cTn id="22" dur="500"/>
                                        <p:tgtEl>
                                          <p:spTgt spid="266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7"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Individual role in a buying centre</a:t>
            </a:r>
          </a:p>
        </p:txBody>
      </p:sp>
      <p:sp>
        <p:nvSpPr>
          <p:cNvPr id="27651" name="Rectangle 3"/>
          <p:cNvSpPr>
            <a:spLocks noGrp="1" noChangeArrowheads="1"/>
          </p:cNvSpPr>
          <p:nvPr>
            <p:ph type="body" idx="1"/>
          </p:nvPr>
        </p:nvSpPr>
        <p:spPr/>
        <p:txBody>
          <a:bodyPr/>
          <a:lstStyle/>
          <a:p>
            <a:r>
              <a:rPr lang="en-US"/>
              <a:t>Gatekeeper</a:t>
            </a:r>
          </a:p>
          <a:p>
            <a:r>
              <a:rPr lang="en-US"/>
              <a:t>Initiator</a:t>
            </a:r>
          </a:p>
          <a:p>
            <a:r>
              <a:rPr lang="en-US"/>
              <a:t>Influencer</a:t>
            </a:r>
          </a:p>
          <a:p>
            <a:r>
              <a:rPr lang="en-US"/>
              <a:t>Decider</a:t>
            </a:r>
          </a:p>
          <a:p>
            <a:r>
              <a:rPr lang="en-US"/>
              <a:t>Buyer</a:t>
            </a:r>
          </a:p>
          <a:p>
            <a:r>
              <a:rPr lang="en-US"/>
              <a:t>User</a:t>
            </a: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dissolve">
                                      <p:cBhvr>
                                        <p:cTn id="7" dur="500"/>
                                        <p:tgtEl>
                                          <p:spTgt spid="2765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651">
                                            <p:txEl>
                                              <p:pRg st="0" end="0"/>
                                            </p:txEl>
                                          </p:spTgt>
                                        </p:tgtEl>
                                        <p:attrNameLst>
                                          <p:attrName>style.visibility</p:attrName>
                                        </p:attrNameLst>
                                      </p:cBhvr>
                                      <p:to>
                                        <p:strVal val="visible"/>
                                      </p:to>
                                    </p:set>
                                    <p:animEffect transition="in" filter="dissolve">
                                      <p:cBhvr>
                                        <p:cTn id="12" dur="500"/>
                                        <p:tgtEl>
                                          <p:spTgt spid="2765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651">
                                            <p:txEl>
                                              <p:pRg st="1" end="1"/>
                                            </p:txEl>
                                          </p:spTgt>
                                        </p:tgtEl>
                                        <p:attrNameLst>
                                          <p:attrName>style.visibility</p:attrName>
                                        </p:attrNameLst>
                                      </p:cBhvr>
                                      <p:to>
                                        <p:strVal val="visible"/>
                                      </p:to>
                                    </p:set>
                                    <p:animEffect transition="in" filter="dissolve">
                                      <p:cBhvr>
                                        <p:cTn id="17" dur="500"/>
                                        <p:tgtEl>
                                          <p:spTgt spid="2765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7651">
                                            <p:txEl>
                                              <p:pRg st="2" end="2"/>
                                            </p:txEl>
                                          </p:spTgt>
                                        </p:tgtEl>
                                        <p:attrNameLst>
                                          <p:attrName>style.visibility</p:attrName>
                                        </p:attrNameLst>
                                      </p:cBhvr>
                                      <p:to>
                                        <p:strVal val="visible"/>
                                      </p:to>
                                    </p:set>
                                    <p:animEffect transition="in" filter="dissolve">
                                      <p:cBhvr>
                                        <p:cTn id="22" dur="500"/>
                                        <p:tgtEl>
                                          <p:spTgt spid="2765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7651">
                                            <p:txEl>
                                              <p:pRg st="3" end="3"/>
                                            </p:txEl>
                                          </p:spTgt>
                                        </p:tgtEl>
                                        <p:attrNameLst>
                                          <p:attrName>style.visibility</p:attrName>
                                        </p:attrNameLst>
                                      </p:cBhvr>
                                      <p:to>
                                        <p:strVal val="visible"/>
                                      </p:to>
                                    </p:set>
                                    <p:animEffect transition="in" filter="dissolve">
                                      <p:cBhvr>
                                        <p:cTn id="27" dur="500"/>
                                        <p:tgtEl>
                                          <p:spTgt spid="2765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7651">
                                            <p:txEl>
                                              <p:pRg st="4" end="4"/>
                                            </p:txEl>
                                          </p:spTgt>
                                        </p:tgtEl>
                                        <p:attrNameLst>
                                          <p:attrName>style.visibility</p:attrName>
                                        </p:attrNameLst>
                                      </p:cBhvr>
                                      <p:to>
                                        <p:strVal val="visible"/>
                                      </p:to>
                                    </p:set>
                                    <p:animEffect transition="in" filter="dissolve">
                                      <p:cBhvr>
                                        <p:cTn id="32" dur="500"/>
                                        <p:tgtEl>
                                          <p:spTgt spid="2765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7651">
                                            <p:txEl>
                                              <p:pRg st="5" end="5"/>
                                            </p:txEl>
                                          </p:spTgt>
                                        </p:tgtEl>
                                        <p:attrNameLst>
                                          <p:attrName>style.visibility</p:attrName>
                                        </p:attrNameLst>
                                      </p:cBhvr>
                                      <p:to>
                                        <p:strVal val="visible"/>
                                      </p:to>
                                    </p:set>
                                    <p:animEffect transition="in" filter="dissolve">
                                      <p:cBhvr>
                                        <p:cTn id="37" dur="500"/>
                                        <p:tgtEl>
                                          <p:spTgt spid="276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1"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Spousal Buying roles</a:t>
            </a:r>
          </a:p>
        </p:txBody>
      </p:sp>
      <p:sp>
        <p:nvSpPr>
          <p:cNvPr id="29699" name="Rectangle 3"/>
          <p:cNvSpPr>
            <a:spLocks noGrp="1" noChangeArrowheads="1"/>
          </p:cNvSpPr>
          <p:nvPr>
            <p:ph type="body" idx="1"/>
          </p:nvPr>
        </p:nvSpPr>
        <p:spPr/>
        <p:txBody>
          <a:bodyPr/>
          <a:lstStyle/>
          <a:p>
            <a:r>
              <a:rPr lang="en-US"/>
              <a:t>Autonomic</a:t>
            </a:r>
          </a:p>
          <a:p>
            <a:r>
              <a:rPr lang="en-US"/>
              <a:t>Husband dominant</a:t>
            </a:r>
          </a:p>
          <a:p>
            <a:r>
              <a:rPr lang="en-US"/>
              <a:t>Wife dominant</a:t>
            </a:r>
          </a:p>
          <a:p>
            <a:r>
              <a:rPr lang="en-US"/>
              <a:t>Syncratic (joint)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dissolve">
                                      <p:cBhvr>
                                        <p:cTn id="7" dur="500"/>
                                        <p:tgtEl>
                                          <p:spTgt spid="2969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699">
                                            <p:txEl>
                                              <p:pRg st="0" end="0"/>
                                            </p:txEl>
                                          </p:spTgt>
                                        </p:tgtEl>
                                        <p:attrNameLst>
                                          <p:attrName>style.visibility</p:attrName>
                                        </p:attrNameLst>
                                      </p:cBhvr>
                                      <p:to>
                                        <p:strVal val="visible"/>
                                      </p:to>
                                    </p:set>
                                    <p:animEffect transition="in" filter="dissolve">
                                      <p:cBhvr>
                                        <p:cTn id="12" dur="500"/>
                                        <p:tgtEl>
                                          <p:spTgt spid="2969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9699">
                                            <p:txEl>
                                              <p:pRg st="1" end="1"/>
                                            </p:txEl>
                                          </p:spTgt>
                                        </p:tgtEl>
                                        <p:attrNameLst>
                                          <p:attrName>style.visibility</p:attrName>
                                        </p:attrNameLst>
                                      </p:cBhvr>
                                      <p:to>
                                        <p:strVal val="visible"/>
                                      </p:to>
                                    </p:set>
                                    <p:animEffect transition="in" filter="dissolve">
                                      <p:cBhvr>
                                        <p:cTn id="17" dur="500"/>
                                        <p:tgtEl>
                                          <p:spTgt spid="2969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9699">
                                            <p:txEl>
                                              <p:pRg st="2" end="2"/>
                                            </p:txEl>
                                          </p:spTgt>
                                        </p:tgtEl>
                                        <p:attrNameLst>
                                          <p:attrName>style.visibility</p:attrName>
                                        </p:attrNameLst>
                                      </p:cBhvr>
                                      <p:to>
                                        <p:strVal val="visible"/>
                                      </p:to>
                                    </p:set>
                                    <p:animEffect transition="in" filter="dissolve">
                                      <p:cBhvr>
                                        <p:cTn id="22" dur="500"/>
                                        <p:tgtEl>
                                          <p:spTgt spid="2969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9699">
                                            <p:txEl>
                                              <p:pRg st="3" end="3"/>
                                            </p:txEl>
                                          </p:spTgt>
                                        </p:tgtEl>
                                        <p:attrNameLst>
                                          <p:attrName>style.visibility</p:attrName>
                                        </p:attrNameLst>
                                      </p:cBhvr>
                                      <p:to>
                                        <p:strVal val="visible"/>
                                      </p:to>
                                    </p:set>
                                    <p:animEffect transition="in" filter="dissolve">
                                      <p:cBhvr>
                                        <p:cTn id="27" dur="500"/>
                                        <p:tgtEl>
                                          <p:spTgt spid="296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699"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sz="4000"/>
              <a:t>Behaviour changes related to Family Life cycle (FLC)</a:t>
            </a:r>
          </a:p>
        </p:txBody>
      </p:sp>
      <p:sp>
        <p:nvSpPr>
          <p:cNvPr id="57347" name="Rectangle 3"/>
          <p:cNvSpPr>
            <a:spLocks noGrp="1" noChangeArrowheads="1"/>
          </p:cNvSpPr>
          <p:nvPr>
            <p:ph type="body" idx="1"/>
          </p:nvPr>
        </p:nvSpPr>
        <p:spPr/>
        <p:txBody>
          <a:bodyPr/>
          <a:lstStyle/>
          <a:p>
            <a:r>
              <a:rPr lang="en-US"/>
              <a:t>Single-Newly Married – Full Nest I – Full Nest II – Empty Nest I – Empty Nest II – Solitary Survivor – Retired Solitary Survivor</a:t>
            </a:r>
          </a:p>
          <a:p>
            <a:r>
              <a:rPr lang="en-US"/>
              <a:t>Nature of products</a:t>
            </a:r>
          </a:p>
          <a:p>
            <a:r>
              <a:rPr lang="en-US"/>
              <a:t>Priorities accorded to expenditure</a:t>
            </a:r>
          </a:p>
          <a:p>
            <a:r>
              <a:rPr lang="en-US"/>
              <a:t>Habits and preferences</a:t>
            </a: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7346"/>
                                        </p:tgtEl>
                                        <p:attrNameLst>
                                          <p:attrName>style.visibility</p:attrName>
                                        </p:attrNameLst>
                                      </p:cBhvr>
                                      <p:to>
                                        <p:strVal val="visible"/>
                                      </p:to>
                                    </p:set>
                                    <p:animEffect transition="in" filter="dissolve">
                                      <p:cBhvr>
                                        <p:cTn id="7" dur="500"/>
                                        <p:tgtEl>
                                          <p:spTgt spid="5734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7347">
                                            <p:txEl>
                                              <p:pRg st="0" end="0"/>
                                            </p:txEl>
                                          </p:spTgt>
                                        </p:tgtEl>
                                        <p:attrNameLst>
                                          <p:attrName>style.visibility</p:attrName>
                                        </p:attrNameLst>
                                      </p:cBhvr>
                                      <p:to>
                                        <p:strVal val="visible"/>
                                      </p:to>
                                    </p:set>
                                    <p:animEffect transition="in" filter="dissolve">
                                      <p:cBhvr>
                                        <p:cTn id="12" dur="500"/>
                                        <p:tgtEl>
                                          <p:spTgt spid="5734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7347">
                                            <p:txEl>
                                              <p:pRg st="1" end="1"/>
                                            </p:txEl>
                                          </p:spTgt>
                                        </p:tgtEl>
                                        <p:attrNameLst>
                                          <p:attrName>style.visibility</p:attrName>
                                        </p:attrNameLst>
                                      </p:cBhvr>
                                      <p:to>
                                        <p:strVal val="visible"/>
                                      </p:to>
                                    </p:set>
                                    <p:animEffect transition="in" filter="dissolve">
                                      <p:cBhvr>
                                        <p:cTn id="17" dur="500"/>
                                        <p:tgtEl>
                                          <p:spTgt spid="5734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7347">
                                            <p:txEl>
                                              <p:pRg st="2" end="2"/>
                                            </p:txEl>
                                          </p:spTgt>
                                        </p:tgtEl>
                                        <p:attrNameLst>
                                          <p:attrName>style.visibility</p:attrName>
                                        </p:attrNameLst>
                                      </p:cBhvr>
                                      <p:to>
                                        <p:strVal val="visible"/>
                                      </p:to>
                                    </p:set>
                                    <p:animEffect transition="in" filter="dissolve">
                                      <p:cBhvr>
                                        <p:cTn id="22" dur="500"/>
                                        <p:tgtEl>
                                          <p:spTgt spid="5734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7347">
                                            <p:txEl>
                                              <p:pRg st="3" end="3"/>
                                            </p:txEl>
                                          </p:spTgt>
                                        </p:tgtEl>
                                        <p:attrNameLst>
                                          <p:attrName>style.visibility</p:attrName>
                                        </p:attrNameLst>
                                      </p:cBhvr>
                                      <p:to>
                                        <p:strVal val="visible"/>
                                      </p:to>
                                    </p:set>
                                    <p:animEffect transition="in" filter="dissolve">
                                      <p:cBhvr>
                                        <p:cTn id="27" dur="500"/>
                                        <p:tgtEl>
                                          <p:spTgt spid="573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P spid="57347"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t>Parenting styles</a:t>
            </a:r>
          </a:p>
        </p:txBody>
      </p:sp>
      <p:sp>
        <p:nvSpPr>
          <p:cNvPr id="58371" name="Rectangle 3"/>
          <p:cNvSpPr>
            <a:spLocks noGrp="1" noChangeArrowheads="1"/>
          </p:cNvSpPr>
          <p:nvPr>
            <p:ph type="body" idx="1"/>
          </p:nvPr>
        </p:nvSpPr>
        <p:spPr/>
        <p:txBody>
          <a:bodyPr/>
          <a:lstStyle/>
          <a:p>
            <a:r>
              <a:rPr lang="en-US"/>
              <a:t>Authoritarian</a:t>
            </a:r>
          </a:p>
          <a:p>
            <a:r>
              <a:rPr lang="en-US"/>
              <a:t>Negligent</a:t>
            </a:r>
          </a:p>
          <a:p>
            <a:r>
              <a:rPr lang="en-US"/>
              <a:t>Democratic</a:t>
            </a:r>
          </a:p>
          <a:p>
            <a:r>
              <a:rPr lang="en-US"/>
              <a:t>Permissive</a:t>
            </a: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8370"/>
                                        </p:tgtEl>
                                        <p:attrNameLst>
                                          <p:attrName>style.visibility</p:attrName>
                                        </p:attrNameLst>
                                      </p:cBhvr>
                                      <p:to>
                                        <p:strVal val="visible"/>
                                      </p:to>
                                    </p:set>
                                    <p:animEffect transition="in" filter="dissolve">
                                      <p:cBhvr>
                                        <p:cTn id="7" dur="500"/>
                                        <p:tgtEl>
                                          <p:spTgt spid="5837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8371">
                                            <p:txEl>
                                              <p:pRg st="0" end="0"/>
                                            </p:txEl>
                                          </p:spTgt>
                                        </p:tgtEl>
                                        <p:attrNameLst>
                                          <p:attrName>style.visibility</p:attrName>
                                        </p:attrNameLst>
                                      </p:cBhvr>
                                      <p:to>
                                        <p:strVal val="visible"/>
                                      </p:to>
                                    </p:set>
                                    <p:animEffect transition="in" filter="dissolve">
                                      <p:cBhvr>
                                        <p:cTn id="12" dur="500"/>
                                        <p:tgtEl>
                                          <p:spTgt spid="5837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8371">
                                            <p:txEl>
                                              <p:pRg st="1" end="1"/>
                                            </p:txEl>
                                          </p:spTgt>
                                        </p:tgtEl>
                                        <p:attrNameLst>
                                          <p:attrName>style.visibility</p:attrName>
                                        </p:attrNameLst>
                                      </p:cBhvr>
                                      <p:to>
                                        <p:strVal val="visible"/>
                                      </p:to>
                                    </p:set>
                                    <p:animEffect transition="in" filter="dissolve">
                                      <p:cBhvr>
                                        <p:cTn id="17" dur="500"/>
                                        <p:tgtEl>
                                          <p:spTgt spid="5837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8371">
                                            <p:txEl>
                                              <p:pRg st="2" end="2"/>
                                            </p:txEl>
                                          </p:spTgt>
                                        </p:tgtEl>
                                        <p:attrNameLst>
                                          <p:attrName>style.visibility</p:attrName>
                                        </p:attrNameLst>
                                      </p:cBhvr>
                                      <p:to>
                                        <p:strVal val="visible"/>
                                      </p:to>
                                    </p:set>
                                    <p:animEffect transition="in" filter="dissolve">
                                      <p:cBhvr>
                                        <p:cTn id="22" dur="500"/>
                                        <p:tgtEl>
                                          <p:spTgt spid="5837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8371">
                                            <p:txEl>
                                              <p:pRg st="3" end="3"/>
                                            </p:txEl>
                                          </p:spTgt>
                                        </p:tgtEl>
                                        <p:attrNameLst>
                                          <p:attrName>style.visibility</p:attrName>
                                        </p:attrNameLst>
                                      </p:cBhvr>
                                      <p:to>
                                        <p:strVal val="visible"/>
                                      </p:to>
                                    </p:set>
                                    <p:animEffect transition="in" filter="dissolve">
                                      <p:cBhvr>
                                        <p:cTn id="27" dur="500"/>
                                        <p:tgtEl>
                                          <p:spTgt spid="583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p:bldP spid="58371"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685800" y="609600"/>
            <a:ext cx="7772400" cy="1752600"/>
          </a:xfrm>
        </p:spPr>
        <p:txBody>
          <a:bodyPr/>
          <a:lstStyle/>
          <a:p>
            <a:r>
              <a:rPr lang="en-US"/>
              <a:t>Situation Influences</a:t>
            </a:r>
          </a:p>
        </p:txBody>
      </p:sp>
      <p:sp>
        <p:nvSpPr>
          <p:cNvPr id="30723" name="Rectangle 3"/>
          <p:cNvSpPr>
            <a:spLocks noGrp="1" noChangeArrowheads="1"/>
          </p:cNvSpPr>
          <p:nvPr>
            <p:ph type="subTitle" idx="1"/>
          </p:nvPr>
        </p:nvSpPr>
        <p:spPr>
          <a:xfrm>
            <a:off x="1371600" y="2819400"/>
            <a:ext cx="6400800" cy="2819400"/>
          </a:xfrm>
        </p:spPr>
        <p:txBody>
          <a:bodyPr/>
          <a:lstStyle/>
          <a:p>
            <a:r>
              <a:rPr lang="en-US"/>
              <a:t>Arising from factors that are particular to a specific time and place that are independent of consumer and object characteristics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dissolve">
                                      <p:cBhvr>
                                        <p:cTn id="7" dur="500"/>
                                        <p:tgtEl>
                                          <p:spTgt spid="307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723">
                                            <p:txEl>
                                              <p:pRg st="0" end="0"/>
                                            </p:txEl>
                                          </p:spTgt>
                                        </p:tgtEl>
                                        <p:attrNameLst>
                                          <p:attrName>style.visibility</p:attrName>
                                        </p:attrNameLst>
                                      </p:cBhvr>
                                      <p:to>
                                        <p:strVal val="visible"/>
                                      </p:to>
                                    </p:set>
                                    <p:animEffect transition="in" filter="dissolve">
                                      <p:cBhvr>
                                        <p:cTn id="12" dur="500"/>
                                        <p:tgtEl>
                                          <p:spTgt spid="307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3"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Types of consumer situations</a:t>
            </a:r>
          </a:p>
        </p:txBody>
      </p:sp>
      <p:sp>
        <p:nvSpPr>
          <p:cNvPr id="31747" name="Rectangle 3"/>
          <p:cNvSpPr>
            <a:spLocks noGrp="1" noChangeArrowheads="1"/>
          </p:cNvSpPr>
          <p:nvPr>
            <p:ph type="body" idx="1"/>
          </p:nvPr>
        </p:nvSpPr>
        <p:spPr/>
        <p:txBody>
          <a:bodyPr/>
          <a:lstStyle/>
          <a:p>
            <a:r>
              <a:rPr lang="en-US"/>
              <a:t>Communication situations</a:t>
            </a:r>
          </a:p>
          <a:p>
            <a:r>
              <a:rPr lang="en-US"/>
              <a:t>Purchase situations</a:t>
            </a:r>
          </a:p>
          <a:p>
            <a:r>
              <a:rPr lang="en-US"/>
              <a:t>Usage situations</a:t>
            </a: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dissolve">
                                      <p:cBhvr>
                                        <p:cTn id="7" dur="500"/>
                                        <p:tgtEl>
                                          <p:spTgt spid="3174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747">
                                            <p:txEl>
                                              <p:pRg st="0" end="0"/>
                                            </p:txEl>
                                          </p:spTgt>
                                        </p:tgtEl>
                                        <p:attrNameLst>
                                          <p:attrName>style.visibility</p:attrName>
                                        </p:attrNameLst>
                                      </p:cBhvr>
                                      <p:to>
                                        <p:strVal val="visible"/>
                                      </p:to>
                                    </p:set>
                                    <p:animEffect transition="in" filter="dissolve">
                                      <p:cBhvr>
                                        <p:cTn id="12" dur="500"/>
                                        <p:tgtEl>
                                          <p:spTgt spid="3174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1747">
                                            <p:txEl>
                                              <p:pRg st="1" end="1"/>
                                            </p:txEl>
                                          </p:spTgt>
                                        </p:tgtEl>
                                        <p:attrNameLst>
                                          <p:attrName>style.visibility</p:attrName>
                                        </p:attrNameLst>
                                      </p:cBhvr>
                                      <p:to>
                                        <p:strVal val="visible"/>
                                      </p:to>
                                    </p:set>
                                    <p:animEffect transition="in" filter="dissolve">
                                      <p:cBhvr>
                                        <p:cTn id="17" dur="500"/>
                                        <p:tgtEl>
                                          <p:spTgt spid="3174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1747">
                                            <p:txEl>
                                              <p:pRg st="2" end="2"/>
                                            </p:txEl>
                                          </p:spTgt>
                                        </p:tgtEl>
                                        <p:attrNameLst>
                                          <p:attrName>style.visibility</p:attrName>
                                        </p:attrNameLst>
                                      </p:cBhvr>
                                      <p:to>
                                        <p:strVal val="visible"/>
                                      </p:to>
                                    </p:set>
                                    <p:animEffect transition="in" filter="dissolve">
                                      <p:cBhvr>
                                        <p:cTn id="22" dur="500"/>
                                        <p:tgtEl>
                                          <p:spTgt spid="317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7" grpId="0" build="p"/>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ctrTitle"/>
          </p:nvPr>
        </p:nvSpPr>
        <p:spPr/>
        <p:txBody>
          <a:bodyPr/>
          <a:lstStyle/>
          <a:p>
            <a:r>
              <a:rPr lang="en-US"/>
              <a:t>Communication Situations</a:t>
            </a:r>
          </a:p>
        </p:txBody>
      </p:sp>
      <p:sp>
        <p:nvSpPr>
          <p:cNvPr id="59395" name="Rectangle 3"/>
          <p:cNvSpPr>
            <a:spLocks noGrp="1" noChangeArrowheads="1"/>
          </p:cNvSpPr>
          <p:nvPr>
            <p:ph type="subTitle" idx="1"/>
          </p:nvPr>
        </p:nvSpPr>
        <p:spPr/>
        <p:txBody>
          <a:bodyPr/>
          <a:lstStyle/>
          <a:p>
            <a:r>
              <a:rPr lang="en-US"/>
              <a:t>   Those settings where the consumer is exposed to either personal or nonpersonal communications.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9394"/>
                                        </p:tgtEl>
                                        <p:attrNameLst>
                                          <p:attrName>style.visibility</p:attrName>
                                        </p:attrNameLst>
                                      </p:cBhvr>
                                      <p:to>
                                        <p:strVal val="visible"/>
                                      </p:to>
                                    </p:set>
                                    <p:animEffect transition="in" filter="dissolve">
                                      <p:cBhvr>
                                        <p:cTn id="7" dur="500"/>
                                        <p:tgtEl>
                                          <p:spTgt spid="5939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9395">
                                            <p:txEl>
                                              <p:pRg st="0" end="0"/>
                                            </p:txEl>
                                          </p:spTgt>
                                        </p:tgtEl>
                                        <p:attrNameLst>
                                          <p:attrName>style.visibility</p:attrName>
                                        </p:attrNameLst>
                                      </p:cBhvr>
                                      <p:to>
                                        <p:strVal val="visible"/>
                                      </p:to>
                                    </p:set>
                                    <p:animEffect transition="in" filter="dissolve">
                                      <p:cBhvr>
                                        <p:cTn id="12" dur="500"/>
                                        <p:tgtEl>
                                          <p:spTgt spid="593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p:bldP spid="59395" grpId="0" build="p"/>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t>Purchase Situations</a:t>
            </a:r>
          </a:p>
        </p:txBody>
      </p:sp>
      <p:sp>
        <p:nvSpPr>
          <p:cNvPr id="61443" name="Rectangle 3"/>
          <p:cNvSpPr>
            <a:spLocks noGrp="1" noChangeArrowheads="1"/>
          </p:cNvSpPr>
          <p:nvPr>
            <p:ph type="body" idx="1"/>
          </p:nvPr>
        </p:nvSpPr>
        <p:spPr/>
        <p:txBody>
          <a:bodyPr/>
          <a:lstStyle/>
          <a:p>
            <a:pPr>
              <a:lnSpc>
                <a:spcPct val="90000"/>
              </a:lnSpc>
              <a:buFontTx/>
              <a:buNone/>
            </a:pPr>
            <a:r>
              <a:rPr lang="en-US"/>
              <a:t>   Those settings in which consumers acquire products and services</a:t>
            </a:r>
          </a:p>
          <a:p>
            <a:pPr>
              <a:lnSpc>
                <a:spcPct val="90000"/>
              </a:lnSpc>
            </a:pPr>
            <a:r>
              <a:rPr lang="en-US"/>
              <a:t>Information environment – availability, load, format, form</a:t>
            </a:r>
          </a:p>
          <a:p>
            <a:pPr>
              <a:lnSpc>
                <a:spcPct val="90000"/>
              </a:lnSpc>
            </a:pPr>
            <a:r>
              <a:rPr lang="en-US"/>
              <a:t>Retail environment –atmospherics, music, layout, colours, POPs, salespeople, crowding</a:t>
            </a:r>
          </a:p>
          <a:p>
            <a:pPr>
              <a:lnSpc>
                <a:spcPct val="90000"/>
              </a:lnSpc>
            </a:pPr>
            <a:r>
              <a:rPr lang="en-US"/>
              <a:t>Time</a:t>
            </a:r>
          </a:p>
          <a:p>
            <a:pPr>
              <a:lnSpc>
                <a:spcPct val="90000"/>
              </a:lnSpc>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1442"/>
                                        </p:tgtEl>
                                        <p:attrNameLst>
                                          <p:attrName>style.visibility</p:attrName>
                                        </p:attrNameLst>
                                      </p:cBhvr>
                                      <p:to>
                                        <p:strVal val="visible"/>
                                      </p:to>
                                    </p:set>
                                    <p:animEffect transition="in" filter="dissolve">
                                      <p:cBhvr>
                                        <p:cTn id="7" dur="500"/>
                                        <p:tgtEl>
                                          <p:spTgt spid="614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443">
                                            <p:txEl>
                                              <p:pRg st="0" end="0"/>
                                            </p:txEl>
                                          </p:spTgt>
                                        </p:tgtEl>
                                        <p:attrNameLst>
                                          <p:attrName>style.visibility</p:attrName>
                                        </p:attrNameLst>
                                      </p:cBhvr>
                                      <p:to>
                                        <p:strVal val="visible"/>
                                      </p:to>
                                    </p:set>
                                    <p:animEffect transition="in" filter="dissolve">
                                      <p:cBhvr>
                                        <p:cTn id="12" dur="500"/>
                                        <p:tgtEl>
                                          <p:spTgt spid="6144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1443">
                                            <p:txEl>
                                              <p:pRg st="1" end="1"/>
                                            </p:txEl>
                                          </p:spTgt>
                                        </p:tgtEl>
                                        <p:attrNameLst>
                                          <p:attrName>style.visibility</p:attrName>
                                        </p:attrNameLst>
                                      </p:cBhvr>
                                      <p:to>
                                        <p:strVal val="visible"/>
                                      </p:to>
                                    </p:set>
                                    <p:animEffect transition="in" filter="dissolve">
                                      <p:cBhvr>
                                        <p:cTn id="17" dur="500"/>
                                        <p:tgtEl>
                                          <p:spTgt spid="6144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1443">
                                            <p:txEl>
                                              <p:pRg st="2" end="2"/>
                                            </p:txEl>
                                          </p:spTgt>
                                        </p:tgtEl>
                                        <p:attrNameLst>
                                          <p:attrName>style.visibility</p:attrName>
                                        </p:attrNameLst>
                                      </p:cBhvr>
                                      <p:to>
                                        <p:strVal val="visible"/>
                                      </p:to>
                                    </p:set>
                                    <p:animEffect transition="in" filter="dissolve">
                                      <p:cBhvr>
                                        <p:cTn id="22" dur="500"/>
                                        <p:tgtEl>
                                          <p:spTgt spid="6144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1443">
                                            <p:txEl>
                                              <p:pRg st="3" end="3"/>
                                            </p:txEl>
                                          </p:spTgt>
                                        </p:tgtEl>
                                        <p:attrNameLst>
                                          <p:attrName>style.visibility</p:attrName>
                                        </p:attrNameLst>
                                      </p:cBhvr>
                                      <p:to>
                                        <p:strVal val="visible"/>
                                      </p:to>
                                    </p:set>
                                    <p:animEffect transition="in" filter="dissolve">
                                      <p:cBhvr>
                                        <p:cTn id="27" dur="500"/>
                                        <p:tgtEl>
                                          <p:spTgt spid="614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p:bldP spid="61443" grpId="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t>Usage Situations</a:t>
            </a:r>
          </a:p>
        </p:txBody>
      </p:sp>
      <p:sp>
        <p:nvSpPr>
          <p:cNvPr id="62467" name="Rectangle 3"/>
          <p:cNvSpPr>
            <a:spLocks noGrp="1" noChangeArrowheads="1"/>
          </p:cNvSpPr>
          <p:nvPr>
            <p:ph type="body" idx="1"/>
          </p:nvPr>
        </p:nvSpPr>
        <p:spPr/>
        <p:txBody>
          <a:bodyPr/>
          <a:lstStyle/>
          <a:p>
            <a:pPr>
              <a:buFontTx/>
              <a:buNone/>
            </a:pPr>
            <a:r>
              <a:rPr lang="en-US"/>
              <a:t>  Those settings in which consumption occurs</a:t>
            </a:r>
          </a:p>
          <a:p>
            <a:r>
              <a:rPr lang="en-US"/>
              <a:t>Location is same</a:t>
            </a:r>
          </a:p>
          <a:p>
            <a:r>
              <a:rPr lang="en-US"/>
              <a:t>Location is different</a:t>
            </a:r>
          </a:p>
          <a:p>
            <a:r>
              <a:rPr lang="en-US"/>
              <a:t>Used differently</a:t>
            </a:r>
          </a:p>
          <a:p>
            <a:r>
              <a:rPr lang="en-US"/>
              <a:t>Different social situations</a:t>
            </a:r>
          </a:p>
          <a:p>
            <a:r>
              <a:rPr lang="en-US"/>
              <a:t>Time of the day</a:t>
            </a: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2466"/>
                                        </p:tgtEl>
                                        <p:attrNameLst>
                                          <p:attrName>style.visibility</p:attrName>
                                        </p:attrNameLst>
                                      </p:cBhvr>
                                      <p:to>
                                        <p:strVal val="visible"/>
                                      </p:to>
                                    </p:set>
                                    <p:animEffect transition="in" filter="dissolve">
                                      <p:cBhvr>
                                        <p:cTn id="7" dur="500"/>
                                        <p:tgtEl>
                                          <p:spTgt spid="6246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2467">
                                            <p:txEl>
                                              <p:pRg st="0" end="0"/>
                                            </p:txEl>
                                          </p:spTgt>
                                        </p:tgtEl>
                                        <p:attrNameLst>
                                          <p:attrName>style.visibility</p:attrName>
                                        </p:attrNameLst>
                                      </p:cBhvr>
                                      <p:to>
                                        <p:strVal val="visible"/>
                                      </p:to>
                                    </p:set>
                                    <p:animEffect transition="in" filter="dissolve">
                                      <p:cBhvr>
                                        <p:cTn id="12" dur="500"/>
                                        <p:tgtEl>
                                          <p:spTgt spid="6246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2467">
                                            <p:txEl>
                                              <p:pRg st="1" end="1"/>
                                            </p:txEl>
                                          </p:spTgt>
                                        </p:tgtEl>
                                        <p:attrNameLst>
                                          <p:attrName>style.visibility</p:attrName>
                                        </p:attrNameLst>
                                      </p:cBhvr>
                                      <p:to>
                                        <p:strVal val="visible"/>
                                      </p:to>
                                    </p:set>
                                    <p:animEffect transition="in" filter="dissolve">
                                      <p:cBhvr>
                                        <p:cTn id="17" dur="500"/>
                                        <p:tgtEl>
                                          <p:spTgt spid="6246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2467">
                                            <p:txEl>
                                              <p:pRg st="2" end="2"/>
                                            </p:txEl>
                                          </p:spTgt>
                                        </p:tgtEl>
                                        <p:attrNameLst>
                                          <p:attrName>style.visibility</p:attrName>
                                        </p:attrNameLst>
                                      </p:cBhvr>
                                      <p:to>
                                        <p:strVal val="visible"/>
                                      </p:to>
                                    </p:set>
                                    <p:animEffect transition="in" filter="dissolve">
                                      <p:cBhvr>
                                        <p:cTn id="22" dur="500"/>
                                        <p:tgtEl>
                                          <p:spTgt spid="6246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2467">
                                            <p:txEl>
                                              <p:pRg st="3" end="3"/>
                                            </p:txEl>
                                          </p:spTgt>
                                        </p:tgtEl>
                                        <p:attrNameLst>
                                          <p:attrName>style.visibility</p:attrName>
                                        </p:attrNameLst>
                                      </p:cBhvr>
                                      <p:to>
                                        <p:strVal val="visible"/>
                                      </p:to>
                                    </p:set>
                                    <p:animEffect transition="in" filter="dissolve">
                                      <p:cBhvr>
                                        <p:cTn id="27" dur="500"/>
                                        <p:tgtEl>
                                          <p:spTgt spid="6246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2467">
                                            <p:txEl>
                                              <p:pRg st="4" end="4"/>
                                            </p:txEl>
                                          </p:spTgt>
                                        </p:tgtEl>
                                        <p:attrNameLst>
                                          <p:attrName>style.visibility</p:attrName>
                                        </p:attrNameLst>
                                      </p:cBhvr>
                                      <p:to>
                                        <p:strVal val="visible"/>
                                      </p:to>
                                    </p:set>
                                    <p:animEffect transition="in" filter="dissolve">
                                      <p:cBhvr>
                                        <p:cTn id="32" dur="500"/>
                                        <p:tgtEl>
                                          <p:spTgt spid="6246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2467">
                                            <p:txEl>
                                              <p:pRg st="5" end="5"/>
                                            </p:txEl>
                                          </p:spTgt>
                                        </p:tgtEl>
                                        <p:attrNameLst>
                                          <p:attrName>style.visibility</p:attrName>
                                        </p:attrNameLst>
                                      </p:cBhvr>
                                      <p:to>
                                        <p:strVal val="visible"/>
                                      </p:to>
                                    </p:set>
                                    <p:animEffect transition="in" filter="dissolve">
                                      <p:cBhvr>
                                        <p:cTn id="37" dur="500"/>
                                        <p:tgtEl>
                                          <p:spTgt spid="624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P spid="62467" grpId="0" build="p"/>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ctrTitle"/>
          </p:nvPr>
        </p:nvSpPr>
        <p:spPr>
          <a:xfrm>
            <a:off x="685800" y="1295400"/>
            <a:ext cx="7772400" cy="1066800"/>
          </a:xfrm>
        </p:spPr>
        <p:txBody>
          <a:bodyPr/>
          <a:lstStyle/>
          <a:p>
            <a:r>
              <a:rPr lang="en-US"/>
              <a:t>Person-Situation Interaction</a:t>
            </a:r>
          </a:p>
        </p:txBody>
      </p:sp>
      <p:sp>
        <p:nvSpPr>
          <p:cNvPr id="63492" name="Rectangle 4"/>
          <p:cNvSpPr>
            <a:spLocks noGrp="1" noChangeArrowheads="1"/>
          </p:cNvSpPr>
          <p:nvPr>
            <p:ph type="subTitle" idx="1"/>
          </p:nvPr>
        </p:nvSpPr>
        <p:spPr>
          <a:xfrm>
            <a:off x="1371600" y="3200400"/>
            <a:ext cx="6400800" cy="2438400"/>
          </a:xfrm>
        </p:spPr>
        <p:txBody>
          <a:bodyPr/>
          <a:lstStyle/>
          <a:p>
            <a:r>
              <a:rPr lang="en-US"/>
              <a:t>Behaviour can also change depending on the type of consumers for the same situation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3490"/>
                                        </p:tgtEl>
                                        <p:attrNameLst>
                                          <p:attrName>style.visibility</p:attrName>
                                        </p:attrNameLst>
                                      </p:cBhvr>
                                      <p:to>
                                        <p:strVal val="visible"/>
                                      </p:to>
                                    </p:set>
                                    <p:animEffect transition="in" filter="dissolve">
                                      <p:cBhvr>
                                        <p:cTn id="7" dur="500"/>
                                        <p:tgtEl>
                                          <p:spTgt spid="6349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3492">
                                            <p:txEl>
                                              <p:pRg st="0" end="0"/>
                                            </p:txEl>
                                          </p:spTgt>
                                        </p:tgtEl>
                                        <p:attrNameLst>
                                          <p:attrName>style.visibility</p:attrName>
                                        </p:attrNameLst>
                                      </p:cBhvr>
                                      <p:to>
                                        <p:strVal val="visible"/>
                                      </p:to>
                                    </p:set>
                                    <p:animEffect transition="in" filter="dissolve">
                                      <p:cBhvr>
                                        <p:cTn id="12" dur="500"/>
                                        <p:tgtEl>
                                          <p:spTgt spid="6349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p:bldP spid="63492" grpId="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t>Unexpected Situational Influence</a:t>
            </a:r>
          </a:p>
        </p:txBody>
      </p:sp>
      <p:sp>
        <p:nvSpPr>
          <p:cNvPr id="65539" name="Rectangle 3"/>
          <p:cNvSpPr>
            <a:spLocks noGrp="1" noChangeArrowheads="1"/>
          </p:cNvSpPr>
          <p:nvPr>
            <p:ph type="body" idx="1"/>
          </p:nvPr>
        </p:nvSpPr>
        <p:spPr/>
        <p:txBody>
          <a:bodyPr/>
          <a:lstStyle/>
          <a:p>
            <a:pPr>
              <a:lnSpc>
                <a:spcPct val="90000"/>
              </a:lnSpc>
            </a:pPr>
            <a:r>
              <a:rPr lang="en-US" sz="2400"/>
              <a:t>Product out of stock</a:t>
            </a:r>
          </a:p>
          <a:p>
            <a:pPr>
              <a:lnSpc>
                <a:spcPct val="90000"/>
              </a:lnSpc>
            </a:pPr>
            <a:r>
              <a:rPr lang="en-US" sz="2400"/>
              <a:t>Guests dropping in for dinner</a:t>
            </a:r>
          </a:p>
          <a:p>
            <a:pPr>
              <a:lnSpc>
                <a:spcPct val="90000"/>
              </a:lnSpc>
            </a:pPr>
            <a:r>
              <a:rPr lang="en-US" sz="2400"/>
              <a:t>Sudden leave being sanctioned</a:t>
            </a:r>
          </a:p>
          <a:p>
            <a:pPr>
              <a:lnSpc>
                <a:spcPct val="90000"/>
              </a:lnSpc>
            </a:pPr>
            <a:r>
              <a:rPr lang="en-US" sz="2400"/>
              <a:t>Falling ill</a:t>
            </a:r>
          </a:p>
          <a:p>
            <a:pPr>
              <a:lnSpc>
                <a:spcPct val="90000"/>
              </a:lnSpc>
              <a:buFontTx/>
              <a:buNone/>
            </a:pPr>
            <a:r>
              <a:rPr lang="en-US" sz="2400"/>
              <a:t>   For marketers, it is assumed that the no. of customers lost due to unexpected situational influences is offset by the number of customers gained by unexpected situational influences. While this may be true at an overall level, losses and gains could happen at a company/industry level</a:t>
            </a:r>
          </a:p>
          <a:p>
            <a:pPr>
              <a:lnSpc>
                <a:spcPct val="90000"/>
              </a:lnSpc>
            </a:pPr>
            <a:endParaRPr 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5538"/>
                                        </p:tgtEl>
                                        <p:attrNameLst>
                                          <p:attrName>style.visibility</p:attrName>
                                        </p:attrNameLst>
                                      </p:cBhvr>
                                      <p:to>
                                        <p:strVal val="visible"/>
                                      </p:to>
                                    </p:set>
                                    <p:animEffect transition="in" filter="dissolve">
                                      <p:cBhvr>
                                        <p:cTn id="7" dur="500"/>
                                        <p:tgtEl>
                                          <p:spTgt spid="6553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5539">
                                            <p:txEl>
                                              <p:pRg st="0" end="0"/>
                                            </p:txEl>
                                          </p:spTgt>
                                        </p:tgtEl>
                                        <p:attrNameLst>
                                          <p:attrName>style.visibility</p:attrName>
                                        </p:attrNameLst>
                                      </p:cBhvr>
                                      <p:to>
                                        <p:strVal val="visible"/>
                                      </p:to>
                                    </p:set>
                                    <p:animEffect transition="in" filter="dissolve">
                                      <p:cBhvr>
                                        <p:cTn id="12" dur="500"/>
                                        <p:tgtEl>
                                          <p:spTgt spid="655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5539">
                                            <p:txEl>
                                              <p:pRg st="1" end="1"/>
                                            </p:txEl>
                                          </p:spTgt>
                                        </p:tgtEl>
                                        <p:attrNameLst>
                                          <p:attrName>style.visibility</p:attrName>
                                        </p:attrNameLst>
                                      </p:cBhvr>
                                      <p:to>
                                        <p:strVal val="visible"/>
                                      </p:to>
                                    </p:set>
                                    <p:animEffect transition="in" filter="dissolve">
                                      <p:cBhvr>
                                        <p:cTn id="17" dur="500"/>
                                        <p:tgtEl>
                                          <p:spTgt spid="655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5539">
                                            <p:txEl>
                                              <p:pRg st="2" end="2"/>
                                            </p:txEl>
                                          </p:spTgt>
                                        </p:tgtEl>
                                        <p:attrNameLst>
                                          <p:attrName>style.visibility</p:attrName>
                                        </p:attrNameLst>
                                      </p:cBhvr>
                                      <p:to>
                                        <p:strVal val="visible"/>
                                      </p:to>
                                    </p:set>
                                    <p:animEffect transition="in" filter="dissolve">
                                      <p:cBhvr>
                                        <p:cTn id="22" dur="500"/>
                                        <p:tgtEl>
                                          <p:spTgt spid="655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5539">
                                            <p:txEl>
                                              <p:pRg st="3" end="3"/>
                                            </p:txEl>
                                          </p:spTgt>
                                        </p:tgtEl>
                                        <p:attrNameLst>
                                          <p:attrName>style.visibility</p:attrName>
                                        </p:attrNameLst>
                                      </p:cBhvr>
                                      <p:to>
                                        <p:strVal val="visible"/>
                                      </p:to>
                                    </p:set>
                                    <p:animEffect transition="in" filter="dissolve">
                                      <p:cBhvr>
                                        <p:cTn id="27" dur="500"/>
                                        <p:tgtEl>
                                          <p:spTgt spid="655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5539">
                                            <p:txEl>
                                              <p:pRg st="4" end="4"/>
                                            </p:txEl>
                                          </p:spTgt>
                                        </p:tgtEl>
                                        <p:attrNameLst>
                                          <p:attrName>style.visibility</p:attrName>
                                        </p:attrNameLst>
                                      </p:cBhvr>
                                      <p:to>
                                        <p:strVal val="visible"/>
                                      </p:to>
                                    </p:set>
                                    <p:animEffect transition="in" filter="dissolve">
                                      <p:cBhvr>
                                        <p:cTn id="32" dur="500"/>
                                        <p:tgtEl>
                                          <p:spTgt spid="655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p:bldP spid="65539" grpId="0" build="p"/>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561</TotalTime>
  <Words>1161</Words>
  <Application>Microsoft PowerPoint</Application>
  <PresentationFormat>On-screen Show (4:3)</PresentationFormat>
  <Paragraphs>181</Paragraphs>
  <Slides>47</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47</vt:i4>
      </vt:variant>
    </vt:vector>
  </HeadingPairs>
  <TitlesOfParts>
    <vt:vector size="49" baseType="lpstr">
      <vt:lpstr>Times New Roman</vt:lpstr>
      <vt:lpstr>Default Design</vt:lpstr>
      <vt:lpstr>Environmental Influences</vt:lpstr>
      <vt:lpstr>Types of influences</vt:lpstr>
      <vt:lpstr>Values</vt:lpstr>
      <vt:lpstr>Norms</vt:lpstr>
      <vt:lpstr>Socialisation</vt:lpstr>
      <vt:lpstr>What is culture?</vt:lpstr>
      <vt:lpstr>Cultural Influence</vt:lpstr>
      <vt:lpstr>How is culture propagated?</vt:lpstr>
      <vt:lpstr>Culture affects consumer behaviour</vt:lpstr>
      <vt:lpstr>Impact of culture on consumption</vt:lpstr>
      <vt:lpstr>How core values affect Marketing?</vt:lpstr>
      <vt:lpstr>Changing Institutions</vt:lpstr>
      <vt:lpstr>Intergenerational Motivating factors</vt:lpstr>
      <vt:lpstr>Social Influence</vt:lpstr>
      <vt:lpstr>What is social class?</vt:lpstr>
      <vt:lpstr>Social stratification</vt:lpstr>
      <vt:lpstr>Social classes are stratified according to their relations in the production and acquisition of goods</vt:lpstr>
      <vt:lpstr>What determines social class?</vt:lpstr>
      <vt:lpstr>How to measure social class?</vt:lpstr>
      <vt:lpstr>Pretenders to a social class are much more than people that fall in it.</vt:lpstr>
      <vt:lpstr>Do social classes change?</vt:lpstr>
      <vt:lpstr>Personal Influence</vt:lpstr>
      <vt:lpstr>Types of personal influence</vt:lpstr>
      <vt:lpstr>Models of Personal Influence</vt:lpstr>
      <vt:lpstr>Types of reference groups</vt:lpstr>
      <vt:lpstr>Forms of reference group influence</vt:lpstr>
      <vt:lpstr>Word of Mouth</vt:lpstr>
      <vt:lpstr>When will WOM be useful?</vt:lpstr>
      <vt:lpstr>Identifying ‘influentials’</vt:lpstr>
      <vt:lpstr>Motivations for WOM</vt:lpstr>
      <vt:lpstr>Impact of WOM communication</vt:lpstr>
      <vt:lpstr>Marketing implications</vt:lpstr>
      <vt:lpstr>Family Influence</vt:lpstr>
      <vt:lpstr>Household</vt:lpstr>
      <vt:lpstr>Families can comprise of </vt:lpstr>
      <vt:lpstr>How do families function?</vt:lpstr>
      <vt:lpstr>Individual role in a buying centre</vt:lpstr>
      <vt:lpstr>Spousal Buying roles</vt:lpstr>
      <vt:lpstr>Behaviour changes related to Family Life cycle (FLC)</vt:lpstr>
      <vt:lpstr>Parenting styles</vt:lpstr>
      <vt:lpstr>Situation Influences</vt:lpstr>
      <vt:lpstr>Types of consumer situations</vt:lpstr>
      <vt:lpstr>Communication Situations</vt:lpstr>
      <vt:lpstr>Purchase Situations</vt:lpstr>
      <vt:lpstr>Usage Situations</vt:lpstr>
      <vt:lpstr>Person-Situation Interaction</vt:lpstr>
      <vt:lpstr>Unexpected Situational Influence</vt:lpstr>
    </vt:vector>
  </TitlesOfParts>
  <Company>Institute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Influences</dc:title>
  <dc:creator>XIMB</dc:creator>
  <cp:lastModifiedBy>office</cp:lastModifiedBy>
  <cp:revision>13</cp:revision>
  <dcterms:created xsi:type="dcterms:W3CDTF">2004-03-15T06:52:04Z</dcterms:created>
  <dcterms:modified xsi:type="dcterms:W3CDTF">2013-09-17T05:48:25Z</dcterms:modified>
</cp:coreProperties>
</file>