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0"/>
  </p:handoutMasterIdLst>
  <p:sldIdLst>
    <p:sldId id="256" r:id="rId2"/>
    <p:sldId id="257" r:id="rId3"/>
    <p:sldId id="263" r:id="rId4"/>
    <p:sldId id="272" r:id="rId5"/>
    <p:sldId id="258" r:id="rId6"/>
    <p:sldId id="259" r:id="rId7"/>
    <p:sldId id="260" r:id="rId8"/>
    <p:sldId id="261" r:id="rId9"/>
    <p:sldId id="273" r:id="rId10"/>
    <p:sldId id="274" r:id="rId11"/>
    <p:sldId id="277" r:id="rId12"/>
    <p:sldId id="262" r:id="rId13"/>
    <p:sldId id="275" r:id="rId14"/>
    <p:sldId id="276" r:id="rId15"/>
    <p:sldId id="278" r:id="rId16"/>
    <p:sldId id="279" r:id="rId17"/>
    <p:sldId id="264" r:id="rId18"/>
    <p:sldId id="280" r:id="rId1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2787"/>
    <p:restoredTop sz="90929"/>
  </p:normalViewPr>
  <p:slideViewPr>
    <p:cSldViewPr>
      <p:cViewPr varScale="1">
        <p:scale>
          <a:sx n="43" d="100"/>
          <a:sy n="43" d="100"/>
        </p:scale>
        <p:origin x="-69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8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945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946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946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71C3FFC-5C0D-4B3B-AA47-338EA5DC967D}"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9FE1DF-EC8E-4F06-A97F-13A531510B8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7CF4752-6238-4C7E-9C51-0AA991CDB1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E20607-85C0-4698-82B8-E779A6D500F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CDD3388-E2FB-4CD9-A639-F54EC32555E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8DAE08D-2564-4EC0-A6D4-85AAAD03387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197AA3E-91AD-4861-94B1-BB00B98D734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D512A50-65B4-47DF-8EFF-1F675474298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5B5F434-7F5C-4C58-A92B-10DA4EBE51F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29ED768-F6B9-4047-94E3-C5EB26297D5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4B14DE2-3F78-4307-9356-1B74F6A23B2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1B6514D-4490-49A5-9434-99FE5B39A49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CCFF"/>
            </a:gs>
            <a:gs pos="100000">
              <a:srgbClr val="FF66FF"/>
            </a:gs>
          </a:gsLst>
          <a:path path="rect">
            <a:fillToRect r="100000" b="10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323DF9B-D9D7-415D-BE50-75FE4DC296D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Consumer Behaviour</a:t>
            </a:r>
          </a:p>
        </p:txBody>
      </p:sp>
      <p:sp>
        <p:nvSpPr>
          <p:cNvPr id="2051" name="Rectangle 3"/>
          <p:cNvSpPr>
            <a:spLocks noGrp="1" noChangeArrowheads="1"/>
          </p:cNvSpPr>
          <p:nvPr>
            <p:ph type="subTitle" idx="1"/>
          </p:nvPr>
        </p:nvSpPr>
        <p:spPr/>
        <p:txBody>
          <a:bodyPr/>
          <a:lstStyle/>
          <a:p>
            <a:r>
              <a:rPr lang="en-US"/>
              <a:t>An Introduction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ppt_x</p:attrName>
                                        </p:attrNameLst>
                                      </p:cBhvr>
                                      <p:tavLst>
                                        <p:tav tm="0">
                                          <p:val>
                                            <p:strVal val="#ppt_x-.2"/>
                                          </p:val>
                                        </p:tav>
                                        <p:tav tm="100000">
                                          <p:val>
                                            <p:strVal val="#ppt_x"/>
                                          </p:val>
                                        </p:tav>
                                      </p:tavLst>
                                    </p:anim>
                                    <p:anim calcmode="lin" valueType="num">
                                      <p:cBhvr>
                                        <p:cTn id="8" dur="1000" fill="hold"/>
                                        <p:tgtEl>
                                          <p:spTgt spid="20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51">
                                            <p:txEl>
                                              <p:pRg st="0" end="0"/>
                                            </p:txEl>
                                          </p:spTgt>
                                        </p:tgtEl>
                                        <p:attrNameLst>
                                          <p:attrName>style.visibility</p:attrName>
                                        </p:attrNameLst>
                                      </p:cBhvr>
                                      <p:to>
                                        <p:strVal val="visible"/>
                                      </p:to>
                                    </p:set>
                                    <p:animEffect transition="in" filter="fade">
                                      <p:cBhvr>
                                        <p:cTn id="14" dur="500"/>
                                        <p:tgtEl>
                                          <p:spTgt spid="2051">
                                            <p:txEl>
                                              <p:pRg st="0" end="0"/>
                                            </p:txEl>
                                          </p:spTgt>
                                        </p:tgtEl>
                                      </p:cBhvr>
                                    </p:animEffect>
                                    <p:anim calcmode="lin" valueType="num">
                                      <p:cBhvr>
                                        <p:cTn id="15"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5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219200"/>
            <a:ext cx="7772400" cy="1828800"/>
          </a:xfrm>
        </p:spPr>
        <p:txBody>
          <a:bodyPr/>
          <a:lstStyle/>
          <a:p>
            <a:r>
              <a:rPr lang="en-US"/>
              <a:t>What is Consumer Behaviour?</a:t>
            </a:r>
          </a:p>
        </p:txBody>
      </p:sp>
      <p:sp>
        <p:nvSpPr>
          <p:cNvPr id="3075" name="Rectangle 3"/>
          <p:cNvSpPr>
            <a:spLocks noGrp="1" noChangeArrowheads="1"/>
          </p:cNvSpPr>
          <p:nvPr>
            <p:ph type="subTitle" idx="1"/>
          </p:nvPr>
        </p:nvSpPr>
        <p:spPr>
          <a:xfrm>
            <a:off x="1371600" y="2971800"/>
            <a:ext cx="6400800" cy="2667000"/>
          </a:xfrm>
        </p:spPr>
        <p:txBody>
          <a:bodyPr/>
          <a:lstStyle/>
          <a:p>
            <a:r>
              <a:rPr lang="en-US"/>
              <a:t>Those activities directly involved in obtaining , consuming and disposing of products and services, including the decision processes that precede and follow these actions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ppt_x</p:attrName>
                                        </p:attrNameLst>
                                      </p:cBhvr>
                                      <p:tavLst>
                                        <p:tav tm="0">
                                          <p:val>
                                            <p:strVal val="#ppt_x-.2"/>
                                          </p:val>
                                        </p:tav>
                                        <p:tav tm="100000">
                                          <p:val>
                                            <p:strVal val="#ppt_x"/>
                                          </p:val>
                                        </p:tav>
                                      </p:tavLst>
                                    </p:anim>
                                    <p:anim calcmode="lin" valueType="num">
                                      <p:cBhvr>
                                        <p:cTn id="8" dur="1000" fill="hold"/>
                                        <p:tgtEl>
                                          <p:spTgt spid="30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075">
                                            <p:txEl>
                                              <p:pRg st="0" end="0"/>
                                            </p:txEl>
                                          </p:spTgt>
                                        </p:tgtEl>
                                        <p:attrNameLst>
                                          <p:attrName>style.visibility</p:attrName>
                                        </p:attrNameLst>
                                      </p:cBhvr>
                                      <p:to>
                                        <p:strVal val="visible"/>
                                      </p:to>
                                    </p:set>
                                    <p:animEffect transition="in" filter="fade">
                                      <p:cBhvr>
                                        <p:cTn id="14" dur="500"/>
                                        <p:tgtEl>
                                          <p:spTgt spid="3075">
                                            <p:txEl>
                                              <p:pRg st="0" end="0"/>
                                            </p:txEl>
                                          </p:spTgt>
                                        </p:tgtEl>
                                      </p:cBhvr>
                                    </p:animEffect>
                                    <p:anim calcmode="lin" valueType="num">
                                      <p:cBhvr>
                                        <p:cTn id="15"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07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This study draws on concepts from various other disciplines</a:t>
            </a:r>
          </a:p>
        </p:txBody>
      </p:sp>
      <p:sp>
        <p:nvSpPr>
          <p:cNvPr id="9219" name="Rectangle 3"/>
          <p:cNvSpPr>
            <a:spLocks noGrp="1" noChangeArrowheads="1"/>
          </p:cNvSpPr>
          <p:nvPr>
            <p:ph type="body" idx="1"/>
          </p:nvPr>
        </p:nvSpPr>
        <p:spPr/>
        <p:txBody>
          <a:bodyPr/>
          <a:lstStyle/>
          <a:p>
            <a:r>
              <a:rPr lang="en-US"/>
              <a:t>Psychology</a:t>
            </a:r>
          </a:p>
          <a:p>
            <a:r>
              <a:rPr lang="en-US"/>
              <a:t>Sociology</a:t>
            </a:r>
          </a:p>
          <a:p>
            <a:r>
              <a:rPr lang="en-US"/>
              <a:t>Anthropology</a:t>
            </a:r>
          </a:p>
          <a:p>
            <a:r>
              <a:rPr lang="en-US"/>
              <a:t>Economics</a:t>
            </a:r>
          </a:p>
          <a:p>
            <a:r>
              <a:rPr lang="en-US"/>
              <a:t>Marketing</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2"/>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fade">
                                      <p:cBhvr>
                                        <p:cTn id="14" dur="500"/>
                                        <p:tgtEl>
                                          <p:spTgt spid="9219">
                                            <p:txEl>
                                              <p:pRg st="0" end="0"/>
                                            </p:txEl>
                                          </p:spTgt>
                                        </p:tgtEl>
                                      </p:cBhvr>
                                    </p:animEffect>
                                    <p:anim calcmode="lin" valueType="num">
                                      <p:cBhvr>
                                        <p:cTn id="15"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21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9219">
                                            <p:txEl>
                                              <p:pRg st="1" end="1"/>
                                            </p:txEl>
                                          </p:spTgt>
                                        </p:tgtEl>
                                        <p:attrNameLst>
                                          <p:attrName>style.visibility</p:attrName>
                                        </p:attrNameLst>
                                      </p:cBhvr>
                                      <p:to>
                                        <p:strVal val="visible"/>
                                      </p:to>
                                    </p:set>
                                    <p:animEffect transition="in" filter="fade">
                                      <p:cBhvr>
                                        <p:cTn id="21" dur="500"/>
                                        <p:tgtEl>
                                          <p:spTgt spid="9219">
                                            <p:txEl>
                                              <p:pRg st="1" end="1"/>
                                            </p:txEl>
                                          </p:spTgt>
                                        </p:tgtEl>
                                      </p:cBhvr>
                                    </p:animEffect>
                                    <p:anim calcmode="lin" valueType="num">
                                      <p:cBhvr>
                                        <p:cTn id="22"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921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9219">
                                            <p:txEl>
                                              <p:pRg st="2" end="2"/>
                                            </p:txEl>
                                          </p:spTgt>
                                        </p:tgtEl>
                                        <p:attrNameLst>
                                          <p:attrName>style.visibility</p:attrName>
                                        </p:attrNameLst>
                                      </p:cBhvr>
                                      <p:to>
                                        <p:strVal val="visible"/>
                                      </p:to>
                                    </p:set>
                                    <p:animEffect transition="in" filter="fade">
                                      <p:cBhvr>
                                        <p:cTn id="28" dur="500"/>
                                        <p:tgtEl>
                                          <p:spTgt spid="9219">
                                            <p:txEl>
                                              <p:pRg st="2" end="2"/>
                                            </p:txEl>
                                          </p:spTgt>
                                        </p:tgtEl>
                                      </p:cBhvr>
                                    </p:animEffect>
                                    <p:anim calcmode="lin" valueType="num">
                                      <p:cBhvr>
                                        <p:cTn id="29"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921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9219">
                                            <p:txEl>
                                              <p:pRg st="3" end="3"/>
                                            </p:txEl>
                                          </p:spTgt>
                                        </p:tgtEl>
                                        <p:attrNameLst>
                                          <p:attrName>style.visibility</p:attrName>
                                        </p:attrNameLst>
                                      </p:cBhvr>
                                      <p:to>
                                        <p:strVal val="visible"/>
                                      </p:to>
                                    </p:set>
                                    <p:animEffect transition="in" filter="fade">
                                      <p:cBhvr>
                                        <p:cTn id="35" dur="500"/>
                                        <p:tgtEl>
                                          <p:spTgt spid="9219">
                                            <p:txEl>
                                              <p:pRg st="3" end="3"/>
                                            </p:txEl>
                                          </p:spTgt>
                                        </p:tgtEl>
                                      </p:cBhvr>
                                    </p:animEffect>
                                    <p:anim calcmode="lin" valueType="num">
                                      <p:cBhvr>
                                        <p:cTn id="36"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921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9219">
                                            <p:txEl>
                                              <p:pRg st="4" end="4"/>
                                            </p:txEl>
                                          </p:spTgt>
                                        </p:tgtEl>
                                        <p:attrNameLst>
                                          <p:attrName>style.visibility</p:attrName>
                                        </p:attrNameLst>
                                      </p:cBhvr>
                                      <p:to>
                                        <p:strVal val="visible"/>
                                      </p:to>
                                    </p:set>
                                    <p:animEffect transition="in" filter="fade">
                                      <p:cBhvr>
                                        <p:cTn id="42" dur="500"/>
                                        <p:tgtEl>
                                          <p:spTgt spid="9219">
                                            <p:txEl>
                                              <p:pRg st="4" end="4"/>
                                            </p:txEl>
                                          </p:spTgt>
                                        </p:tgtEl>
                                      </p:cBhvr>
                                    </p:animEffect>
                                    <p:anim calcmode="lin" valueType="num">
                                      <p:cBhvr>
                                        <p:cTn id="43"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921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a:xfrm>
            <a:off x="685800" y="990600"/>
            <a:ext cx="7772400" cy="1066800"/>
          </a:xfrm>
        </p:spPr>
        <p:txBody>
          <a:bodyPr/>
          <a:lstStyle/>
          <a:p>
            <a:r>
              <a:rPr lang="en-US"/>
              <a:t>Need to study ?</a:t>
            </a:r>
          </a:p>
        </p:txBody>
      </p:sp>
      <p:sp>
        <p:nvSpPr>
          <p:cNvPr id="20485" name="Rectangle 5"/>
          <p:cNvSpPr>
            <a:spLocks noGrp="1" noChangeArrowheads="1"/>
          </p:cNvSpPr>
          <p:nvPr>
            <p:ph type="subTitle" idx="1"/>
          </p:nvPr>
        </p:nvSpPr>
        <p:spPr>
          <a:xfrm>
            <a:off x="1371600" y="3124200"/>
            <a:ext cx="6400800" cy="2514600"/>
          </a:xfrm>
        </p:spPr>
        <p:txBody>
          <a:bodyPr/>
          <a:lstStyle/>
          <a:p>
            <a:r>
              <a:rPr lang="en-US" sz="2800"/>
              <a:t>‘You cannot take the consumer for granted any more’</a:t>
            </a:r>
          </a:p>
          <a:p>
            <a:r>
              <a:rPr lang="en-US" sz="2800"/>
              <a:t>Therefore a sound understanding of consumer behaviour is essential for the long run success of any marketing program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p:cTn id="7" dur="1000" fill="hold"/>
                                        <p:tgtEl>
                                          <p:spTgt spid="20484"/>
                                        </p:tgtEl>
                                        <p:attrNameLst>
                                          <p:attrName>ppt_x</p:attrName>
                                        </p:attrNameLst>
                                      </p:cBhvr>
                                      <p:tavLst>
                                        <p:tav tm="0">
                                          <p:val>
                                            <p:strVal val="#ppt_x-.2"/>
                                          </p:val>
                                        </p:tav>
                                        <p:tav tm="100000">
                                          <p:val>
                                            <p:strVal val="#ppt_x"/>
                                          </p:val>
                                        </p:tav>
                                      </p:tavLst>
                                    </p:anim>
                                    <p:anim calcmode="lin" valueType="num">
                                      <p:cBhvr>
                                        <p:cTn id="8" dur="1000" fill="hold"/>
                                        <p:tgtEl>
                                          <p:spTgt spid="2048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48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485">
                                            <p:txEl>
                                              <p:pRg st="0" end="0"/>
                                            </p:txEl>
                                          </p:spTgt>
                                        </p:tgtEl>
                                        <p:attrNameLst>
                                          <p:attrName>style.visibility</p:attrName>
                                        </p:attrNameLst>
                                      </p:cBhvr>
                                      <p:to>
                                        <p:strVal val="visible"/>
                                      </p:to>
                                    </p:set>
                                    <p:animEffect transition="in" filter="fade">
                                      <p:cBhvr>
                                        <p:cTn id="14" dur="500"/>
                                        <p:tgtEl>
                                          <p:spTgt spid="20485">
                                            <p:txEl>
                                              <p:pRg st="0" end="0"/>
                                            </p:txEl>
                                          </p:spTgt>
                                        </p:tgtEl>
                                      </p:cBhvr>
                                    </p:animEffect>
                                    <p:anim calcmode="lin" valueType="num">
                                      <p:cBhvr>
                                        <p:cTn id="15" dur="500" fill="hold"/>
                                        <p:tgtEl>
                                          <p:spTgt spid="2048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48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0485">
                                            <p:txEl>
                                              <p:pRg st="1" end="1"/>
                                            </p:txEl>
                                          </p:spTgt>
                                        </p:tgtEl>
                                        <p:attrNameLst>
                                          <p:attrName>style.visibility</p:attrName>
                                        </p:attrNameLst>
                                      </p:cBhvr>
                                      <p:to>
                                        <p:strVal val="visible"/>
                                      </p:to>
                                    </p:set>
                                    <p:animEffect transition="in" filter="fade">
                                      <p:cBhvr>
                                        <p:cTn id="21" dur="500"/>
                                        <p:tgtEl>
                                          <p:spTgt spid="20485">
                                            <p:txEl>
                                              <p:pRg st="1" end="1"/>
                                            </p:txEl>
                                          </p:spTgt>
                                        </p:tgtEl>
                                      </p:cBhvr>
                                    </p:animEffect>
                                    <p:anim calcmode="lin" valueType="num">
                                      <p:cBhvr>
                                        <p:cTn id="22" dur="500" fill="hold"/>
                                        <p:tgtEl>
                                          <p:spTgt spid="2048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0485">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Perspectives</a:t>
            </a:r>
          </a:p>
        </p:txBody>
      </p:sp>
      <p:sp>
        <p:nvSpPr>
          <p:cNvPr id="4099" name="Rectangle 3"/>
          <p:cNvSpPr>
            <a:spLocks noGrp="1" noChangeArrowheads="1"/>
          </p:cNvSpPr>
          <p:nvPr>
            <p:ph type="body" idx="1"/>
          </p:nvPr>
        </p:nvSpPr>
        <p:spPr/>
        <p:txBody>
          <a:bodyPr/>
          <a:lstStyle/>
          <a:p>
            <a:pPr marL="609600" indent="-609600">
              <a:lnSpc>
                <a:spcPct val="90000"/>
              </a:lnSpc>
            </a:pPr>
            <a:r>
              <a:rPr lang="en-US"/>
              <a:t>Logical Positivism</a:t>
            </a:r>
          </a:p>
          <a:p>
            <a:pPr marL="609600" indent="-609600">
              <a:lnSpc>
                <a:spcPct val="90000"/>
              </a:lnSpc>
              <a:buFontTx/>
              <a:buAutoNum type="arabicPeriod"/>
            </a:pPr>
            <a:r>
              <a:rPr lang="en-US"/>
              <a:t>Understanding and predicting consumer behaviour </a:t>
            </a:r>
          </a:p>
          <a:p>
            <a:pPr marL="609600" indent="-609600">
              <a:lnSpc>
                <a:spcPct val="90000"/>
              </a:lnSpc>
              <a:buFontTx/>
              <a:buAutoNum type="arabicPeriod"/>
            </a:pPr>
            <a:r>
              <a:rPr lang="en-US"/>
              <a:t>Cause and effect relationships that govern persuasion and/or education</a:t>
            </a:r>
          </a:p>
          <a:p>
            <a:pPr marL="609600" indent="-609600">
              <a:lnSpc>
                <a:spcPct val="90000"/>
              </a:lnSpc>
            </a:pPr>
            <a:r>
              <a:rPr lang="en-US"/>
              <a:t>Post Modern – to understand consumption behaviour without any attempt to influence it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ppt_x</p:attrName>
                                        </p:attrNameLst>
                                      </p:cBhvr>
                                      <p:tavLst>
                                        <p:tav tm="0">
                                          <p:val>
                                            <p:strVal val="#ppt_x-.2"/>
                                          </p:val>
                                        </p:tav>
                                        <p:tav tm="100000">
                                          <p:val>
                                            <p:strVal val="#ppt_x"/>
                                          </p:val>
                                        </p:tav>
                                      </p:tavLst>
                                    </p:anim>
                                    <p:anim calcmode="lin" valueType="num">
                                      <p:cBhvr>
                                        <p:cTn id="8" dur="1000" fill="hold"/>
                                        <p:tgtEl>
                                          <p:spTgt spid="4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099">
                                            <p:txEl>
                                              <p:pRg st="0" end="0"/>
                                            </p:txEl>
                                          </p:spTgt>
                                        </p:tgtEl>
                                        <p:attrNameLst>
                                          <p:attrName>style.visibility</p:attrName>
                                        </p:attrNameLst>
                                      </p:cBhvr>
                                      <p:to>
                                        <p:strVal val="visible"/>
                                      </p:to>
                                    </p:set>
                                    <p:animEffect transition="in" filter="fade">
                                      <p:cBhvr>
                                        <p:cTn id="14" dur="500"/>
                                        <p:tgtEl>
                                          <p:spTgt spid="4099">
                                            <p:txEl>
                                              <p:pRg st="0" end="0"/>
                                            </p:txEl>
                                          </p:spTgt>
                                        </p:tgtEl>
                                      </p:cBhvr>
                                    </p:animEffect>
                                    <p:anim calcmode="lin" valueType="num">
                                      <p:cBhvr>
                                        <p:cTn id="15"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09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4099">
                                            <p:txEl>
                                              <p:pRg st="1" end="1"/>
                                            </p:txEl>
                                          </p:spTgt>
                                        </p:tgtEl>
                                        <p:attrNameLst>
                                          <p:attrName>style.visibility</p:attrName>
                                        </p:attrNameLst>
                                      </p:cBhvr>
                                      <p:to>
                                        <p:strVal val="visible"/>
                                      </p:to>
                                    </p:set>
                                    <p:animEffect transition="in" filter="fade">
                                      <p:cBhvr>
                                        <p:cTn id="21" dur="500"/>
                                        <p:tgtEl>
                                          <p:spTgt spid="4099">
                                            <p:txEl>
                                              <p:pRg st="1" end="1"/>
                                            </p:txEl>
                                          </p:spTgt>
                                        </p:tgtEl>
                                      </p:cBhvr>
                                    </p:animEffect>
                                    <p:anim calcmode="lin" valueType="num">
                                      <p:cBhvr>
                                        <p:cTn id="22"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409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4099">
                                            <p:txEl>
                                              <p:pRg st="2" end="2"/>
                                            </p:txEl>
                                          </p:spTgt>
                                        </p:tgtEl>
                                        <p:attrNameLst>
                                          <p:attrName>style.visibility</p:attrName>
                                        </p:attrNameLst>
                                      </p:cBhvr>
                                      <p:to>
                                        <p:strVal val="visible"/>
                                      </p:to>
                                    </p:set>
                                    <p:animEffect transition="in" filter="fade">
                                      <p:cBhvr>
                                        <p:cTn id="28" dur="500"/>
                                        <p:tgtEl>
                                          <p:spTgt spid="4099">
                                            <p:txEl>
                                              <p:pRg st="2" end="2"/>
                                            </p:txEl>
                                          </p:spTgt>
                                        </p:tgtEl>
                                      </p:cBhvr>
                                    </p:animEffect>
                                    <p:anim calcmode="lin" valueType="num">
                                      <p:cBhvr>
                                        <p:cTn id="29"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409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4099">
                                            <p:txEl>
                                              <p:pRg st="3" end="3"/>
                                            </p:txEl>
                                          </p:spTgt>
                                        </p:tgtEl>
                                        <p:attrNameLst>
                                          <p:attrName>style.visibility</p:attrName>
                                        </p:attrNameLst>
                                      </p:cBhvr>
                                      <p:to>
                                        <p:strVal val="visible"/>
                                      </p:to>
                                    </p:set>
                                    <p:animEffect transition="in" filter="fade">
                                      <p:cBhvr>
                                        <p:cTn id="35" dur="500"/>
                                        <p:tgtEl>
                                          <p:spTgt spid="4099">
                                            <p:txEl>
                                              <p:pRg st="3" end="3"/>
                                            </p:txEl>
                                          </p:spTgt>
                                        </p:tgtEl>
                                      </p:cBhvr>
                                    </p:animEffect>
                                    <p:anim calcmode="lin" valueType="num">
                                      <p:cBhvr>
                                        <p:cTn id="36"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4099">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Why is this important?</a:t>
            </a:r>
          </a:p>
        </p:txBody>
      </p:sp>
      <p:sp>
        <p:nvSpPr>
          <p:cNvPr id="5123" name="Rectangle 3"/>
          <p:cNvSpPr>
            <a:spLocks noGrp="1" noChangeArrowheads="1"/>
          </p:cNvSpPr>
          <p:nvPr>
            <p:ph type="body" idx="1"/>
          </p:nvPr>
        </p:nvSpPr>
        <p:spPr/>
        <p:txBody>
          <a:bodyPr/>
          <a:lstStyle/>
          <a:p>
            <a:r>
              <a:rPr lang="en-US"/>
              <a:t>Out of 11000 products launched by 77 companies, only 56% are present five years later – </a:t>
            </a:r>
            <a:r>
              <a:rPr lang="en-US" sz="2000"/>
              <a:t>Kuczmaski &amp; Associates</a:t>
            </a:r>
          </a:p>
          <a:p>
            <a:r>
              <a:rPr lang="en-US"/>
              <a:t>Only 8% of new product concepts offered by 112 leading companies reached the market. Out of this 83% failed to reach marketing objectives – </a:t>
            </a:r>
            <a:r>
              <a:rPr lang="en-US" sz="2000"/>
              <a:t>Group EFO Ltd., Marketing News, Feb 1, 1993,  Pg 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ppt_x</p:attrName>
                                        </p:attrNameLst>
                                      </p:cBhvr>
                                      <p:tavLst>
                                        <p:tav tm="0">
                                          <p:val>
                                            <p:strVal val="#ppt_x-.2"/>
                                          </p:val>
                                        </p:tav>
                                        <p:tav tm="100000">
                                          <p:val>
                                            <p:strVal val="#ppt_x"/>
                                          </p:val>
                                        </p:tav>
                                      </p:tavLst>
                                    </p:anim>
                                    <p:anim calcmode="lin" valueType="num">
                                      <p:cBhvr>
                                        <p:cTn id="8" dur="1000" fill="hold"/>
                                        <p:tgtEl>
                                          <p:spTgt spid="51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123">
                                            <p:txEl>
                                              <p:pRg st="0" end="0"/>
                                            </p:txEl>
                                          </p:spTgt>
                                        </p:tgtEl>
                                        <p:attrNameLst>
                                          <p:attrName>style.visibility</p:attrName>
                                        </p:attrNameLst>
                                      </p:cBhvr>
                                      <p:to>
                                        <p:strVal val="visible"/>
                                      </p:to>
                                    </p:set>
                                    <p:animEffect transition="in" filter="fade">
                                      <p:cBhvr>
                                        <p:cTn id="14" dur="500"/>
                                        <p:tgtEl>
                                          <p:spTgt spid="5123">
                                            <p:txEl>
                                              <p:pRg st="0" end="0"/>
                                            </p:txEl>
                                          </p:spTgt>
                                        </p:tgtEl>
                                      </p:cBhvr>
                                    </p:animEffect>
                                    <p:anim calcmode="lin" valueType="num">
                                      <p:cBhvr>
                                        <p:cTn id="15"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12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123">
                                            <p:txEl>
                                              <p:pRg st="1" end="1"/>
                                            </p:txEl>
                                          </p:spTgt>
                                        </p:tgtEl>
                                        <p:attrNameLst>
                                          <p:attrName>style.visibility</p:attrName>
                                        </p:attrNameLst>
                                      </p:cBhvr>
                                      <p:to>
                                        <p:strVal val="visible"/>
                                      </p:to>
                                    </p:set>
                                    <p:animEffect transition="in" filter="fade">
                                      <p:cBhvr>
                                        <p:cTn id="21" dur="500"/>
                                        <p:tgtEl>
                                          <p:spTgt spid="5123">
                                            <p:txEl>
                                              <p:pRg st="1" end="1"/>
                                            </p:txEl>
                                          </p:spTgt>
                                        </p:tgtEl>
                                      </p:cBhvr>
                                    </p:animEffect>
                                    <p:anim calcmode="lin" valueType="num">
                                      <p:cBhvr>
                                        <p:cTn id="22"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123">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09600"/>
            <a:ext cx="7772400" cy="5562600"/>
          </a:xfrm>
        </p:spPr>
        <p:txBody>
          <a:bodyPr/>
          <a:lstStyle/>
          <a:p>
            <a:r>
              <a:rPr lang="en-US"/>
              <a:t>“MEET THE NEW CONSUMER</a:t>
            </a:r>
            <a:br>
              <a:rPr lang="en-US"/>
            </a:br>
            <a:r>
              <a:rPr lang="en-US"/>
              <a:t>and smile when you do  because she is your boss. It may not be the person you thought you knew. Instead of choosing from what you have to offer, she tells you what she wants. You figure it out how to give it to her.”</a:t>
            </a:r>
            <a:br>
              <a:rPr lang="en-US"/>
            </a:br>
            <a:r>
              <a:rPr lang="en-US" sz="3200"/>
              <a:t>-Fortune Editor</a:t>
            </a: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ppt_x</p:attrName>
                                        </p:attrNameLst>
                                      </p:cBhvr>
                                      <p:tavLst>
                                        <p:tav tm="0">
                                          <p:val>
                                            <p:strVal val="#ppt_x-.2"/>
                                          </p:val>
                                        </p:tav>
                                        <p:tav tm="100000">
                                          <p:val>
                                            <p:strVal val="#ppt_x"/>
                                          </p:val>
                                        </p:tav>
                                      </p:tavLst>
                                    </p:anim>
                                    <p:anim calcmode="lin" valueType="num">
                                      <p:cBhvr>
                                        <p:cTn id="8" dur="1000" fill="hold"/>
                                        <p:tgtEl>
                                          <p:spTgt spid="61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609600"/>
            <a:ext cx="7772400" cy="1752600"/>
          </a:xfrm>
        </p:spPr>
        <p:txBody>
          <a:bodyPr/>
          <a:lstStyle/>
          <a:p>
            <a:r>
              <a:rPr lang="en-US"/>
              <a:t>A new product must satisfy consumer needs, not the needs and expectations of management. </a:t>
            </a:r>
          </a:p>
        </p:txBody>
      </p:sp>
      <p:sp>
        <p:nvSpPr>
          <p:cNvPr id="7171" name="Rectangle 3"/>
          <p:cNvSpPr>
            <a:spLocks noGrp="1" noChangeArrowheads="1"/>
          </p:cNvSpPr>
          <p:nvPr>
            <p:ph type="subTitle" idx="1"/>
          </p:nvPr>
        </p:nvSpPr>
        <p:spPr/>
        <p:txBody>
          <a:bodyPr/>
          <a:lstStyle/>
          <a:p>
            <a:r>
              <a:rPr lang="en-US"/>
              <a:t>Understanding and adapting to consumer motivation and behaviour is not an option – it becomes a necessity for competitive survival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ppt_x</p:attrName>
                                        </p:attrNameLst>
                                      </p:cBhvr>
                                      <p:tavLst>
                                        <p:tav tm="0">
                                          <p:val>
                                            <p:strVal val="#ppt_x-.2"/>
                                          </p:val>
                                        </p:tav>
                                        <p:tav tm="100000">
                                          <p:val>
                                            <p:strVal val="#ppt_x"/>
                                          </p:val>
                                        </p:tav>
                                      </p:tavLst>
                                    </p:anim>
                                    <p:anim calcmode="lin" valueType="num">
                                      <p:cBhvr>
                                        <p:cTn id="8" dur="1000" fill="hold"/>
                                        <p:tgtEl>
                                          <p:spTgt spid="71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fade">
                                      <p:cBhvr>
                                        <p:cTn id="14" dur="500"/>
                                        <p:tgtEl>
                                          <p:spTgt spid="7171">
                                            <p:txEl>
                                              <p:pRg st="0" end="0"/>
                                            </p:txEl>
                                          </p:spTgt>
                                        </p:tgtEl>
                                      </p:cBhvr>
                                    </p:animEffect>
                                    <p:anim calcmode="lin" valueType="num">
                                      <p:cBhvr>
                                        <p:cTn id="15"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717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4"/>
          <p:cNvSpPr>
            <a:spLocks noGrp="1" noChangeArrowheads="1"/>
          </p:cNvSpPr>
          <p:nvPr>
            <p:ph type="ctrTitle"/>
          </p:nvPr>
        </p:nvSpPr>
        <p:spPr>
          <a:xfrm>
            <a:off x="685800" y="1219200"/>
            <a:ext cx="7772400" cy="2209800"/>
          </a:xfrm>
        </p:spPr>
        <p:txBody>
          <a:bodyPr/>
          <a:lstStyle/>
          <a:p>
            <a:r>
              <a:rPr lang="en-US" sz="4000"/>
              <a:t>Consumer sovereignty presents a formidable challenge but skilful marketing can affect both motivation and behaviour if the product or service offered is designed to meet consumer needs and expectations</a:t>
            </a:r>
          </a:p>
        </p:txBody>
      </p:sp>
      <p:sp>
        <p:nvSpPr>
          <p:cNvPr id="22533" name="Rectangle 5"/>
          <p:cNvSpPr>
            <a:spLocks noGrp="1" noChangeArrowheads="1"/>
          </p:cNvSpPr>
          <p:nvPr>
            <p:ph type="subTitle" idx="1"/>
          </p:nvPr>
        </p:nvSpPr>
        <p:spPr>
          <a:xfrm>
            <a:off x="1371600" y="4419600"/>
            <a:ext cx="6400800" cy="1676400"/>
          </a:xfrm>
        </p:spPr>
        <p:txBody>
          <a:bodyPr/>
          <a:lstStyle/>
          <a:p>
            <a:pPr>
              <a:lnSpc>
                <a:spcPct val="90000"/>
              </a:lnSpc>
            </a:pPr>
            <a:r>
              <a:rPr lang="en-US" sz="2800"/>
              <a:t>A sales success occurs because demand either exists already or is latent and awaiting activation by the right marketing offering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1000" fill="hold"/>
                                        <p:tgtEl>
                                          <p:spTgt spid="22532"/>
                                        </p:tgtEl>
                                        <p:attrNameLst>
                                          <p:attrName>ppt_x</p:attrName>
                                        </p:attrNameLst>
                                      </p:cBhvr>
                                      <p:tavLst>
                                        <p:tav tm="0">
                                          <p:val>
                                            <p:strVal val="#ppt_x-.2"/>
                                          </p:val>
                                        </p:tav>
                                        <p:tav tm="100000">
                                          <p:val>
                                            <p:strVal val="#ppt_x"/>
                                          </p:val>
                                        </p:tav>
                                      </p:tavLst>
                                    </p:anim>
                                    <p:anim calcmode="lin" valueType="num">
                                      <p:cBhvr>
                                        <p:cTn id="8" dur="1000" fill="hold"/>
                                        <p:tgtEl>
                                          <p:spTgt spid="2253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53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2533">
                                            <p:txEl>
                                              <p:pRg st="0" end="0"/>
                                            </p:txEl>
                                          </p:spTgt>
                                        </p:tgtEl>
                                        <p:attrNameLst>
                                          <p:attrName>style.visibility</p:attrName>
                                        </p:attrNameLst>
                                      </p:cBhvr>
                                      <p:to>
                                        <p:strVal val="visible"/>
                                      </p:to>
                                    </p:set>
                                    <p:animEffect transition="in" filter="fade">
                                      <p:cBhvr>
                                        <p:cTn id="14" dur="500"/>
                                        <p:tgtEl>
                                          <p:spTgt spid="22533">
                                            <p:txEl>
                                              <p:pRg st="0" end="0"/>
                                            </p:txEl>
                                          </p:spTgt>
                                        </p:tgtEl>
                                      </p:cBhvr>
                                    </p:animEffect>
                                    <p:anim calcmode="lin" valueType="num">
                                      <p:cBhvr>
                                        <p:cTn id="15" dur="5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2533">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P spid="2253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z="4000"/>
              <a:t>Dominant forces shaping Consumer Research</a:t>
            </a:r>
          </a:p>
        </p:txBody>
      </p:sp>
      <p:sp>
        <p:nvSpPr>
          <p:cNvPr id="24579" name="Rectangle 3"/>
          <p:cNvSpPr>
            <a:spLocks noGrp="1" noChangeArrowheads="1"/>
          </p:cNvSpPr>
          <p:nvPr>
            <p:ph type="body" idx="1"/>
          </p:nvPr>
        </p:nvSpPr>
        <p:spPr/>
        <p:txBody>
          <a:bodyPr/>
          <a:lstStyle/>
          <a:p>
            <a:r>
              <a:rPr lang="en-US"/>
              <a:t>Factors that move an economy from Production-driven to Market-driven</a:t>
            </a:r>
          </a:p>
          <a:p>
            <a:r>
              <a:rPr lang="en-US"/>
              <a:t>Level of sophistication with which human behaviour is understood in psychology and other behavioural sciences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fill="hold"/>
                                        <p:tgtEl>
                                          <p:spTgt spid="24578"/>
                                        </p:tgtEl>
                                        <p:attrNameLst>
                                          <p:attrName>ppt_x</p:attrName>
                                        </p:attrNameLst>
                                      </p:cBhvr>
                                      <p:tavLst>
                                        <p:tav tm="0">
                                          <p:val>
                                            <p:strVal val="#ppt_x-.2"/>
                                          </p:val>
                                        </p:tav>
                                        <p:tav tm="100000">
                                          <p:val>
                                            <p:strVal val="#ppt_x"/>
                                          </p:val>
                                        </p:tav>
                                      </p:tavLst>
                                    </p:anim>
                                    <p:anim calcmode="lin" valueType="num">
                                      <p:cBhvr>
                                        <p:cTn id="8" dur="1000" fill="hold"/>
                                        <p:tgtEl>
                                          <p:spTgt spid="24578"/>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57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4579">
                                            <p:txEl>
                                              <p:pRg st="0" end="0"/>
                                            </p:txEl>
                                          </p:spTgt>
                                        </p:tgtEl>
                                        <p:attrNameLst>
                                          <p:attrName>style.visibility</p:attrName>
                                        </p:attrNameLst>
                                      </p:cBhvr>
                                      <p:to>
                                        <p:strVal val="visible"/>
                                      </p:to>
                                    </p:set>
                                    <p:animEffect transition="in" filter="fade">
                                      <p:cBhvr>
                                        <p:cTn id="14" dur="500"/>
                                        <p:tgtEl>
                                          <p:spTgt spid="24579">
                                            <p:txEl>
                                              <p:pRg st="0" end="0"/>
                                            </p:txEl>
                                          </p:spTgt>
                                        </p:tgtEl>
                                      </p:cBhvr>
                                    </p:animEffect>
                                    <p:anim calcmode="lin" valueType="num">
                                      <p:cBhvr>
                                        <p:cTn id="15"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457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4579">
                                            <p:txEl>
                                              <p:pRg st="1" end="1"/>
                                            </p:txEl>
                                          </p:spTgt>
                                        </p:tgtEl>
                                        <p:attrNameLst>
                                          <p:attrName>style.visibility</p:attrName>
                                        </p:attrNameLst>
                                      </p:cBhvr>
                                      <p:to>
                                        <p:strVal val="visible"/>
                                      </p:to>
                                    </p:set>
                                    <p:animEffect transition="in" filter="fade">
                                      <p:cBhvr>
                                        <p:cTn id="21" dur="500"/>
                                        <p:tgtEl>
                                          <p:spTgt spid="24579">
                                            <p:txEl>
                                              <p:pRg st="1" end="1"/>
                                            </p:txEl>
                                          </p:spTgt>
                                        </p:tgtEl>
                                      </p:cBhvr>
                                    </p:animEffect>
                                    <p:anim calcmode="lin" valueType="num">
                                      <p:cBhvr>
                                        <p:cTn id="22"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4579">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4000"/>
              <a:t>Environmental factors that affect the marketing challenge</a:t>
            </a:r>
          </a:p>
        </p:txBody>
      </p:sp>
      <p:sp>
        <p:nvSpPr>
          <p:cNvPr id="28675" name="Rectangle 3"/>
          <p:cNvSpPr>
            <a:spLocks noGrp="1" noChangeArrowheads="1"/>
          </p:cNvSpPr>
          <p:nvPr>
            <p:ph type="body" idx="1"/>
          </p:nvPr>
        </p:nvSpPr>
        <p:spPr/>
        <p:txBody>
          <a:bodyPr/>
          <a:lstStyle/>
          <a:p>
            <a:pPr>
              <a:lnSpc>
                <a:spcPct val="80000"/>
              </a:lnSpc>
            </a:pPr>
            <a:r>
              <a:rPr lang="en-US" sz="2800"/>
              <a:t>Extent to which the supply of  valid products and services exceed consumer demand</a:t>
            </a:r>
          </a:p>
          <a:p>
            <a:pPr>
              <a:lnSpc>
                <a:spcPct val="80000"/>
              </a:lnSpc>
            </a:pPr>
            <a:r>
              <a:rPr lang="en-US" sz="2800"/>
              <a:t>Ability to communicate with customers quickly and accurately</a:t>
            </a:r>
          </a:p>
          <a:p>
            <a:pPr>
              <a:lnSpc>
                <a:spcPct val="80000"/>
              </a:lnSpc>
            </a:pPr>
            <a:r>
              <a:rPr lang="en-US" sz="2800"/>
              <a:t>Existence of multiple avenues of distribution quickly and economically</a:t>
            </a:r>
          </a:p>
          <a:p>
            <a:pPr>
              <a:lnSpc>
                <a:spcPct val="80000"/>
              </a:lnSpc>
            </a:pPr>
            <a:r>
              <a:rPr lang="en-US" sz="2800"/>
              <a:t>Extent to which marketers can influence to induce distributors to comply with overall marketing strategy</a:t>
            </a:r>
          </a:p>
          <a:p>
            <a:pPr>
              <a:lnSpc>
                <a:spcPct val="80000"/>
              </a:lnSpc>
            </a:pPr>
            <a:r>
              <a:rPr lang="en-US" sz="2800"/>
              <a:t>Economic growth, both nationally and globally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1000" fill="hold"/>
                                        <p:tgtEl>
                                          <p:spTgt spid="28674"/>
                                        </p:tgtEl>
                                        <p:attrNameLst>
                                          <p:attrName>ppt_x</p:attrName>
                                        </p:attrNameLst>
                                      </p:cBhvr>
                                      <p:tavLst>
                                        <p:tav tm="0">
                                          <p:val>
                                            <p:strVal val="#ppt_x-.2"/>
                                          </p:val>
                                        </p:tav>
                                        <p:tav tm="100000">
                                          <p:val>
                                            <p:strVal val="#ppt_x"/>
                                          </p:val>
                                        </p:tav>
                                      </p:tavLst>
                                    </p:anim>
                                    <p:anim calcmode="lin" valueType="num">
                                      <p:cBhvr>
                                        <p:cTn id="8" dur="1000" fill="hold"/>
                                        <p:tgtEl>
                                          <p:spTgt spid="286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67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8675">
                                            <p:txEl>
                                              <p:pRg st="0" end="0"/>
                                            </p:txEl>
                                          </p:spTgt>
                                        </p:tgtEl>
                                        <p:attrNameLst>
                                          <p:attrName>style.visibility</p:attrName>
                                        </p:attrNameLst>
                                      </p:cBhvr>
                                      <p:to>
                                        <p:strVal val="visible"/>
                                      </p:to>
                                    </p:set>
                                    <p:animEffect transition="in" filter="fade">
                                      <p:cBhvr>
                                        <p:cTn id="14" dur="500"/>
                                        <p:tgtEl>
                                          <p:spTgt spid="28675">
                                            <p:txEl>
                                              <p:pRg st="0" end="0"/>
                                            </p:txEl>
                                          </p:spTgt>
                                        </p:tgtEl>
                                      </p:cBhvr>
                                    </p:animEffect>
                                    <p:anim calcmode="lin" valueType="num">
                                      <p:cBhvr>
                                        <p:cTn id="15" dur="5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867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8675">
                                            <p:txEl>
                                              <p:pRg st="1" end="1"/>
                                            </p:txEl>
                                          </p:spTgt>
                                        </p:tgtEl>
                                        <p:attrNameLst>
                                          <p:attrName>style.visibility</p:attrName>
                                        </p:attrNameLst>
                                      </p:cBhvr>
                                      <p:to>
                                        <p:strVal val="visible"/>
                                      </p:to>
                                    </p:set>
                                    <p:animEffect transition="in" filter="fade">
                                      <p:cBhvr>
                                        <p:cTn id="21" dur="500"/>
                                        <p:tgtEl>
                                          <p:spTgt spid="28675">
                                            <p:txEl>
                                              <p:pRg st="1" end="1"/>
                                            </p:txEl>
                                          </p:spTgt>
                                        </p:tgtEl>
                                      </p:cBhvr>
                                    </p:animEffect>
                                    <p:anim calcmode="lin" valueType="num">
                                      <p:cBhvr>
                                        <p:cTn id="22" dur="5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867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8675">
                                            <p:txEl>
                                              <p:pRg st="2" end="2"/>
                                            </p:txEl>
                                          </p:spTgt>
                                        </p:tgtEl>
                                        <p:attrNameLst>
                                          <p:attrName>style.visibility</p:attrName>
                                        </p:attrNameLst>
                                      </p:cBhvr>
                                      <p:to>
                                        <p:strVal val="visible"/>
                                      </p:to>
                                    </p:set>
                                    <p:animEffect transition="in" filter="fade">
                                      <p:cBhvr>
                                        <p:cTn id="28" dur="500"/>
                                        <p:tgtEl>
                                          <p:spTgt spid="28675">
                                            <p:txEl>
                                              <p:pRg st="2" end="2"/>
                                            </p:txEl>
                                          </p:spTgt>
                                        </p:tgtEl>
                                      </p:cBhvr>
                                    </p:animEffect>
                                    <p:anim calcmode="lin" valueType="num">
                                      <p:cBhvr>
                                        <p:cTn id="29" dur="5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867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28675">
                                            <p:txEl>
                                              <p:pRg st="3" end="3"/>
                                            </p:txEl>
                                          </p:spTgt>
                                        </p:tgtEl>
                                        <p:attrNameLst>
                                          <p:attrName>style.visibility</p:attrName>
                                        </p:attrNameLst>
                                      </p:cBhvr>
                                      <p:to>
                                        <p:strVal val="visible"/>
                                      </p:to>
                                    </p:set>
                                    <p:animEffect transition="in" filter="fade">
                                      <p:cBhvr>
                                        <p:cTn id="35" dur="500"/>
                                        <p:tgtEl>
                                          <p:spTgt spid="28675">
                                            <p:txEl>
                                              <p:pRg st="3" end="3"/>
                                            </p:txEl>
                                          </p:spTgt>
                                        </p:tgtEl>
                                      </p:cBhvr>
                                    </p:animEffect>
                                    <p:anim calcmode="lin" valueType="num">
                                      <p:cBhvr>
                                        <p:cTn id="36" dur="500" fill="hold"/>
                                        <p:tgtEl>
                                          <p:spTgt spid="2867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867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28675">
                                            <p:txEl>
                                              <p:pRg st="4" end="4"/>
                                            </p:txEl>
                                          </p:spTgt>
                                        </p:tgtEl>
                                        <p:attrNameLst>
                                          <p:attrName>style.visibility</p:attrName>
                                        </p:attrNameLst>
                                      </p:cBhvr>
                                      <p:to>
                                        <p:strVal val="visible"/>
                                      </p:to>
                                    </p:set>
                                    <p:animEffect transition="in" filter="fade">
                                      <p:cBhvr>
                                        <p:cTn id="42" dur="500"/>
                                        <p:tgtEl>
                                          <p:spTgt spid="28675">
                                            <p:txEl>
                                              <p:pRg st="4" end="4"/>
                                            </p:txEl>
                                          </p:spTgt>
                                        </p:tgtEl>
                                      </p:cBhvr>
                                    </p:animEffect>
                                    <p:anim calcmode="lin" valueType="num">
                                      <p:cBhvr>
                                        <p:cTn id="43" dur="500" fill="hold"/>
                                        <p:tgtEl>
                                          <p:spTgt spid="2867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28675">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Motivational Research</a:t>
            </a:r>
          </a:p>
        </p:txBody>
      </p:sp>
      <p:sp>
        <p:nvSpPr>
          <p:cNvPr id="8195" name="Rectangle 3"/>
          <p:cNvSpPr>
            <a:spLocks noGrp="1" noChangeArrowheads="1"/>
          </p:cNvSpPr>
          <p:nvPr>
            <p:ph type="body" idx="1"/>
          </p:nvPr>
        </p:nvSpPr>
        <p:spPr/>
        <p:txBody>
          <a:bodyPr/>
          <a:lstStyle/>
          <a:p>
            <a:pPr>
              <a:lnSpc>
                <a:spcPct val="90000"/>
              </a:lnSpc>
            </a:pPr>
            <a:r>
              <a:rPr lang="en-US"/>
              <a:t>It seeks to learn what motivates people in making choices. The techniques are such as to delve into the conscious, subconscious and the unconscious.</a:t>
            </a:r>
          </a:p>
          <a:p>
            <a:pPr>
              <a:lnSpc>
                <a:spcPct val="90000"/>
              </a:lnSpc>
            </a:pPr>
            <a:r>
              <a:rPr lang="en-US"/>
              <a:t>‘women don’t buy cosmetics, they buy hope.’</a:t>
            </a:r>
          </a:p>
          <a:p>
            <a:pPr>
              <a:lnSpc>
                <a:spcPct val="90000"/>
              </a:lnSpc>
            </a:pPr>
            <a:r>
              <a:rPr lang="en-US"/>
              <a:t>‘women bake cakes out of the unconscious desire to give birth’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ppt_x</p:attrName>
                                        </p:attrNameLst>
                                      </p:cBhvr>
                                      <p:tavLst>
                                        <p:tav tm="0">
                                          <p:val>
                                            <p:strVal val="#ppt_x-.2"/>
                                          </p:val>
                                        </p:tav>
                                        <p:tav tm="100000">
                                          <p:val>
                                            <p:strVal val="#ppt_x"/>
                                          </p:val>
                                        </p:tav>
                                      </p:tavLst>
                                    </p:anim>
                                    <p:anim calcmode="lin" valueType="num">
                                      <p:cBhvr>
                                        <p:cTn id="8" dur="1000" fill="hold"/>
                                        <p:tgtEl>
                                          <p:spTgt spid="81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Effect transition="in" filter="fade">
                                      <p:cBhvr>
                                        <p:cTn id="14" dur="500"/>
                                        <p:tgtEl>
                                          <p:spTgt spid="8195">
                                            <p:txEl>
                                              <p:pRg st="0" end="0"/>
                                            </p:txEl>
                                          </p:spTgt>
                                        </p:tgtEl>
                                      </p:cBhvr>
                                    </p:animEffect>
                                    <p:anim calcmode="lin" valueType="num">
                                      <p:cBhvr>
                                        <p:cTn id="15"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819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8195">
                                            <p:txEl>
                                              <p:pRg st="1" end="1"/>
                                            </p:txEl>
                                          </p:spTgt>
                                        </p:tgtEl>
                                        <p:attrNameLst>
                                          <p:attrName>style.visibility</p:attrName>
                                        </p:attrNameLst>
                                      </p:cBhvr>
                                      <p:to>
                                        <p:strVal val="visible"/>
                                      </p:to>
                                    </p:set>
                                    <p:animEffect transition="in" filter="fade">
                                      <p:cBhvr>
                                        <p:cTn id="21" dur="500"/>
                                        <p:tgtEl>
                                          <p:spTgt spid="8195">
                                            <p:txEl>
                                              <p:pRg st="1" end="1"/>
                                            </p:txEl>
                                          </p:spTgt>
                                        </p:tgtEl>
                                      </p:cBhvr>
                                    </p:animEffect>
                                    <p:anim calcmode="lin" valueType="num">
                                      <p:cBhvr>
                                        <p:cTn id="22"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819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8195">
                                            <p:txEl>
                                              <p:pRg st="2" end="2"/>
                                            </p:txEl>
                                          </p:spTgt>
                                        </p:tgtEl>
                                        <p:attrNameLst>
                                          <p:attrName>style.visibility</p:attrName>
                                        </p:attrNameLst>
                                      </p:cBhvr>
                                      <p:to>
                                        <p:strVal val="visible"/>
                                      </p:to>
                                    </p:set>
                                    <p:animEffect transition="in" filter="fade">
                                      <p:cBhvr>
                                        <p:cTn id="28" dur="500"/>
                                        <p:tgtEl>
                                          <p:spTgt spid="8195">
                                            <p:txEl>
                                              <p:pRg st="2" end="2"/>
                                            </p:txEl>
                                          </p:spTgt>
                                        </p:tgtEl>
                                      </p:cBhvr>
                                    </p:animEffect>
                                    <p:anim calcmode="lin" valueType="num">
                                      <p:cBhvr>
                                        <p:cTn id="2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8195">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Rectangle 4"/>
          <p:cNvSpPr>
            <a:spLocks noGrp="1" noChangeArrowheads="1"/>
          </p:cNvSpPr>
          <p:nvPr>
            <p:ph type="ctrTitle"/>
          </p:nvPr>
        </p:nvSpPr>
        <p:spPr>
          <a:xfrm>
            <a:off x="685800" y="990600"/>
            <a:ext cx="7772400" cy="1981200"/>
          </a:xfrm>
        </p:spPr>
        <p:txBody>
          <a:bodyPr/>
          <a:lstStyle/>
          <a:p>
            <a:r>
              <a:rPr lang="en-US" sz="4000"/>
              <a:t>The advice to footwear salesmen should be ‘Don’t sell shoes – sell lovely feet’</a:t>
            </a:r>
          </a:p>
        </p:txBody>
      </p:sp>
      <p:sp>
        <p:nvSpPr>
          <p:cNvPr id="25605" name="Rectangle 5"/>
          <p:cNvSpPr>
            <a:spLocks noGrp="1" noChangeArrowheads="1"/>
          </p:cNvSpPr>
          <p:nvPr>
            <p:ph type="subTitle" idx="1"/>
          </p:nvPr>
        </p:nvSpPr>
        <p:spPr/>
        <p:txBody>
          <a:bodyPr/>
          <a:lstStyle/>
          <a:p>
            <a:pPr>
              <a:lnSpc>
                <a:spcPct val="90000"/>
              </a:lnSpc>
            </a:pPr>
            <a:r>
              <a:rPr lang="en-US" sz="2800"/>
              <a:t>Marketers must contend with small changing segments of highly selective buyers intent on receiving genuine value at the lowest price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p:cTn id="7" dur="1000" fill="hold"/>
                                        <p:tgtEl>
                                          <p:spTgt spid="25604"/>
                                        </p:tgtEl>
                                        <p:attrNameLst>
                                          <p:attrName>ppt_x</p:attrName>
                                        </p:attrNameLst>
                                      </p:cBhvr>
                                      <p:tavLst>
                                        <p:tav tm="0">
                                          <p:val>
                                            <p:strVal val="#ppt_x-.2"/>
                                          </p:val>
                                        </p:tav>
                                        <p:tav tm="100000">
                                          <p:val>
                                            <p:strVal val="#ppt_x"/>
                                          </p:val>
                                        </p:tav>
                                      </p:tavLst>
                                    </p:anim>
                                    <p:anim calcmode="lin" valueType="num">
                                      <p:cBhvr>
                                        <p:cTn id="8" dur="1000" fill="hold"/>
                                        <p:tgtEl>
                                          <p:spTgt spid="2560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560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5605">
                                            <p:txEl>
                                              <p:pRg st="0" end="0"/>
                                            </p:txEl>
                                          </p:spTgt>
                                        </p:tgtEl>
                                        <p:attrNameLst>
                                          <p:attrName>style.visibility</p:attrName>
                                        </p:attrNameLst>
                                      </p:cBhvr>
                                      <p:to>
                                        <p:strVal val="visible"/>
                                      </p:to>
                                    </p:set>
                                    <p:animEffect transition="in" filter="fade">
                                      <p:cBhvr>
                                        <p:cTn id="14" dur="500"/>
                                        <p:tgtEl>
                                          <p:spTgt spid="25605">
                                            <p:txEl>
                                              <p:pRg st="0" end="0"/>
                                            </p:txEl>
                                          </p:spTgt>
                                        </p:tgtEl>
                                      </p:cBhvr>
                                    </p:animEffect>
                                    <p:anim calcmode="lin" valueType="num">
                                      <p:cBhvr>
                                        <p:cTn id="15" dur="500" fill="hold"/>
                                        <p:tgtEl>
                                          <p:spTgt spid="2560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560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P spid="2560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533400"/>
            <a:ext cx="7772400" cy="1600200"/>
          </a:xfrm>
        </p:spPr>
        <p:txBody>
          <a:bodyPr/>
          <a:lstStyle/>
          <a:p>
            <a:r>
              <a:rPr lang="en-US" sz="4000"/>
              <a:t>All managers must become astute analysts of Consumer motivation and Behaviour</a:t>
            </a:r>
          </a:p>
        </p:txBody>
      </p:sp>
      <p:sp>
        <p:nvSpPr>
          <p:cNvPr id="27651" name="Rectangle 3"/>
          <p:cNvSpPr>
            <a:spLocks noGrp="1" noChangeArrowheads="1"/>
          </p:cNvSpPr>
          <p:nvPr>
            <p:ph type="body" idx="1"/>
          </p:nvPr>
        </p:nvSpPr>
        <p:spPr>
          <a:xfrm>
            <a:off x="685800" y="2819400"/>
            <a:ext cx="7772400" cy="3276600"/>
          </a:xfrm>
        </p:spPr>
        <p:txBody>
          <a:bodyPr/>
          <a:lstStyle/>
          <a:p>
            <a:pPr>
              <a:buFontTx/>
              <a:buNone/>
            </a:pPr>
            <a:r>
              <a:rPr lang="en-US"/>
              <a:t>Three foundations for marketing decisions</a:t>
            </a:r>
          </a:p>
          <a:p>
            <a:r>
              <a:rPr lang="en-US"/>
              <a:t>Experience</a:t>
            </a:r>
          </a:p>
          <a:p>
            <a:r>
              <a:rPr lang="en-US"/>
              <a:t>Intuition</a:t>
            </a:r>
          </a:p>
          <a:p>
            <a:r>
              <a:rPr lang="en-US"/>
              <a:t>Research</a:t>
            </a:r>
          </a:p>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ppt_x</p:attrName>
                                        </p:attrNameLst>
                                      </p:cBhvr>
                                      <p:tavLst>
                                        <p:tav tm="0">
                                          <p:val>
                                            <p:strVal val="#ppt_x-.2"/>
                                          </p:val>
                                        </p:tav>
                                        <p:tav tm="100000">
                                          <p:val>
                                            <p:strVal val="#ppt_x"/>
                                          </p:val>
                                        </p:tav>
                                      </p:tavLst>
                                    </p:anim>
                                    <p:anim calcmode="lin" valueType="num">
                                      <p:cBhvr>
                                        <p:cTn id="8" dur="1000" fill="hold"/>
                                        <p:tgtEl>
                                          <p:spTgt spid="276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65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7651">
                                            <p:txEl>
                                              <p:pRg st="0" end="0"/>
                                            </p:txEl>
                                          </p:spTgt>
                                        </p:tgtEl>
                                        <p:attrNameLst>
                                          <p:attrName>style.visibility</p:attrName>
                                        </p:attrNameLst>
                                      </p:cBhvr>
                                      <p:to>
                                        <p:strVal val="visible"/>
                                      </p:to>
                                    </p:set>
                                    <p:animEffect transition="in" filter="fade">
                                      <p:cBhvr>
                                        <p:cTn id="14" dur="500"/>
                                        <p:tgtEl>
                                          <p:spTgt spid="27651">
                                            <p:txEl>
                                              <p:pRg st="0" end="0"/>
                                            </p:txEl>
                                          </p:spTgt>
                                        </p:tgtEl>
                                      </p:cBhvr>
                                    </p:animEffect>
                                    <p:anim calcmode="lin" valueType="num">
                                      <p:cBhvr>
                                        <p:cTn id="15"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765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7651">
                                            <p:txEl>
                                              <p:pRg st="1" end="1"/>
                                            </p:txEl>
                                          </p:spTgt>
                                        </p:tgtEl>
                                        <p:attrNameLst>
                                          <p:attrName>style.visibility</p:attrName>
                                        </p:attrNameLst>
                                      </p:cBhvr>
                                      <p:to>
                                        <p:strVal val="visible"/>
                                      </p:to>
                                    </p:set>
                                    <p:animEffect transition="in" filter="fade">
                                      <p:cBhvr>
                                        <p:cTn id="21" dur="500"/>
                                        <p:tgtEl>
                                          <p:spTgt spid="27651">
                                            <p:txEl>
                                              <p:pRg st="1" end="1"/>
                                            </p:txEl>
                                          </p:spTgt>
                                        </p:tgtEl>
                                      </p:cBhvr>
                                    </p:animEffect>
                                    <p:anim calcmode="lin" valueType="num">
                                      <p:cBhvr>
                                        <p:cTn id="22"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765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7651">
                                            <p:txEl>
                                              <p:pRg st="2" end="2"/>
                                            </p:txEl>
                                          </p:spTgt>
                                        </p:tgtEl>
                                        <p:attrNameLst>
                                          <p:attrName>style.visibility</p:attrName>
                                        </p:attrNameLst>
                                      </p:cBhvr>
                                      <p:to>
                                        <p:strVal val="visible"/>
                                      </p:to>
                                    </p:set>
                                    <p:animEffect transition="in" filter="fade">
                                      <p:cBhvr>
                                        <p:cTn id="28" dur="500"/>
                                        <p:tgtEl>
                                          <p:spTgt spid="27651">
                                            <p:txEl>
                                              <p:pRg st="2" end="2"/>
                                            </p:txEl>
                                          </p:spTgt>
                                        </p:tgtEl>
                                      </p:cBhvr>
                                    </p:animEffect>
                                    <p:anim calcmode="lin" valueType="num">
                                      <p:cBhvr>
                                        <p:cTn id="29"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765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27651">
                                            <p:txEl>
                                              <p:pRg st="3" end="3"/>
                                            </p:txEl>
                                          </p:spTgt>
                                        </p:tgtEl>
                                        <p:attrNameLst>
                                          <p:attrName>style.visibility</p:attrName>
                                        </p:attrNameLst>
                                      </p:cBhvr>
                                      <p:to>
                                        <p:strVal val="visible"/>
                                      </p:to>
                                    </p:set>
                                    <p:animEffect transition="in" filter="fade">
                                      <p:cBhvr>
                                        <p:cTn id="35" dur="500"/>
                                        <p:tgtEl>
                                          <p:spTgt spid="27651">
                                            <p:txEl>
                                              <p:pRg st="3" end="3"/>
                                            </p:txEl>
                                          </p:spTgt>
                                        </p:tgtEl>
                                      </p:cBhvr>
                                    </p:animEffect>
                                    <p:anim calcmode="lin" valueType="num">
                                      <p:cBhvr>
                                        <p:cTn id="36"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7651">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1"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0" name="Rectangle 4"/>
          <p:cNvSpPr>
            <a:spLocks noGrp="1" noChangeArrowheads="1"/>
          </p:cNvSpPr>
          <p:nvPr>
            <p:ph type="ctrTitle"/>
          </p:nvPr>
        </p:nvSpPr>
        <p:spPr>
          <a:xfrm>
            <a:off x="685800" y="990600"/>
            <a:ext cx="7772400" cy="1371600"/>
          </a:xfrm>
        </p:spPr>
        <p:txBody>
          <a:bodyPr/>
          <a:lstStyle/>
          <a:p>
            <a:r>
              <a:rPr lang="en-US" sz="4000"/>
              <a:t>Enhancing Consumer Value-added</a:t>
            </a:r>
          </a:p>
        </p:txBody>
      </p:sp>
      <p:sp>
        <p:nvSpPr>
          <p:cNvPr id="29701" name="Rectangle 5"/>
          <p:cNvSpPr>
            <a:spLocks noGrp="1" noChangeArrowheads="1"/>
          </p:cNvSpPr>
          <p:nvPr>
            <p:ph type="subTitle" idx="1"/>
          </p:nvPr>
        </p:nvSpPr>
        <p:spPr>
          <a:xfrm>
            <a:off x="1371600" y="3048000"/>
            <a:ext cx="6400800" cy="2590800"/>
          </a:xfrm>
        </p:spPr>
        <p:txBody>
          <a:bodyPr/>
          <a:lstStyle/>
          <a:p>
            <a:r>
              <a:rPr lang="en-US" sz="2800"/>
              <a:t>Marketers have to constantly innovate after understanding their consumers to strip out costs permanently by focusing on what adds value for the customer and eliminating what doesn’t.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p:cTn id="7" dur="1000" fill="hold"/>
                                        <p:tgtEl>
                                          <p:spTgt spid="29700"/>
                                        </p:tgtEl>
                                        <p:attrNameLst>
                                          <p:attrName>ppt_x</p:attrName>
                                        </p:attrNameLst>
                                      </p:cBhvr>
                                      <p:tavLst>
                                        <p:tav tm="0">
                                          <p:val>
                                            <p:strVal val="#ppt_x-.2"/>
                                          </p:val>
                                        </p:tav>
                                        <p:tav tm="100000">
                                          <p:val>
                                            <p:strVal val="#ppt_x"/>
                                          </p:val>
                                        </p:tav>
                                      </p:tavLst>
                                    </p:anim>
                                    <p:anim calcmode="lin" valueType="num">
                                      <p:cBhvr>
                                        <p:cTn id="8" dur="1000" fill="hold"/>
                                        <p:tgtEl>
                                          <p:spTgt spid="2970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70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9701">
                                            <p:txEl>
                                              <p:pRg st="0" end="0"/>
                                            </p:txEl>
                                          </p:spTgt>
                                        </p:tgtEl>
                                        <p:attrNameLst>
                                          <p:attrName>style.visibility</p:attrName>
                                        </p:attrNameLst>
                                      </p:cBhvr>
                                      <p:to>
                                        <p:strVal val="visible"/>
                                      </p:to>
                                    </p:set>
                                    <p:animEffect transition="in" filter="fade">
                                      <p:cBhvr>
                                        <p:cTn id="14" dur="500"/>
                                        <p:tgtEl>
                                          <p:spTgt spid="29701">
                                            <p:txEl>
                                              <p:pRg st="0" end="0"/>
                                            </p:txEl>
                                          </p:spTgt>
                                        </p:tgtEl>
                                      </p:cBhvr>
                                    </p:animEffect>
                                    <p:anim calcmode="lin" valueType="num">
                                      <p:cBhvr>
                                        <p:cTn id="15" dur="500" fill="hold"/>
                                        <p:tgtEl>
                                          <p:spTgt spid="2970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970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2970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Individualised Marketing</a:t>
            </a:r>
          </a:p>
        </p:txBody>
      </p:sp>
      <p:sp>
        <p:nvSpPr>
          <p:cNvPr id="34819" name="Rectangle 3"/>
          <p:cNvSpPr>
            <a:spLocks noGrp="1" noChangeArrowheads="1"/>
          </p:cNvSpPr>
          <p:nvPr>
            <p:ph type="body" idx="1"/>
          </p:nvPr>
        </p:nvSpPr>
        <p:spPr/>
        <p:txBody>
          <a:bodyPr/>
          <a:lstStyle/>
          <a:p>
            <a:r>
              <a:rPr lang="en-US"/>
              <a:t>A very personal form of marketing that recognises, acknowledges, appreciates and serves individuals who become or are known to the marketer.</a:t>
            </a:r>
          </a:p>
          <a:p>
            <a:r>
              <a:rPr lang="en-US"/>
              <a:t>Data – based marketing; DM</a:t>
            </a:r>
          </a:p>
          <a:p>
            <a:r>
              <a:rPr lang="en-US"/>
              <a:t>Customized marketing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1000" fill="hold"/>
                                        <p:tgtEl>
                                          <p:spTgt spid="34818"/>
                                        </p:tgtEl>
                                        <p:attrNameLst>
                                          <p:attrName>ppt_x</p:attrName>
                                        </p:attrNameLst>
                                      </p:cBhvr>
                                      <p:tavLst>
                                        <p:tav tm="0">
                                          <p:val>
                                            <p:strVal val="#ppt_x-.2"/>
                                          </p:val>
                                        </p:tav>
                                        <p:tav tm="100000">
                                          <p:val>
                                            <p:strVal val="#ppt_x"/>
                                          </p:val>
                                        </p:tav>
                                      </p:tavLst>
                                    </p:anim>
                                    <p:anim calcmode="lin" valueType="num">
                                      <p:cBhvr>
                                        <p:cTn id="8" dur="1000" fill="hold"/>
                                        <p:tgtEl>
                                          <p:spTgt spid="348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481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4819">
                                            <p:txEl>
                                              <p:pRg st="0" end="0"/>
                                            </p:txEl>
                                          </p:spTgt>
                                        </p:tgtEl>
                                        <p:attrNameLst>
                                          <p:attrName>style.visibility</p:attrName>
                                        </p:attrNameLst>
                                      </p:cBhvr>
                                      <p:to>
                                        <p:strVal val="visible"/>
                                      </p:to>
                                    </p:set>
                                    <p:animEffect transition="in" filter="fade">
                                      <p:cBhvr>
                                        <p:cTn id="14" dur="500"/>
                                        <p:tgtEl>
                                          <p:spTgt spid="34819">
                                            <p:txEl>
                                              <p:pRg st="0" end="0"/>
                                            </p:txEl>
                                          </p:spTgt>
                                        </p:tgtEl>
                                      </p:cBhvr>
                                    </p:animEffect>
                                    <p:anim calcmode="lin" valueType="num">
                                      <p:cBhvr>
                                        <p:cTn id="15" dur="5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481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4819">
                                            <p:txEl>
                                              <p:pRg st="1" end="1"/>
                                            </p:txEl>
                                          </p:spTgt>
                                        </p:tgtEl>
                                        <p:attrNameLst>
                                          <p:attrName>style.visibility</p:attrName>
                                        </p:attrNameLst>
                                      </p:cBhvr>
                                      <p:to>
                                        <p:strVal val="visible"/>
                                      </p:to>
                                    </p:set>
                                    <p:animEffect transition="in" filter="fade">
                                      <p:cBhvr>
                                        <p:cTn id="21" dur="500"/>
                                        <p:tgtEl>
                                          <p:spTgt spid="34819">
                                            <p:txEl>
                                              <p:pRg st="1" end="1"/>
                                            </p:txEl>
                                          </p:spTgt>
                                        </p:tgtEl>
                                      </p:cBhvr>
                                    </p:animEffect>
                                    <p:anim calcmode="lin" valueType="num">
                                      <p:cBhvr>
                                        <p:cTn id="22" dur="5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3481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34819">
                                            <p:txEl>
                                              <p:pRg st="2" end="2"/>
                                            </p:txEl>
                                          </p:spTgt>
                                        </p:tgtEl>
                                        <p:attrNameLst>
                                          <p:attrName>style.visibility</p:attrName>
                                        </p:attrNameLst>
                                      </p:cBhvr>
                                      <p:to>
                                        <p:strVal val="visible"/>
                                      </p:to>
                                    </p:set>
                                    <p:animEffect transition="in" filter="fade">
                                      <p:cBhvr>
                                        <p:cTn id="28" dur="500"/>
                                        <p:tgtEl>
                                          <p:spTgt spid="34819">
                                            <p:txEl>
                                              <p:pRg st="2" end="2"/>
                                            </p:txEl>
                                          </p:spTgt>
                                        </p:tgtEl>
                                      </p:cBhvr>
                                    </p:animEffect>
                                    <p:anim calcmode="lin" valueType="num">
                                      <p:cBhvr>
                                        <p:cTn id="29" dur="5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34819">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Variables involved in understanding consumer behaviour</a:t>
            </a:r>
          </a:p>
        </p:txBody>
      </p:sp>
      <p:sp>
        <p:nvSpPr>
          <p:cNvPr id="10243" name="Rectangle 3"/>
          <p:cNvSpPr>
            <a:spLocks noGrp="1" noChangeArrowheads="1"/>
          </p:cNvSpPr>
          <p:nvPr>
            <p:ph type="body" idx="1"/>
          </p:nvPr>
        </p:nvSpPr>
        <p:spPr>
          <a:xfrm>
            <a:off x="685800" y="2286000"/>
            <a:ext cx="7772400" cy="3810000"/>
          </a:xfrm>
        </p:spPr>
        <p:txBody>
          <a:bodyPr/>
          <a:lstStyle/>
          <a:p>
            <a:r>
              <a:rPr lang="en-US"/>
              <a:t>Stimulus – ads, products, hungerpangs</a:t>
            </a:r>
          </a:p>
          <a:p>
            <a:r>
              <a:rPr lang="en-US"/>
              <a:t>Response – physical/mental reaction to the stimulus</a:t>
            </a:r>
          </a:p>
          <a:p>
            <a:r>
              <a:rPr lang="en-US"/>
              <a:t>Intervening variables – mood, knowledge, attitude, values, situations, etc.</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ppt_x</p:attrName>
                                        </p:attrNameLst>
                                      </p:cBhvr>
                                      <p:tavLst>
                                        <p:tav tm="0">
                                          <p:val>
                                            <p:strVal val="#ppt_x-.2"/>
                                          </p:val>
                                        </p:tav>
                                        <p:tav tm="100000">
                                          <p:val>
                                            <p:strVal val="#ppt_x"/>
                                          </p:val>
                                        </p:tav>
                                      </p:tavLst>
                                    </p:anim>
                                    <p:anim calcmode="lin" valueType="num">
                                      <p:cBhvr>
                                        <p:cTn id="8" dur="1000" fill="hold"/>
                                        <p:tgtEl>
                                          <p:spTgt spid="102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43">
                                            <p:txEl>
                                              <p:pRg st="0" end="0"/>
                                            </p:txEl>
                                          </p:spTgt>
                                        </p:tgtEl>
                                        <p:attrNameLst>
                                          <p:attrName>style.visibility</p:attrName>
                                        </p:attrNameLst>
                                      </p:cBhvr>
                                      <p:to>
                                        <p:strVal val="visible"/>
                                      </p:to>
                                    </p:set>
                                    <p:animEffect transition="in" filter="fade">
                                      <p:cBhvr>
                                        <p:cTn id="14" dur="500"/>
                                        <p:tgtEl>
                                          <p:spTgt spid="10243">
                                            <p:txEl>
                                              <p:pRg st="0" end="0"/>
                                            </p:txEl>
                                          </p:spTgt>
                                        </p:tgtEl>
                                      </p:cBhvr>
                                    </p:animEffect>
                                    <p:anim calcmode="lin" valueType="num">
                                      <p:cBhvr>
                                        <p:cTn id="15"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4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0243">
                                            <p:txEl>
                                              <p:pRg st="1" end="1"/>
                                            </p:txEl>
                                          </p:spTgt>
                                        </p:tgtEl>
                                        <p:attrNameLst>
                                          <p:attrName>style.visibility</p:attrName>
                                        </p:attrNameLst>
                                      </p:cBhvr>
                                      <p:to>
                                        <p:strVal val="visible"/>
                                      </p:to>
                                    </p:set>
                                    <p:animEffect transition="in" filter="fade">
                                      <p:cBhvr>
                                        <p:cTn id="21" dur="500"/>
                                        <p:tgtEl>
                                          <p:spTgt spid="10243">
                                            <p:txEl>
                                              <p:pRg st="1" end="1"/>
                                            </p:txEl>
                                          </p:spTgt>
                                        </p:tgtEl>
                                      </p:cBhvr>
                                    </p:animEffect>
                                    <p:anim calcmode="lin" valueType="num">
                                      <p:cBhvr>
                                        <p:cTn id="22"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024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0243">
                                            <p:txEl>
                                              <p:pRg st="2" end="2"/>
                                            </p:txEl>
                                          </p:spTgt>
                                        </p:tgtEl>
                                        <p:attrNameLst>
                                          <p:attrName>style.visibility</p:attrName>
                                        </p:attrNameLst>
                                      </p:cBhvr>
                                      <p:to>
                                        <p:strVal val="visible"/>
                                      </p:to>
                                    </p:set>
                                    <p:animEffect transition="in" filter="fade">
                                      <p:cBhvr>
                                        <p:cTn id="28" dur="500"/>
                                        <p:tgtEl>
                                          <p:spTgt spid="10243">
                                            <p:txEl>
                                              <p:pRg st="2" end="2"/>
                                            </p:txEl>
                                          </p:spTgt>
                                        </p:tgtEl>
                                      </p:cBhvr>
                                    </p:animEffect>
                                    <p:anim calcmode="lin" valueType="num">
                                      <p:cBhvr>
                                        <p:cTn id="2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0243">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a:xfrm>
            <a:off x="685800" y="0"/>
            <a:ext cx="7772400" cy="914400"/>
          </a:xfrm>
        </p:spPr>
        <p:txBody>
          <a:bodyPr/>
          <a:lstStyle/>
          <a:p>
            <a:r>
              <a:rPr lang="en-US" sz="3600"/>
              <a:t>Overall Model of Consumer Behaviour</a:t>
            </a:r>
          </a:p>
        </p:txBody>
      </p:sp>
      <p:sp>
        <p:nvSpPr>
          <p:cNvPr id="37893" name="Rectangle 5"/>
          <p:cNvSpPr>
            <a:spLocks noChangeArrowheads="1"/>
          </p:cNvSpPr>
          <p:nvPr/>
        </p:nvSpPr>
        <p:spPr bwMode="auto">
          <a:xfrm>
            <a:off x="990600" y="1143000"/>
            <a:ext cx="2895600" cy="2133600"/>
          </a:xfrm>
          <a:prstGeom prst="rect">
            <a:avLst/>
          </a:prstGeom>
          <a:solidFill>
            <a:schemeClr val="accent1"/>
          </a:solidFill>
          <a:ln w="9525">
            <a:solidFill>
              <a:schemeClr val="tx1"/>
            </a:solidFill>
            <a:miter lim="800000"/>
            <a:headEnd/>
            <a:tailEnd/>
          </a:ln>
          <a:effectLst/>
        </p:spPr>
        <p:txBody>
          <a:bodyPr wrap="none" anchor="ctr"/>
          <a:lstStyle/>
          <a:p>
            <a:pPr algn="ctr"/>
            <a:endParaRPr lang="en-US"/>
          </a:p>
        </p:txBody>
      </p:sp>
      <p:sp>
        <p:nvSpPr>
          <p:cNvPr id="37894" name="Rectangle 6"/>
          <p:cNvSpPr>
            <a:spLocks noChangeArrowheads="1"/>
          </p:cNvSpPr>
          <p:nvPr/>
        </p:nvSpPr>
        <p:spPr bwMode="auto">
          <a:xfrm>
            <a:off x="914400" y="3581400"/>
            <a:ext cx="2895600" cy="2819400"/>
          </a:xfrm>
          <a:prstGeom prst="rect">
            <a:avLst/>
          </a:prstGeom>
          <a:solidFill>
            <a:schemeClr val="accent1"/>
          </a:solidFill>
          <a:ln w="9525">
            <a:solidFill>
              <a:schemeClr val="tx1"/>
            </a:solidFill>
            <a:miter lim="800000"/>
            <a:headEnd/>
            <a:tailEnd/>
          </a:ln>
          <a:effectLst/>
        </p:spPr>
        <p:txBody>
          <a:bodyPr wrap="none" anchor="ctr"/>
          <a:lstStyle/>
          <a:p>
            <a:pPr algn="ctr"/>
            <a:endParaRPr lang="en-US"/>
          </a:p>
        </p:txBody>
      </p:sp>
      <p:sp>
        <p:nvSpPr>
          <p:cNvPr id="37895" name="Rectangle 7"/>
          <p:cNvSpPr>
            <a:spLocks noChangeArrowheads="1"/>
          </p:cNvSpPr>
          <p:nvPr/>
        </p:nvSpPr>
        <p:spPr bwMode="auto">
          <a:xfrm>
            <a:off x="5943600" y="1219200"/>
            <a:ext cx="2895600" cy="5257800"/>
          </a:xfrm>
          <a:prstGeom prst="rect">
            <a:avLst/>
          </a:prstGeom>
          <a:solidFill>
            <a:schemeClr val="accent1"/>
          </a:solidFill>
          <a:ln w="9525">
            <a:solidFill>
              <a:schemeClr val="tx1"/>
            </a:solidFill>
            <a:miter lim="800000"/>
            <a:headEnd/>
            <a:tailEnd/>
          </a:ln>
          <a:effectLst/>
        </p:spPr>
        <p:txBody>
          <a:bodyPr wrap="none" anchor="ctr"/>
          <a:lstStyle/>
          <a:p>
            <a:pPr algn="ctr"/>
            <a:endParaRPr lang="en-US"/>
          </a:p>
        </p:txBody>
      </p:sp>
      <p:sp>
        <p:nvSpPr>
          <p:cNvPr id="37896" name="Rectangle 8"/>
          <p:cNvSpPr>
            <a:spLocks noChangeArrowheads="1"/>
          </p:cNvSpPr>
          <p:nvPr/>
        </p:nvSpPr>
        <p:spPr bwMode="auto">
          <a:xfrm>
            <a:off x="4114800" y="2438400"/>
            <a:ext cx="1524000" cy="1752600"/>
          </a:xfrm>
          <a:prstGeom prst="rect">
            <a:avLst/>
          </a:prstGeom>
          <a:solidFill>
            <a:schemeClr val="accent1"/>
          </a:solidFill>
          <a:ln w="9525">
            <a:solidFill>
              <a:schemeClr val="tx1"/>
            </a:solidFill>
            <a:miter lim="800000"/>
            <a:headEnd/>
            <a:tailEnd/>
          </a:ln>
          <a:effectLst/>
        </p:spPr>
        <p:txBody>
          <a:bodyPr wrap="none" anchor="ctr"/>
          <a:lstStyle/>
          <a:p>
            <a:pPr algn="ctr"/>
            <a:r>
              <a:rPr lang="en-US" b="1"/>
              <a:t>Self-Concept</a:t>
            </a:r>
          </a:p>
          <a:p>
            <a:pPr algn="ctr"/>
            <a:r>
              <a:rPr lang="en-US" b="1"/>
              <a:t>&amp;</a:t>
            </a:r>
          </a:p>
          <a:p>
            <a:pPr algn="ctr"/>
            <a:r>
              <a:rPr lang="en-US" b="1"/>
              <a:t>Learning</a:t>
            </a:r>
          </a:p>
        </p:txBody>
      </p:sp>
      <p:sp>
        <p:nvSpPr>
          <p:cNvPr id="37899" name="Text Box 11"/>
          <p:cNvSpPr txBox="1">
            <a:spLocks noChangeArrowheads="1"/>
          </p:cNvSpPr>
          <p:nvPr/>
        </p:nvSpPr>
        <p:spPr bwMode="auto">
          <a:xfrm>
            <a:off x="6172200" y="1219200"/>
            <a:ext cx="3352800" cy="457200"/>
          </a:xfrm>
          <a:prstGeom prst="rect">
            <a:avLst/>
          </a:prstGeom>
          <a:noFill/>
          <a:ln w="9525">
            <a:noFill/>
            <a:miter lim="800000"/>
            <a:headEnd/>
            <a:tailEnd/>
          </a:ln>
          <a:effectLst/>
        </p:spPr>
        <p:txBody>
          <a:bodyPr>
            <a:spAutoFit/>
          </a:bodyPr>
          <a:lstStyle/>
          <a:p>
            <a:r>
              <a:rPr lang="en-US" b="1"/>
              <a:t>Decision Processes</a:t>
            </a:r>
          </a:p>
        </p:txBody>
      </p:sp>
      <p:sp>
        <p:nvSpPr>
          <p:cNvPr id="37901" name="Text Box 13"/>
          <p:cNvSpPr txBox="1">
            <a:spLocks noChangeArrowheads="1"/>
          </p:cNvSpPr>
          <p:nvPr/>
        </p:nvSpPr>
        <p:spPr bwMode="auto">
          <a:xfrm>
            <a:off x="1447800" y="1143000"/>
            <a:ext cx="914400" cy="457200"/>
          </a:xfrm>
          <a:prstGeom prst="rect">
            <a:avLst/>
          </a:prstGeom>
          <a:noFill/>
          <a:ln w="9525">
            <a:noFill/>
            <a:miter lim="800000"/>
            <a:headEnd/>
            <a:tailEnd/>
          </a:ln>
          <a:effectLst/>
        </p:spPr>
        <p:txBody>
          <a:bodyPr>
            <a:spAutoFit/>
          </a:bodyPr>
          <a:lstStyle/>
          <a:p>
            <a:endParaRPr lang="en-US"/>
          </a:p>
        </p:txBody>
      </p:sp>
      <p:sp>
        <p:nvSpPr>
          <p:cNvPr id="37902" name="Text Box 14"/>
          <p:cNvSpPr txBox="1">
            <a:spLocks noChangeArrowheads="1"/>
          </p:cNvSpPr>
          <p:nvPr/>
        </p:nvSpPr>
        <p:spPr bwMode="auto">
          <a:xfrm>
            <a:off x="1143000" y="1143000"/>
            <a:ext cx="2819400" cy="457200"/>
          </a:xfrm>
          <a:prstGeom prst="rect">
            <a:avLst/>
          </a:prstGeom>
          <a:noFill/>
          <a:ln w="9525">
            <a:noFill/>
            <a:miter lim="800000"/>
            <a:headEnd/>
            <a:tailEnd/>
          </a:ln>
          <a:effectLst/>
        </p:spPr>
        <p:txBody>
          <a:bodyPr>
            <a:spAutoFit/>
          </a:bodyPr>
          <a:lstStyle/>
          <a:p>
            <a:r>
              <a:rPr lang="en-US" b="1"/>
              <a:t>External Influences</a:t>
            </a:r>
          </a:p>
        </p:txBody>
      </p:sp>
      <p:sp>
        <p:nvSpPr>
          <p:cNvPr id="37904" name="Text Box 16"/>
          <p:cNvSpPr txBox="1">
            <a:spLocks noChangeArrowheads="1"/>
          </p:cNvSpPr>
          <p:nvPr/>
        </p:nvSpPr>
        <p:spPr bwMode="auto">
          <a:xfrm>
            <a:off x="990600" y="3581400"/>
            <a:ext cx="2743200" cy="457200"/>
          </a:xfrm>
          <a:prstGeom prst="rect">
            <a:avLst/>
          </a:prstGeom>
          <a:noFill/>
          <a:ln w="9525">
            <a:noFill/>
            <a:miter lim="800000"/>
            <a:headEnd/>
            <a:tailEnd/>
          </a:ln>
          <a:effectLst/>
        </p:spPr>
        <p:txBody>
          <a:bodyPr>
            <a:spAutoFit/>
          </a:bodyPr>
          <a:lstStyle/>
          <a:p>
            <a:r>
              <a:rPr lang="en-US" b="1"/>
              <a:t>Internal Influences</a:t>
            </a:r>
          </a:p>
        </p:txBody>
      </p:sp>
      <p:sp>
        <p:nvSpPr>
          <p:cNvPr id="37905" name="Text Box 17"/>
          <p:cNvSpPr txBox="1">
            <a:spLocks noChangeArrowheads="1"/>
          </p:cNvSpPr>
          <p:nvPr/>
        </p:nvSpPr>
        <p:spPr bwMode="auto">
          <a:xfrm>
            <a:off x="1447800" y="1447800"/>
            <a:ext cx="1096963" cy="457200"/>
          </a:xfrm>
          <a:prstGeom prst="rect">
            <a:avLst/>
          </a:prstGeom>
          <a:noFill/>
          <a:ln w="9525">
            <a:noFill/>
            <a:miter lim="800000"/>
            <a:headEnd/>
            <a:tailEnd/>
          </a:ln>
          <a:effectLst/>
        </p:spPr>
        <p:txBody>
          <a:bodyPr>
            <a:spAutoFit/>
          </a:bodyPr>
          <a:lstStyle/>
          <a:p>
            <a:r>
              <a:rPr lang="en-US"/>
              <a:t>Culture</a:t>
            </a:r>
          </a:p>
        </p:txBody>
      </p:sp>
      <p:sp>
        <p:nvSpPr>
          <p:cNvPr id="37906" name="Text Box 18"/>
          <p:cNvSpPr txBox="1">
            <a:spLocks noChangeArrowheads="1"/>
          </p:cNvSpPr>
          <p:nvPr/>
        </p:nvSpPr>
        <p:spPr bwMode="auto">
          <a:xfrm>
            <a:off x="1447800" y="1676400"/>
            <a:ext cx="1524000" cy="457200"/>
          </a:xfrm>
          <a:prstGeom prst="rect">
            <a:avLst/>
          </a:prstGeom>
          <a:noFill/>
          <a:ln w="9525">
            <a:noFill/>
            <a:miter lim="800000"/>
            <a:headEnd/>
            <a:tailEnd/>
          </a:ln>
          <a:effectLst/>
        </p:spPr>
        <p:txBody>
          <a:bodyPr>
            <a:spAutoFit/>
          </a:bodyPr>
          <a:lstStyle/>
          <a:p>
            <a:r>
              <a:rPr lang="en-US"/>
              <a:t>Subculture</a:t>
            </a:r>
          </a:p>
        </p:txBody>
      </p:sp>
      <p:sp>
        <p:nvSpPr>
          <p:cNvPr id="37907" name="Text Box 19"/>
          <p:cNvSpPr txBox="1">
            <a:spLocks noChangeArrowheads="1"/>
          </p:cNvSpPr>
          <p:nvPr/>
        </p:nvSpPr>
        <p:spPr bwMode="auto">
          <a:xfrm>
            <a:off x="1447800" y="1905000"/>
            <a:ext cx="1960563" cy="457200"/>
          </a:xfrm>
          <a:prstGeom prst="rect">
            <a:avLst/>
          </a:prstGeom>
          <a:noFill/>
          <a:ln w="9525">
            <a:noFill/>
            <a:miter lim="800000"/>
            <a:headEnd/>
            <a:tailEnd/>
          </a:ln>
          <a:effectLst/>
        </p:spPr>
        <p:txBody>
          <a:bodyPr wrap="none">
            <a:spAutoFit/>
          </a:bodyPr>
          <a:lstStyle/>
          <a:p>
            <a:r>
              <a:rPr lang="en-US"/>
              <a:t>Demographics</a:t>
            </a:r>
          </a:p>
        </p:txBody>
      </p:sp>
      <p:sp>
        <p:nvSpPr>
          <p:cNvPr id="37908" name="Text Box 20"/>
          <p:cNvSpPr txBox="1">
            <a:spLocks noChangeArrowheads="1"/>
          </p:cNvSpPr>
          <p:nvPr/>
        </p:nvSpPr>
        <p:spPr bwMode="auto">
          <a:xfrm>
            <a:off x="1371600" y="2133600"/>
            <a:ext cx="1714500" cy="457200"/>
          </a:xfrm>
          <a:prstGeom prst="rect">
            <a:avLst/>
          </a:prstGeom>
          <a:noFill/>
          <a:ln w="9525">
            <a:noFill/>
            <a:miter lim="800000"/>
            <a:headEnd/>
            <a:tailEnd/>
          </a:ln>
          <a:effectLst/>
        </p:spPr>
        <p:txBody>
          <a:bodyPr wrap="none">
            <a:spAutoFit/>
          </a:bodyPr>
          <a:lstStyle/>
          <a:p>
            <a:r>
              <a:rPr lang="en-US"/>
              <a:t>Social status</a:t>
            </a:r>
          </a:p>
        </p:txBody>
      </p:sp>
      <p:sp>
        <p:nvSpPr>
          <p:cNvPr id="37909" name="Text Box 21"/>
          <p:cNvSpPr txBox="1">
            <a:spLocks noChangeArrowheads="1"/>
          </p:cNvSpPr>
          <p:nvPr/>
        </p:nvSpPr>
        <p:spPr bwMode="auto">
          <a:xfrm>
            <a:off x="1371600" y="2362200"/>
            <a:ext cx="2324100" cy="457200"/>
          </a:xfrm>
          <a:prstGeom prst="rect">
            <a:avLst/>
          </a:prstGeom>
          <a:noFill/>
          <a:ln w="9525">
            <a:noFill/>
            <a:miter lim="800000"/>
            <a:headEnd/>
            <a:tailEnd/>
          </a:ln>
          <a:effectLst/>
        </p:spPr>
        <p:txBody>
          <a:bodyPr>
            <a:spAutoFit/>
          </a:bodyPr>
          <a:lstStyle/>
          <a:p>
            <a:r>
              <a:rPr lang="en-US"/>
              <a:t>Reference groups</a:t>
            </a:r>
          </a:p>
        </p:txBody>
      </p:sp>
      <p:sp>
        <p:nvSpPr>
          <p:cNvPr id="37910" name="Text Box 22"/>
          <p:cNvSpPr txBox="1">
            <a:spLocks noChangeArrowheads="1"/>
          </p:cNvSpPr>
          <p:nvPr/>
        </p:nvSpPr>
        <p:spPr bwMode="auto">
          <a:xfrm>
            <a:off x="1752600" y="2590800"/>
            <a:ext cx="1046163" cy="457200"/>
          </a:xfrm>
          <a:prstGeom prst="rect">
            <a:avLst/>
          </a:prstGeom>
          <a:noFill/>
          <a:ln w="9525">
            <a:noFill/>
            <a:miter lim="800000"/>
            <a:headEnd/>
            <a:tailEnd/>
          </a:ln>
          <a:effectLst/>
        </p:spPr>
        <p:txBody>
          <a:bodyPr>
            <a:spAutoFit/>
          </a:bodyPr>
          <a:lstStyle/>
          <a:p>
            <a:r>
              <a:rPr lang="en-US"/>
              <a:t>Family</a:t>
            </a:r>
          </a:p>
        </p:txBody>
      </p:sp>
      <p:sp>
        <p:nvSpPr>
          <p:cNvPr id="37911" name="Text Box 23"/>
          <p:cNvSpPr txBox="1">
            <a:spLocks noChangeArrowheads="1"/>
          </p:cNvSpPr>
          <p:nvPr/>
        </p:nvSpPr>
        <p:spPr bwMode="auto">
          <a:xfrm>
            <a:off x="1066800" y="2819400"/>
            <a:ext cx="3863975" cy="457200"/>
          </a:xfrm>
          <a:prstGeom prst="rect">
            <a:avLst/>
          </a:prstGeom>
          <a:noFill/>
          <a:ln w="9525">
            <a:noFill/>
            <a:miter lim="800000"/>
            <a:headEnd/>
            <a:tailEnd/>
          </a:ln>
          <a:effectLst/>
        </p:spPr>
        <p:txBody>
          <a:bodyPr>
            <a:spAutoFit/>
          </a:bodyPr>
          <a:lstStyle/>
          <a:p>
            <a:pPr>
              <a:spcBef>
                <a:spcPct val="50000"/>
              </a:spcBef>
            </a:pPr>
            <a:r>
              <a:rPr lang="en-US"/>
              <a:t>Marketing Activities</a:t>
            </a:r>
          </a:p>
        </p:txBody>
      </p:sp>
      <p:sp>
        <p:nvSpPr>
          <p:cNvPr id="37912" name="Text Box 24"/>
          <p:cNvSpPr txBox="1">
            <a:spLocks noChangeArrowheads="1"/>
          </p:cNvSpPr>
          <p:nvPr/>
        </p:nvSpPr>
        <p:spPr bwMode="auto">
          <a:xfrm>
            <a:off x="1524000" y="3962400"/>
            <a:ext cx="1485900" cy="457200"/>
          </a:xfrm>
          <a:prstGeom prst="rect">
            <a:avLst/>
          </a:prstGeom>
          <a:noFill/>
          <a:ln w="9525">
            <a:noFill/>
            <a:miter lim="800000"/>
            <a:headEnd/>
            <a:tailEnd/>
          </a:ln>
          <a:effectLst/>
        </p:spPr>
        <p:txBody>
          <a:bodyPr>
            <a:spAutoFit/>
          </a:bodyPr>
          <a:lstStyle/>
          <a:p>
            <a:r>
              <a:rPr lang="en-US"/>
              <a:t>Perception</a:t>
            </a:r>
          </a:p>
        </p:txBody>
      </p:sp>
      <p:sp>
        <p:nvSpPr>
          <p:cNvPr id="37913" name="Text Box 25"/>
          <p:cNvSpPr txBox="1">
            <a:spLocks noChangeArrowheads="1"/>
          </p:cNvSpPr>
          <p:nvPr/>
        </p:nvSpPr>
        <p:spPr bwMode="auto">
          <a:xfrm>
            <a:off x="1600200" y="4267200"/>
            <a:ext cx="2187575" cy="457200"/>
          </a:xfrm>
          <a:prstGeom prst="rect">
            <a:avLst/>
          </a:prstGeom>
          <a:noFill/>
          <a:ln w="9525">
            <a:noFill/>
            <a:miter lim="800000"/>
            <a:headEnd/>
            <a:tailEnd/>
          </a:ln>
          <a:effectLst/>
        </p:spPr>
        <p:txBody>
          <a:bodyPr>
            <a:spAutoFit/>
          </a:bodyPr>
          <a:lstStyle/>
          <a:p>
            <a:pPr>
              <a:spcBef>
                <a:spcPct val="50000"/>
              </a:spcBef>
            </a:pPr>
            <a:r>
              <a:rPr lang="en-US"/>
              <a:t>Learning</a:t>
            </a:r>
          </a:p>
        </p:txBody>
      </p:sp>
      <p:sp>
        <p:nvSpPr>
          <p:cNvPr id="37914" name="Text Box 26"/>
          <p:cNvSpPr txBox="1">
            <a:spLocks noChangeArrowheads="1"/>
          </p:cNvSpPr>
          <p:nvPr/>
        </p:nvSpPr>
        <p:spPr bwMode="auto">
          <a:xfrm>
            <a:off x="1676400" y="4572000"/>
            <a:ext cx="1233488" cy="457200"/>
          </a:xfrm>
          <a:prstGeom prst="rect">
            <a:avLst/>
          </a:prstGeom>
          <a:noFill/>
          <a:ln w="9525">
            <a:noFill/>
            <a:miter lim="800000"/>
            <a:headEnd/>
            <a:tailEnd/>
          </a:ln>
          <a:effectLst/>
        </p:spPr>
        <p:txBody>
          <a:bodyPr>
            <a:spAutoFit/>
          </a:bodyPr>
          <a:lstStyle/>
          <a:p>
            <a:r>
              <a:rPr lang="en-US"/>
              <a:t>Memory</a:t>
            </a:r>
          </a:p>
        </p:txBody>
      </p:sp>
      <p:sp>
        <p:nvSpPr>
          <p:cNvPr id="37915" name="Text Box 27"/>
          <p:cNvSpPr txBox="1">
            <a:spLocks noChangeArrowheads="1"/>
          </p:cNvSpPr>
          <p:nvPr/>
        </p:nvSpPr>
        <p:spPr bwMode="auto">
          <a:xfrm>
            <a:off x="1676400" y="4953000"/>
            <a:ext cx="1182688" cy="457200"/>
          </a:xfrm>
          <a:prstGeom prst="rect">
            <a:avLst/>
          </a:prstGeom>
          <a:noFill/>
          <a:ln w="9525">
            <a:noFill/>
            <a:miter lim="800000"/>
            <a:headEnd/>
            <a:tailEnd/>
          </a:ln>
          <a:effectLst/>
        </p:spPr>
        <p:txBody>
          <a:bodyPr>
            <a:spAutoFit/>
          </a:bodyPr>
          <a:lstStyle/>
          <a:p>
            <a:r>
              <a:rPr lang="en-US"/>
              <a:t>Motives</a:t>
            </a:r>
          </a:p>
        </p:txBody>
      </p:sp>
      <p:sp>
        <p:nvSpPr>
          <p:cNvPr id="37916" name="Text Box 28"/>
          <p:cNvSpPr txBox="1">
            <a:spLocks noChangeArrowheads="1"/>
          </p:cNvSpPr>
          <p:nvPr/>
        </p:nvSpPr>
        <p:spPr bwMode="auto">
          <a:xfrm>
            <a:off x="1600200" y="5257800"/>
            <a:ext cx="1554163" cy="457200"/>
          </a:xfrm>
          <a:prstGeom prst="rect">
            <a:avLst/>
          </a:prstGeom>
          <a:noFill/>
          <a:ln w="9525">
            <a:noFill/>
            <a:miter lim="800000"/>
            <a:headEnd/>
            <a:tailEnd/>
          </a:ln>
          <a:effectLst/>
        </p:spPr>
        <p:txBody>
          <a:bodyPr>
            <a:spAutoFit/>
          </a:bodyPr>
          <a:lstStyle/>
          <a:p>
            <a:r>
              <a:rPr lang="en-US"/>
              <a:t>Personality</a:t>
            </a:r>
          </a:p>
        </p:txBody>
      </p:sp>
      <p:sp>
        <p:nvSpPr>
          <p:cNvPr id="37917" name="Text Box 29"/>
          <p:cNvSpPr txBox="1">
            <a:spLocks noChangeArrowheads="1"/>
          </p:cNvSpPr>
          <p:nvPr/>
        </p:nvSpPr>
        <p:spPr bwMode="auto">
          <a:xfrm>
            <a:off x="1676400" y="5562600"/>
            <a:ext cx="1350963" cy="457200"/>
          </a:xfrm>
          <a:prstGeom prst="rect">
            <a:avLst/>
          </a:prstGeom>
          <a:noFill/>
          <a:ln w="9525">
            <a:noFill/>
            <a:miter lim="800000"/>
            <a:headEnd/>
            <a:tailEnd/>
          </a:ln>
          <a:effectLst/>
        </p:spPr>
        <p:txBody>
          <a:bodyPr>
            <a:spAutoFit/>
          </a:bodyPr>
          <a:lstStyle/>
          <a:p>
            <a:r>
              <a:rPr lang="en-US"/>
              <a:t>Emotions</a:t>
            </a:r>
          </a:p>
        </p:txBody>
      </p:sp>
      <p:sp>
        <p:nvSpPr>
          <p:cNvPr id="37918" name="Text Box 30"/>
          <p:cNvSpPr txBox="1">
            <a:spLocks noChangeArrowheads="1"/>
          </p:cNvSpPr>
          <p:nvPr/>
        </p:nvSpPr>
        <p:spPr bwMode="auto">
          <a:xfrm>
            <a:off x="1676400" y="5943600"/>
            <a:ext cx="1300163" cy="457200"/>
          </a:xfrm>
          <a:prstGeom prst="rect">
            <a:avLst/>
          </a:prstGeom>
          <a:noFill/>
          <a:ln w="9525">
            <a:noFill/>
            <a:miter lim="800000"/>
            <a:headEnd/>
            <a:tailEnd/>
          </a:ln>
          <a:effectLst/>
        </p:spPr>
        <p:txBody>
          <a:bodyPr>
            <a:spAutoFit/>
          </a:bodyPr>
          <a:lstStyle/>
          <a:p>
            <a:r>
              <a:rPr lang="en-US"/>
              <a:t>Attitudes</a:t>
            </a:r>
          </a:p>
        </p:txBody>
      </p:sp>
      <p:sp>
        <p:nvSpPr>
          <p:cNvPr id="37919" name="Text Box 31"/>
          <p:cNvSpPr txBox="1">
            <a:spLocks noChangeArrowheads="1"/>
          </p:cNvSpPr>
          <p:nvPr/>
        </p:nvSpPr>
        <p:spPr bwMode="auto">
          <a:xfrm>
            <a:off x="6096000" y="1981200"/>
            <a:ext cx="3352800" cy="457200"/>
          </a:xfrm>
          <a:prstGeom prst="rect">
            <a:avLst/>
          </a:prstGeom>
          <a:noFill/>
          <a:ln w="9525">
            <a:noFill/>
            <a:miter lim="800000"/>
            <a:headEnd/>
            <a:tailEnd/>
          </a:ln>
          <a:effectLst/>
        </p:spPr>
        <p:txBody>
          <a:bodyPr>
            <a:spAutoFit/>
          </a:bodyPr>
          <a:lstStyle/>
          <a:p>
            <a:pPr>
              <a:spcBef>
                <a:spcPct val="50000"/>
              </a:spcBef>
            </a:pPr>
            <a:r>
              <a:rPr lang="en-US"/>
              <a:t>Problem Recognition</a:t>
            </a:r>
          </a:p>
        </p:txBody>
      </p:sp>
      <p:sp>
        <p:nvSpPr>
          <p:cNvPr id="37920" name="Text Box 32"/>
          <p:cNvSpPr txBox="1">
            <a:spLocks noChangeArrowheads="1"/>
          </p:cNvSpPr>
          <p:nvPr/>
        </p:nvSpPr>
        <p:spPr bwMode="auto">
          <a:xfrm>
            <a:off x="6248400" y="2514600"/>
            <a:ext cx="2895600" cy="457200"/>
          </a:xfrm>
          <a:prstGeom prst="rect">
            <a:avLst/>
          </a:prstGeom>
          <a:noFill/>
          <a:ln w="9525">
            <a:noFill/>
            <a:miter lim="800000"/>
            <a:headEnd/>
            <a:tailEnd/>
          </a:ln>
          <a:effectLst/>
        </p:spPr>
        <p:txBody>
          <a:bodyPr>
            <a:spAutoFit/>
          </a:bodyPr>
          <a:lstStyle/>
          <a:p>
            <a:pPr>
              <a:spcBef>
                <a:spcPct val="50000"/>
              </a:spcBef>
            </a:pPr>
            <a:r>
              <a:rPr lang="en-US"/>
              <a:t>Information Search</a:t>
            </a:r>
          </a:p>
        </p:txBody>
      </p:sp>
      <p:sp>
        <p:nvSpPr>
          <p:cNvPr id="37921" name="Text Box 33"/>
          <p:cNvSpPr txBox="1">
            <a:spLocks noChangeArrowheads="1"/>
          </p:cNvSpPr>
          <p:nvPr/>
        </p:nvSpPr>
        <p:spPr bwMode="auto">
          <a:xfrm>
            <a:off x="6096000" y="3200400"/>
            <a:ext cx="4724400" cy="457200"/>
          </a:xfrm>
          <a:prstGeom prst="rect">
            <a:avLst/>
          </a:prstGeom>
          <a:noFill/>
          <a:ln w="9525">
            <a:noFill/>
            <a:miter lim="800000"/>
            <a:headEnd/>
            <a:tailEnd/>
          </a:ln>
          <a:effectLst/>
        </p:spPr>
        <p:txBody>
          <a:bodyPr>
            <a:spAutoFit/>
          </a:bodyPr>
          <a:lstStyle/>
          <a:p>
            <a:pPr>
              <a:spcBef>
                <a:spcPct val="50000"/>
              </a:spcBef>
            </a:pPr>
            <a:r>
              <a:rPr lang="en-US"/>
              <a:t>Alt Eval &amp; Selection</a:t>
            </a:r>
          </a:p>
        </p:txBody>
      </p:sp>
      <p:sp>
        <p:nvSpPr>
          <p:cNvPr id="37922" name="Text Box 34"/>
          <p:cNvSpPr txBox="1">
            <a:spLocks noChangeArrowheads="1"/>
          </p:cNvSpPr>
          <p:nvPr/>
        </p:nvSpPr>
        <p:spPr bwMode="auto">
          <a:xfrm>
            <a:off x="6172200" y="3886200"/>
            <a:ext cx="2971800" cy="822325"/>
          </a:xfrm>
          <a:prstGeom prst="rect">
            <a:avLst/>
          </a:prstGeom>
          <a:noFill/>
          <a:ln w="9525">
            <a:noFill/>
            <a:miter lim="800000"/>
            <a:headEnd/>
            <a:tailEnd/>
          </a:ln>
          <a:effectLst/>
        </p:spPr>
        <p:txBody>
          <a:bodyPr>
            <a:spAutoFit/>
          </a:bodyPr>
          <a:lstStyle/>
          <a:p>
            <a:pPr>
              <a:spcBef>
                <a:spcPct val="50000"/>
              </a:spcBef>
            </a:pPr>
            <a:r>
              <a:rPr lang="en-US"/>
              <a:t>Outlet select &amp; Purchase</a:t>
            </a:r>
          </a:p>
        </p:txBody>
      </p:sp>
      <p:sp>
        <p:nvSpPr>
          <p:cNvPr id="37923" name="Text Box 35"/>
          <p:cNvSpPr txBox="1">
            <a:spLocks noChangeArrowheads="1"/>
          </p:cNvSpPr>
          <p:nvPr/>
        </p:nvSpPr>
        <p:spPr bwMode="auto">
          <a:xfrm>
            <a:off x="6089650" y="4953000"/>
            <a:ext cx="2216150" cy="822325"/>
          </a:xfrm>
          <a:prstGeom prst="rect">
            <a:avLst/>
          </a:prstGeom>
          <a:noFill/>
          <a:ln w="9525">
            <a:noFill/>
            <a:miter lim="800000"/>
            <a:headEnd/>
            <a:tailEnd/>
          </a:ln>
          <a:effectLst/>
        </p:spPr>
        <p:txBody>
          <a:bodyPr>
            <a:spAutoFit/>
          </a:bodyPr>
          <a:lstStyle/>
          <a:p>
            <a:r>
              <a:rPr lang="en-US"/>
              <a:t>Postpurchase</a:t>
            </a:r>
          </a:p>
          <a:p>
            <a:r>
              <a:rPr lang="en-US"/>
              <a:t> Processes</a:t>
            </a:r>
          </a:p>
        </p:txBody>
      </p:sp>
      <p:sp>
        <p:nvSpPr>
          <p:cNvPr id="37924" name="Line 36"/>
          <p:cNvSpPr>
            <a:spLocks noChangeShapeType="1"/>
          </p:cNvSpPr>
          <p:nvPr/>
        </p:nvSpPr>
        <p:spPr bwMode="auto">
          <a:xfrm>
            <a:off x="7391400" y="2286000"/>
            <a:ext cx="0" cy="381000"/>
          </a:xfrm>
          <a:prstGeom prst="line">
            <a:avLst/>
          </a:prstGeom>
          <a:noFill/>
          <a:ln w="9525">
            <a:solidFill>
              <a:schemeClr val="tx1"/>
            </a:solidFill>
            <a:round/>
            <a:headEnd/>
            <a:tailEnd type="triangle" w="med" len="med"/>
          </a:ln>
          <a:effectLst/>
        </p:spPr>
        <p:txBody>
          <a:bodyPr/>
          <a:lstStyle/>
          <a:p>
            <a:endParaRPr lang="en-US"/>
          </a:p>
        </p:txBody>
      </p:sp>
      <p:sp>
        <p:nvSpPr>
          <p:cNvPr id="37925" name="Line 37"/>
          <p:cNvSpPr>
            <a:spLocks noChangeShapeType="1"/>
          </p:cNvSpPr>
          <p:nvPr/>
        </p:nvSpPr>
        <p:spPr bwMode="auto">
          <a:xfrm>
            <a:off x="7391400" y="2895600"/>
            <a:ext cx="0" cy="381000"/>
          </a:xfrm>
          <a:prstGeom prst="line">
            <a:avLst/>
          </a:prstGeom>
          <a:noFill/>
          <a:ln w="9525">
            <a:solidFill>
              <a:schemeClr val="tx1"/>
            </a:solidFill>
            <a:round/>
            <a:headEnd/>
            <a:tailEnd type="triangle" w="med" len="med"/>
          </a:ln>
          <a:effectLst/>
        </p:spPr>
        <p:txBody>
          <a:bodyPr/>
          <a:lstStyle/>
          <a:p>
            <a:endParaRPr lang="en-US"/>
          </a:p>
        </p:txBody>
      </p:sp>
      <p:sp>
        <p:nvSpPr>
          <p:cNvPr id="37926" name="Line 38"/>
          <p:cNvSpPr>
            <a:spLocks noChangeShapeType="1"/>
          </p:cNvSpPr>
          <p:nvPr/>
        </p:nvSpPr>
        <p:spPr bwMode="auto">
          <a:xfrm>
            <a:off x="7391400" y="3657600"/>
            <a:ext cx="0" cy="304800"/>
          </a:xfrm>
          <a:prstGeom prst="line">
            <a:avLst/>
          </a:prstGeom>
          <a:noFill/>
          <a:ln w="9525">
            <a:solidFill>
              <a:schemeClr val="tx1"/>
            </a:solidFill>
            <a:round/>
            <a:headEnd/>
            <a:tailEnd type="triangle" w="med" len="med"/>
          </a:ln>
          <a:effectLst/>
        </p:spPr>
        <p:txBody>
          <a:bodyPr/>
          <a:lstStyle/>
          <a:p>
            <a:endParaRPr lang="en-US"/>
          </a:p>
        </p:txBody>
      </p:sp>
      <p:sp>
        <p:nvSpPr>
          <p:cNvPr id="37927" name="Line 39"/>
          <p:cNvSpPr>
            <a:spLocks noChangeShapeType="1"/>
          </p:cNvSpPr>
          <p:nvPr/>
        </p:nvSpPr>
        <p:spPr bwMode="auto">
          <a:xfrm>
            <a:off x="7315200" y="4648200"/>
            <a:ext cx="0" cy="381000"/>
          </a:xfrm>
          <a:prstGeom prst="line">
            <a:avLst/>
          </a:prstGeom>
          <a:noFill/>
          <a:ln w="9525">
            <a:solidFill>
              <a:schemeClr val="tx1"/>
            </a:solidFill>
            <a:round/>
            <a:headEnd/>
            <a:tailEnd type="triangle" w="med" len="med"/>
          </a:ln>
          <a:effectLst/>
        </p:spPr>
        <p:txBody>
          <a:bodyPr/>
          <a:lstStyle/>
          <a:p>
            <a:endParaRPr lang="en-US"/>
          </a:p>
        </p:txBody>
      </p:sp>
      <p:sp>
        <p:nvSpPr>
          <p:cNvPr id="37928" name="Line 40"/>
          <p:cNvSpPr>
            <a:spLocks noChangeShapeType="1"/>
          </p:cNvSpPr>
          <p:nvPr/>
        </p:nvSpPr>
        <p:spPr bwMode="auto">
          <a:xfrm>
            <a:off x="5638800" y="3276600"/>
            <a:ext cx="304800" cy="0"/>
          </a:xfrm>
          <a:prstGeom prst="line">
            <a:avLst/>
          </a:prstGeom>
          <a:noFill/>
          <a:ln w="9525">
            <a:solidFill>
              <a:schemeClr val="tx1"/>
            </a:solidFill>
            <a:round/>
            <a:headEnd/>
            <a:tailEnd type="triangle" w="med" len="med"/>
          </a:ln>
          <a:effectLst/>
        </p:spPr>
        <p:txBody>
          <a:bodyPr/>
          <a:lstStyle/>
          <a:p>
            <a:endParaRPr lang="en-US"/>
          </a:p>
        </p:txBody>
      </p:sp>
      <p:sp>
        <p:nvSpPr>
          <p:cNvPr id="37930" name="Line 42"/>
          <p:cNvSpPr>
            <a:spLocks noChangeShapeType="1"/>
          </p:cNvSpPr>
          <p:nvPr/>
        </p:nvSpPr>
        <p:spPr bwMode="auto">
          <a:xfrm flipV="1">
            <a:off x="3810000" y="3505200"/>
            <a:ext cx="304800" cy="990600"/>
          </a:xfrm>
          <a:prstGeom prst="line">
            <a:avLst/>
          </a:prstGeom>
          <a:noFill/>
          <a:ln w="9525">
            <a:solidFill>
              <a:schemeClr val="tx1"/>
            </a:solidFill>
            <a:round/>
            <a:headEnd/>
            <a:tailEnd type="triangle" w="med" len="med"/>
          </a:ln>
          <a:effectLst/>
        </p:spPr>
        <p:txBody>
          <a:bodyPr/>
          <a:lstStyle/>
          <a:p>
            <a:endParaRPr lang="en-US"/>
          </a:p>
        </p:txBody>
      </p:sp>
      <p:sp>
        <p:nvSpPr>
          <p:cNvPr id="37932" name="Line 44"/>
          <p:cNvSpPr>
            <a:spLocks noChangeShapeType="1"/>
          </p:cNvSpPr>
          <p:nvPr/>
        </p:nvSpPr>
        <p:spPr bwMode="auto">
          <a:xfrm>
            <a:off x="3886200" y="2286000"/>
            <a:ext cx="228600" cy="609600"/>
          </a:xfrm>
          <a:prstGeom prst="line">
            <a:avLst/>
          </a:prstGeom>
          <a:noFill/>
          <a:ln w="9525">
            <a:solidFill>
              <a:schemeClr val="tx1"/>
            </a:solidFill>
            <a:round/>
            <a:headEnd/>
            <a:tailEnd type="triangle" w="med" len="med"/>
          </a:ln>
          <a:effectLst/>
        </p:spPr>
        <p:txBody>
          <a:bodyPr/>
          <a:lstStyle/>
          <a:p>
            <a:endParaRPr lang="en-US"/>
          </a:p>
        </p:txBody>
      </p:sp>
      <p:sp>
        <p:nvSpPr>
          <p:cNvPr id="37939" name="Line 51"/>
          <p:cNvSpPr>
            <a:spLocks noChangeShapeType="1"/>
          </p:cNvSpPr>
          <p:nvPr/>
        </p:nvSpPr>
        <p:spPr bwMode="auto">
          <a:xfrm>
            <a:off x="2514600" y="762000"/>
            <a:ext cx="5029200" cy="0"/>
          </a:xfrm>
          <a:prstGeom prst="line">
            <a:avLst/>
          </a:prstGeom>
          <a:noFill/>
          <a:ln w="9525">
            <a:solidFill>
              <a:schemeClr val="tx1"/>
            </a:solidFill>
            <a:round/>
            <a:headEnd/>
            <a:tailEnd/>
          </a:ln>
          <a:effectLst/>
        </p:spPr>
        <p:txBody>
          <a:bodyPr/>
          <a:lstStyle/>
          <a:p>
            <a:endParaRPr lang="en-US"/>
          </a:p>
        </p:txBody>
      </p:sp>
      <p:sp>
        <p:nvSpPr>
          <p:cNvPr id="37940" name="Line 52"/>
          <p:cNvSpPr>
            <a:spLocks noChangeShapeType="1"/>
          </p:cNvSpPr>
          <p:nvPr/>
        </p:nvSpPr>
        <p:spPr bwMode="auto">
          <a:xfrm>
            <a:off x="7543800" y="762000"/>
            <a:ext cx="0" cy="457200"/>
          </a:xfrm>
          <a:prstGeom prst="line">
            <a:avLst/>
          </a:prstGeom>
          <a:noFill/>
          <a:ln w="9525">
            <a:solidFill>
              <a:schemeClr val="tx1"/>
            </a:solidFill>
            <a:round/>
            <a:headEnd/>
            <a:tailEnd/>
          </a:ln>
          <a:effectLst/>
        </p:spPr>
        <p:txBody>
          <a:bodyPr/>
          <a:lstStyle/>
          <a:p>
            <a:endParaRPr lang="en-US"/>
          </a:p>
        </p:txBody>
      </p:sp>
      <p:sp>
        <p:nvSpPr>
          <p:cNvPr id="37941" name="Line 53"/>
          <p:cNvSpPr>
            <a:spLocks noChangeShapeType="1"/>
          </p:cNvSpPr>
          <p:nvPr/>
        </p:nvSpPr>
        <p:spPr bwMode="auto">
          <a:xfrm>
            <a:off x="2514600" y="762000"/>
            <a:ext cx="0" cy="381000"/>
          </a:xfrm>
          <a:prstGeom prst="line">
            <a:avLst/>
          </a:prstGeom>
          <a:noFill/>
          <a:ln w="9525">
            <a:solidFill>
              <a:schemeClr val="tx1"/>
            </a:solidFill>
            <a:round/>
            <a:headEnd/>
            <a:tailEnd type="triangle" w="med" len="med"/>
          </a:ln>
          <a:effectLst/>
        </p:spPr>
        <p:txBody>
          <a:bodyPr/>
          <a:lstStyle/>
          <a:p>
            <a:endParaRPr lang="en-US"/>
          </a:p>
        </p:txBody>
      </p:sp>
      <p:sp>
        <p:nvSpPr>
          <p:cNvPr id="37944" name="Line 56"/>
          <p:cNvSpPr>
            <a:spLocks noChangeShapeType="1"/>
          </p:cNvSpPr>
          <p:nvPr/>
        </p:nvSpPr>
        <p:spPr bwMode="auto">
          <a:xfrm>
            <a:off x="2438400" y="3276600"/>
            <a:ext cx="0" cy="3048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7949" name="Line 61"/>
          <p:cNvSpPr>
            <a:spLocks noChangeShapeType="1"/>
          </p:cNvSpPr>
          <p:nvPr/>
        </p:nvSpPr>
        <p:spPr bwMode="auto">
          <a:xfrm flipH="1">
            <a:off x="3810000" y="5943600"/>
            <a:ext cx="2133600" cy="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p:cTn id="7" dur="1000" fill="hold"/>
                                        <p:tgtEl>
                                          <p:spTgt spid="37892"/>
                                        </p:tgtEl>
                                        <p:attrNameLst>
                                          <p:attrName>ppt_x</p:attrName>
                                        </p:attrNameLst>
                                      </p:cBhvr>
                                      <p:tavLst>
                                        <p:tav tm="0">
                                          <p:val>
                                            <p:strVal val="#ppt_x-.2"/>
                                          </p:val>
                                        </p:tav>
                                        <p:tav tm="100000">
                                          <p:val>
                                            <p:strVal val="#ppt_x"/>
                                          </p:val>
                                        </p:tav>
                                      </p:tavLst>
                                    </p:anim>
                                    <p:anim calcmode="lin" valueType="num">
                                      <p:cBhvr>
                                        <p:cTn id="8" dur="1000" fill="hold"/>
                                        <p:tgtEl>
                                          <p:spTgt spid="378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TotalTime>
  <Words>609</Words>
  <Application>Microsoft PowerPoint</Application>
  <PresentationFormat>On-screen Show (4:3)</PresentationFormat>
  <Paragraphs>83</Paragraphs>
  <Slides>18</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18</vt:i4>
      </vt:variant>
    </vt:vector>
  </HeadingPairs>
  <TitlesOfParts>
    <vt:vector size="20" baseType="lpstr">
      <vt:lpstr>Times New Roman</vt:lpstr>
      <vt:lpstr>Default Design</vt:lpstr>
      <vt:lpstr>Consumer Behaviour</vt:lpstr>
      <vt:lpstr>What is Consumer Behaviour?</vt:lpstr>
      <vt:lpstr>This study draws on concepts from various other disciplines</vt:lpstr>
      <vt:lpstr>Need to study ?</vt:lpstr>
      <vt:lpstr>Perspectives</vt:lpstr>
      <vt:lpstr>Why is this important?</vt:lpstr>
      <vt:lpstr>“MEET THE NEW CONSUMER and smile when you do  because she is your boss. It may not be the person you thought you knew. Instead of choosing from what you have to offer, she tells you what she wants. You figure it out how to give it to her.” -Fortune Editor</vt:lpstr>
      <vt:lpstr>A new product must satisfy consumer needs, not the needs and expectations of management. </vt:lpstr>
      <vt:lpstr>Consumer sovereignty presents a formidable challenge but skilful marketing can affect both motivation and behaviour if the product or service offered is designed to meet consumer needs and expectations</vt:lpstr>
      <vt:lpstr>Dominant forces shaping Consumer Research</vt:lpstr>
      <vt:lpstr>Environmental factors that affect the marketing challenge</vt:lpstr>
      <vt:lpstr>Motivational Research</vt:lpstr>
      <vt:lpstr>The advice to footwear salesmen should be ‘Don’t sell shoes – sell lovely feet’</vt:lpstr>
      <vt:lpstr>All managers must become astute analysts of Consumer motivation and Behaviour</vt:lpstr>
      <vt:lpstr>Enhancing Consumer Value-added</vt:lpstr>
      <vt:lpstr>Individualised Marketing</vt:lpstr>
      <vt:lpstr>Variables involved in understanding consumer behaviour</vt:lpstr>
      <vt:lpstr>Overall Model of Consumer Behaviour</vt:lpstr>
    </vt:vector>
  </TitlesOfParts>
  <Company>Institute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Behaviour</dc:title>
  <dc:creator>XIMB</dc:creator>
  <cp:lastModifiedBy>office</cp:lastModifiedBy>
  <cp:revision>11</cp:revision>
  <dcterms:created xsi:type="dcterms:W3CDTF">2004-02-27T10:53:19Z</dcterms:created>
  <dcterms:modified xsi:type="dcterms:W3CDTF">2013-09-17T05:37:42Z</dcterms:modified>
</cp:coreProperties>
</file>