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sldIdLst>
    <p:sldId id="28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0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11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EF63570-AFF3-4719-9E5E-C73F8D73B443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50183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50184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85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86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65102-82F7-4A06-B930-92D193AAA6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CEF350-0BBE-463C-BD02-2F10930793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7136C2-3EEB-4076-98A1-B3B130E54E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6D8C5F-B931-4DCF-B326-59CB6C1A8D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B1C627-167D-4767-B918-B6ACFBDD64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10D4D8-24A1-4BF6-B34C-0C4E01E462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FE80CD-35C0-43FC-B851-8EE917FC90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2DA1AC-BE6B-4B3D-B963-9DC080513C8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B35B2C-3874-4BA0-9703-D143913812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A23109-8556-4545-9EC5-72A1CF76CAF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endParaRPr lang="en-US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en-US"/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FA5C57D2-90DE-4EA2-A76B-432ED6D1EAE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915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pitchFamily="18" charset="0"/>
            </a:endParaRPr>
          </a:p>
        </p:txBody>
      </p:sp>
      <p:sp>
        <p:nvSpPr>
          <p:cNvPr id="49160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916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pitchFamily="18" charset="0"/>
            </a:endParaRPr>
          </a:p>
        </p:txBody>
      </p:sp>
      <p:sp>
        <p:nvSpPr>
          <p:cNvPr id="4916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200"/>
              <a:t>Need Recognition, Search, Prepurchase Alternative Evaluation, Purchase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  <p:bldP spid="3686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39775"/>
            <a:ext cx="7772400" cy="1144588"/>
          </a:xfrm>
        </p:spPr>
        <p:txBody>
          <a:bodyPr/>
          <a:lstStyle/>
          <a:p>
            <a:r>
              <a:rPr lang="en-US"/>
              <a:t>Need Recognition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048000"/>
            <a:ext cx="6400800" cy="2590800"/>
          </a:xfrm>
        </p:spPr>
        <p:txBody>
          <a:bodyPr/>
          <a:lstStyle/>
          <a:p>
            <a:r>
              <a:rPr lang="en-US"/>
              <a:t>Depends on how much discrepancy exists between the actual state and the desired state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Need Recognition Process</a:t>
            </a:r>
          </a:p>
        </p:txBody>
      </p:sp>
      <p:sp>
        <p:nvSpPr>
          <p:cNvPr id="3077" name="AutoShape 5"/>
          <p:cNvSpPr>
            <a:spLocks noChangeArrowheads="1"/>
          </p:cNvSpPr>
          <p:nvPr/>
        </p:nvSpPr>
        <p:spPr bwMode="auto">
          <a:xfrm>
            <a:off x="3276600" y="2819400"/>
            <a:ext cx="1828800" cy="2133600"/>
          </a:xfrm>
          <a:prstGeom prst="diamo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>
              <a:latin typeface="Arial" charset="0"/>
            </a:endParaRP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3505200" y="3541713"/>
            <a:ext cx="19589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>
                <a:latin typeface="Arial" charset="0"/>
              </a:rPr>
              <a:t>Degree of</a:t>
            </a:r>
          </a:p>
          <a:p>
            <a:pPr eaLnBrk="1" hangingPunct="1"/>
            <a:r>
              <a:rPr lang="en-US">
                <a:latin typeface="Arial" charset="0"/>
              </a:rPr>
              <a:t>Discrepancy</a:t>
            </a: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1295400" y="3429000"/>
            <a:ext cx="14478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>
              <a:latin typeface="Arial" charset="0"/>
            </a:endParaRPr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5715000" y="3429000"/>
            <a:ext cx="16764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>
              <a:latin typeface="Arial" charset="0"/>
            </a:endParaRPr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2286000" y="1600200"/>
            <a:ext cx="15240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>
              <a:latin typeface="Arial" charset="0"/>
            </a:endParaRPr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4876800" y="1600200"/>
            <a:ext cx="16002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>
              <a:latin typeface="Arial" charset="0"/>
            </a:endParaRPr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2362200" y="5334000"/>
            <a:ext cx="14478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>
              <a:latin typeface="Arial" charset="0"/>
            </a:endParaRPr>
          </a:p>
        </p:txBody>
      </p:sp>
      <p:sp>
        <p:nvSpPr>
          <p:cNvPr id="3085" name="Rectangle 13"/>
          <p:cNvSpPr>
            <a:spLocks noChangeArrowheads="1"/>
          </p:cNvSpPr>
          <p:nvPr/>
        </p:nvSpPr>
        <p:spPr bwMode="auto">
          <a:xfrm>
            <a:off x="5029200" y="5334000"/>
            <a:ext cx="16002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>
              <a:latin typeface="Arial" charset="0"/>
            </a:endParaRPr>
          </a:p>
        </p:txBody>
      </p:sp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2438400" y="1636713"/>
            <a:ext cx="1336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>
                <a:latin typeface="Arial" charset="0"/>
              </a:rPr>
              <a:t>Desired</a:t>
            </a:r>
          </a:p>
          <a:p>
            <a:pPr eaLnBrk="1" hangingPunct="1"/>
            <a:r>
              <a:rPr lang="en-US">
                <a:latin typeface="Arial" charset="0"/>
              </a:rPr>
              <a:t>State</a:t>
            </a:r>
          </a:p>
        </p:txBody>
      </p:sp>
      <p:sp>
        <p:nvSpPr>
          <p:cNvPr id="3089" name="Text Box 17"/>
          <p:cNvSpPr txBox="1">
            <a:spLocks noChangeArrowheads="1"/>
          </p:cNvSpPr>
          <p:nvPr/>
        </p:nvSpPr>
        <p:spPr bwMode="auto">
          <a:xfrm>
            <a:off x="5105400" y="1676400"/>
            <a:ext cx="1260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>
                <a:latin typeface="Arial" charset="0"/>
              </a:rPr>
              <a:t>Actual</a:t>
            </a:r>
          </a:p>
          <a:p>
            <a:pPr eaLnBrk="1" hangingPunct="1"/>
            <a:r>
              <a:rPr lang="en-US">
                <a:latin typeface="Arial" charset="0"/>
              </a:rPr>
              <a:t>State</a:t>
            </a:r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1447800" y="3617913"/>
            <a:ext cx="1641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>
                <a:latin typeface="Arial" charset="0"/>
              </a:rPr>
              <a:t>Below</a:t>
            </a:r>
          </a:p>
          <a:p>
            <a:pPr eaLnBrk="1" hangingPunct="1"/>
            <a:r>
              <a:rPr lang="en-US">
                <a:latin typeface="Arial" charset="0"/>
              </a:rPr>
              <a:t>Threshold</a:t>
            </a:r>
          </a:p>
        </p:txBody>
      </p:sp>
      <p:sp>
        <p:nvSpPr>
          <p:cNvPr id="3093" name="Text Box 21"/>
          <p:cNvSpPr txBox="1">
            <a:spLocks noChangeArrowheads="1"/>
          </p:cNvSpPr>
          <p:nvPr/>
        </p:nvSpPr>
        <p:spPr bwMode="auto">
          <a:xfrm>
            <a:off x="5791200" y="3541713"/>
            <a:ext cx="2098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>
                <a:latin typeface="Arial" charset="0"/>
              </a:rPr>
              <a:t>At or above</a:t>
            </a:r>
          </a:p>
          <a:p>
            <a:pPr eaLnBrk="1" hangingPunct="1"/>
            <a:r>
              <a:rPr lang="en-US">
                <a:latin typeface="Arial" charset="0"/>
              </a:rPr>
              <a:t>Threshold</a:t>
            </a:r>
          </a:p>
        </p:txBody>
      </p:sp>
      <p:sp>
        <p:nvSpPr>
          <p:cNvPr id="3095" name="Text Box 23"/>
          <p:cNvSpPr txBox="1">
            <a:spLocks noChangeArrowheads="1"/>
          </p:cNvSpPr>
          <p:nvPr/>
        </p:nvSpPr>
        <p:spPr bwMode="auto">
          <a:xfrm>
            <a:off x="2514600" y="5522913"/>
            <a:ext cx="19081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>
                <a:latin typeface="Arial" charset="0"/>
              </a:rPr>
              <a:t>No Need </a:t>
            </a:r>
          </a:p>
          <a:p>
            <a:pPr eaLnBrk="1" hangingPunct="1"/>
            <a:r>
              <a:rPr lang="en-US">
                <a:latin typeface="Arial" charset="0"/>
              </a:rPr>
              <a:t>Recognition</a:t>
            </a:r>
          </a:p>
        </p:txBody>
      </p:sp>
      <p:sp>
        <p:nvSpPr>
          <p:cNvPr id="3097" name="Text Box 25"/>
          <p:cNvSpPr txBox="1">
            <a:spLocks noChangeArrowheads="1"/>
          </p:cNvSpPr>
          <p:nvPr/>
        </p:nvSpPr>
        <p:spPr bwMode="auto">
          <a:xfrm>
            <a:off x="5181600" y="5446713"/>
            <a:ext cx="19081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>
                <a:latin typeface="Arial" charset="0"/>
              </a:rPr>
              <a:t>Need </a:t>
            </a:r>
          </a:p>
          <a:p>
            <a:pPr eaLnBrk="1" hangingPunct="1"/>
            <a:r>
              <a:rPr lang="en-US">
                <a:latin typeface="Arial" charset="0"/>
              </a:rPr>
              <a:t>Recognition</a:t>
            </a:r>
          </a:p>
        </p:txBody>
      </p:sp>
      <p:sp>
        <p:nvSpPr>
          <p:cNvPr id="3098" name="Line 26"/>
          <p:cNvSpPr>
            <a:spLocks noChangeShapeType="1"/>
          </p:cNvSpPr>
          <p:nvPr/>
        </p:nvSpPr>
        <p:spPr bwMode="auto">
          <a:xfrm>
            <a:off x="2971800" y="2514600"/>
            <a:ext cx="838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99" name="Line 27"/>
          <p:cNvSpPr>
            <a:spLocks noChangeShapeType="1"/>
          </p:cNvSpPr>
          <p:nvPr/>
        </p:nvSpPr>
        <p:spPr bwMode="auto">
          <a:xfrm flipH="1">
            <a:off x="4648200" y="2514600"/>
            <a:ext cx="838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01" name="Line 29"/>
          <p:cNvSpPr>
            <a:spLocks noChangeShapeType="1"/>
          </p:cNvSpPr>
          <p:nvPr/>
        </p:nvSpPr>
        <p:spPr bwMode="auto">
          <a:xfrm>
            <a:off x="5105400" y="3886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02" name="Line 30"/>
          <p:cNvSpPr>
            <a:spLocks noChangeShapeType="1"/>
          </p:cNvSpPr>
          <p:nvPr/>
        </p:nvSpPr>
        <p:spPr bwMode="auto">
          <a:xfrm>
            <a:off x="2057400" y="4495800"/>
            <a:ext cx="10668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03" name="Line 31"/>
          <p:cNvSpPr>
            <a:spLocks noChangeShapeType="1"/>
          </p:cNvSpPr>
          <p:nvPr/>
        </p:nvSpPr>
        <p:spPr bwMode="auto">
          <a:xfrm flipH="1">
            <a:off x="5638800" y="4419600"/>
            <a:ext cx="914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04" name="Line 32"/>
          <p:cNvSpPr>
            <a:spLocks noChangeShapeType="1"/>
          </p:cNvSpPr>
          <p:nvPr/>
        </p:nvSpPr>
        <p:spPr bwMode="auto">
          <a:xfrm flipH="1">
            <a:off x="2743200" y="38862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769938"/>
            <a:ext cx="7772400" cy="1341437"/>
          </a:xfrm>
        </p:spPr>
        <p:txBody>
          <a:bodyPr/>
          <a:lstStyle/>
          <a:p>
            <a:r>
              <a:rPr lang="en-US" sz="5200"/>
              <a:t>Need must first be activated before it can be recognised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05200"/>
            <a:ext cx="6400800" cy="2133600"/>
          </a:xfrm>
        </p:spPr>
        <p:txBody>
          <a:bodyPr/>
          <a:lstStyle/>
          <a:p>
            <a:r>
              <a:rPr lang="en-US"/>
              <a:t>Such factors operate by altering the person’s actual / desired states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  <p:bldP spid="614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Need activation factors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Time</a:t>
            </a:r>
          </a:p>
          <a:p>
            <a:r>
              <a:rPr lang="en-US"/>
              <a:t>Changed circumstances</a:t>
            </a:r>
          </a:p>
          <a:p>
            <a:r>
              <a:rPr lang="en-US"/>
              <a:t>Product acquisition</a:t>
            </a:r>
          </a:p>
          <a:p>
            <a:r>
              <a:rPr lang="en-US"/>
              <a:t>Product consumption</a:t>
            </a:r>
          </a:p>
          <a:p>
            <a:r>
              <a:rPr lang="en-US"/>
              <a:t>Individual differences</a:t>
            </a:r>
          </a:p>
          <a:p>
            <a:r>
              <a:rPr lang="en-US"/>
              <a:t>Marketing Influences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1677988"/>
          </a:xfrm>
        </p:spPr>
        <p:txBody>
          <a:bodyPr/>
          <a:lstStyle/>
          <a:p>
            <a:r>
              <a:rPr lang="en-US"/>
              <a:t>Search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0400"/>
            <a:ext cx="6400800" cy="2438400"/>
          </a:xfrm>
        </p:spPr>
        <p:txBody>
          <a:bodyPr/>
          <a:lstStyle/>
          <a:p>
            <a:r>
              <a:rPr lang="en-US"/>
              <a:t>Motivated activation of knowledge stored in memory or acquisition of information from the environment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  <p:bldP spid="922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Search can be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Internal – memory, knowledge, habit, purchase, degree of satisfaction</a:t>
            </a:r>
          </a:p>
          <a:p>
            <a:r>
              <a:rPr lang="en-US"/>
              <a:t>External – when internal search is inadequate. External search could be </a:t>
            </a:r>
            <a:r>
              <a:rPr lang="en-US" i="1"/>
              <a:t>pre-purchase search </a:t>
            </a:r>
            <a:r>
              <a:rPr lang="en-US"/>
              <a:t>or </a:t>
            </a:r>
            <a:r>
              <a:rPr lang="en-US" i="1"/>
              <a:t>on-going search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Dimensions of Search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Degree</a:t>
            </a:r>
          </a:p>
          <a:p>
            <a:r>
              <a:rPr lang="en-US"/>
              <a:t>Direction</a:t>
            </a:r>
          </a:p>
          <a:p>
            <a:r>
              <a:rPr lang="en-US"/>
              <a:t>sequence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Degree of Search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How many brands?</a:t>
            </a:r>
          </a:p>
          <a:p>
            <a:r>
              <a:rPr lang="en-US"/>
              <a:t>How many stores?</a:t>
            </a:r>
          </a:p>
          <a:p>
            <a:r>
              <a:rPr lang="en-US"/>
              <a:t>How many attributes?</a:t>
            </a:r>
          </a:p>
          <a:p>
            <a:r>
              <a:rPr lang="en-US"/>
              <a:t>No. of information sources?</a:t>
            </a:r>
          </a:p>
          <a:p>
            <a:r>
              <a:rPr lang="en-US"/>
              <a:t>How much time?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Direction of Search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Which brands?</a:t>
            </a:r>
          </a:p>
          <a:p>
            <a:r>
              <a:rPr lang="en-US"/>
              <a:t>Which stores?</a:t>
            </a:r>
          </a:p>
          <a:p>
            <a:r>
              <a:rPr lang="en-US"/>
              <a:t>Which attributes?</a:t>
            </a:r>
          </a:p>
          <a:p>
            <a:r>
              <a:rPr lang="en-US"/>
              <a:t>Which information sources?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Sequence of Search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 what order of brands considered?</a:t>
            </a:r>
          </a:p>
          <a:p>
            <a:r>
              <a:rPr lang="en-US"/>
              <a:t>In what order of stores visited?</a:t>
            </a:r>
          </a:p>
          <a:p>
            <a:r>
              <a:rPr lang="en-US"/>
              <a:t>In what order of attributes considered?</a:t>
            </a:r>
          </a:p>
          <a:p>
            <a:r>
              <a:rPr lang="en-US"/>
              <a:t>In what order of information sources processed?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Determinants of Search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Situational</a:t>
            </a:r>
          </a:p>
          <a:p>
            <a:r>
              <a:rPr lang="en-US"/>
              <a:t>Product</a:t>
            </a:r>
          </a:p>
          <a:p>
            <a:r>
              <a:rPr lang="en-US"/>
              <a:t>Retail</a:t>
            </a:r>
          </a:p>
          <a:p>
            <a:r>
              <a:rPr lang="en-US"/>
              <a:t>Consumer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667000"/>
          </a:xfrm>
        </p:spPr>
        <p:txBody>
          <a:bodyPr/>
          <a:lstStyle/>
          <a:p>
            <a:r>
              <a:rPr lang="en-US" sz="5200"/>
              <a:t>Consumers engage in more search as their attitude towards shopping become more favourable</a:t>
            </a: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“Age and income is often negatively related to search”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/>
      <p:bldP spid="1946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33400"/>
            <a:ext cx="7772400" cy="1752600"/>
          </a:xfrm>
        </p:spPr>
        <p:txBody>
          <a:bodyPr/>
          <a:lstStyle/>
          <a:p>
            <a:r>
              <a:rPr lang="en-US"/>
              <a:t>Prepurchase Alternative Evaluation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124200"/>
            <a:ext cx="6400800" cy="2514600"/>
          </a:xfrm>
        </p:spPr>
        <p:txBody>
          <a:bodyPr/>
          <a:lstStyle/>
          <a:p>
            <a:r>
              <a:rPr lang="en-US"/>
              <a:t>The process by which a choice alternative gets evaluated and selected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Evaluative criteria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Price</a:t>
            </a:r>
          </a:p>
          <a:p>
            <a:r>
              <a:rPr lang="en-US"/>
              <a:t>Brand name</a:t>
            </a:r>
          </a:p>
          <a:p>
            <a:r>
              <a:rPr lang="en-US"/>
              <a:t>Country of origin</a:t>
            </a:r>
          </a:p>
          <a:p>
            <a:r>
              <a:rPr lang="en-US"/>
              <a:t>Situational influence</a:t>
            </a:r>
          </a:p>
          <a:p>
            <a:r>
              <a:rPr lang="en-US"/>
              <a:t>Similarity of choice alternatives</a:t>
            </a:r>
          </a:p>
          <a:p>
            <a:r>
              <a:rPr lang="en-US"/>
              <a:t>Motivation</a:t>
            </a:r>
          </a:p>
          <a:p>
            <a:r>
              <a:rPr lang="en-US"/>
              <a:t>Knowledge</a:t>
            </a:r>
          </a:p>
          <a:p>
            <a:r>
              <a:rPr lang="en-US"/>
              <a:t>Involvement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Decision Rules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Non-compensatory methods</a:t>
            </a:r>
          </a:p>
          <a:p>
            <a:r>
              <a:rPr lang="en-US"/>
              <a:t>Compensatory methods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Non-compensatory Decision Rules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Lexicographic</a:t>
            </a:r>
          </a:p>
          <a:p>
            <a:r>
              <a:rPr lang="en-US"/>
              <a:t>Elimination by aspects</a:t>
            </a:r>
          </a:p>
          <a:p>
            <a:r>
              <a:rPr lang="en-US"/>
              <a:t>Conjunctive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Compensatory Decision Rules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Simple additive</a:t>
            </a:r>
          </a:p>
          <a:p>
            <a:r>
              <a:rPr lang="en-US"/>
              <a:t>Weighted additive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Some learnings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Consumers typically have some determinant attributes that are salient to actually influence the evaluation process</a:t>
            </a:r>
          </a:p>
          <a:p>
            <a:pPr>
              <a:lnSpc>
                <a:spcPct val="90000"/>
              </a:lnSpc>
            </a:pPr>
            <a:r>
              <a:rPr lang="en-US"/>
              <a:t>Consumers use some cut-offs on attribute values. A brand that fails to meet a cut-off may be rejected regardless of how well it performs on the other attributes</a:t>
            </a:r>
          </a:p>
          <a:p>
            <a:pPr>
              <a:lnSpc>
                <a:spcPct val="90000"/>
              </a:lnSpc>
            </a:pPr>
            <a:r>
              <a:rPr lang="en-US"/>
              <a:t>Consumers make trade-offs between quality of their choice and the amount of time and effort necessary to reach a decision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Purchase 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Not all purchase intentions are fulfilled</a:t>
            </a:r>
          </a:p>
          <a:p>
            <a:pPr>
              <a:buFont typeface="Wingdings" pitchFamily="2" charset="2"/>
              <a:buNone/>
            </a:pPr>
            <a:r>
              <a:rPr lang="en-US"/>
              <a:t>Reasons could be</a:t>
            </a:r>
          </a:p>
          <a:p>
            <a:r>
              <a:rPr lang="en-US"/>
              <a:t>Changed motivations</a:t>
            </a:r>
          </a:p>
          <a:p>
            <a:r>
              <a:rPr lang="en-US"/>
              <a:t>Changed circumstances</a:t>
            </a:r>
          </a:p>
          <a:p>
            <a:r>
              <a:rPr lang="en-US"/>
              <a:t>New information</a:t>
            </a:r>
          </a:p>
          <a:p>
            <a:r>
              <a:rPr lang="en-US"/>
              <a:t>Desired alternatives are no longer available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Choice of Alternative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Fully planned purchase</a:t>
            </a:r>
            <a:r>
              <a:rPr lang="en-US"/>
              <a:t> – both product and brand are chosen in advance, Extended problem solving and high involvement (61%)</a:t>
            </a:r>
          </a:p>
          <a:p>
            <a:r>
              <a:rPr lang="en-US" b="1"/>
              <a:t>Partially planned purchase</a:t>
            </a:r>
            <a:r>
              <a:rPr lang="en-US"/>
              <a:t> – intention to buy product but brand chosen at the time of purchase</a:t>
            </a:r>
          </a:p>
          <a:p>
            <a:r>
              <a:rPr lang="en-US" b="1"/>
              <a:t>Unplanned purchase –</a:t>
            </a:r>
            <a:r>
              <a:rPr lang="en-US"/>
              <a:t> both product and brand are chosen at point of sale.(50%)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969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Options for the source of purchase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At home – travelling salesmen, internet, phone ordering, mail-order, catalogues</a:t>
            </a:r>
          </a:p>
          <a:p>
            <a:r>
              <a:rPr lang="en-US"/>
              <a:t>Retail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  <p:bldP spid="3072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Shopping motivations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Information acquisition</a:t>
            </a:r>
          </a:p>
          <a:p>
            <a:r>
              <a:rPr lang="en-US"/>
              <a:t>Alleviating loneliness</a:t>
            </a:r>
          </a:p>
          <a:p>
            <a:r>
              <a:rPr lang="en-US"/>
              <a:t>Dispelling boredom</a:t>
            </a:r>
          </a:p>
          <a:p>
            <a:r>
              <a:rPr lang="en-US"/>
              <a:t>Escape</a:t>
            </a:r>
          </a:p>
          <a:p>
            <a:r>
              <a:rPr lang="en-US"/>
              <a:t>Fantasy fulfillment</a:t>
            </a:r>
          </a:p>
          <a:p>
            <a:r>
              <a:rPr lang="en-US"/>
              <a:t>Relieving depression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4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Shoppers are a dwindling species  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Reasons</a:t>
            </a:r>
          </a:p>
          <a:p>
            <a:r>
              <a:rPr lang="en-US"/>
              <a:t>Less leisure time</a:t>
            </a:r>
          </a:p>
          <a:p>
            <a:r>
              <a:rPr lang="en-US"/>
              <a:t>Buying less</a:t>
            </a:r>
          </a:p>
          <a:p>
            <a:r>
              <a:rPr lang="en-US"/>
              <a:t>Shopping has ceased to be a pleasure</a:t>
            </a:r>
          </a:p>
          <a:p>
            <a:r>
              <a:rPr lang="en-US"/>
              <a:t>Spending less time at shops</a:t>
            </a:r>
          </a:p>
          <a:p>
            <a:r>
              <a:rPr lang="en-US"/>
              <a:t>Prefer to buy from home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1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Enhancing Relationship Marketing</a:t>
            </a:r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/>
              <a:t>Consumer value addition – </a:t>
            </a:r>
            <a:r>
              <a:rPr lang="en-US" sz="2300"/>
              <a:t>quality, consistency, EDLP</a:t>
            </a:r>
          </a:p>
          <a:p>
            <a:r>
              <a:rPr lang="en-US" sz="3200"/>
              <a:t>Personal selling- </a:t>
            </a:r>
            <a:r>
              <a:rPr lang="en-US" sz="2300"/>
              <a:t>perceived knowledge and expertise, perceived trustworthiness, customer knowledge, adaptability</a:t>
            </a:r>
          </a:p>
          <a:p>
            <a:r>
              <a:rPr lang="en-US" sz="3200"/>
              <a:t>Sales Promotion – </a:t>
            </a:r>
            <a:r>
              <a:rPr lang="en-US" sz="2300"/>
              <a:t>to avoid the rigour of EPS</a:t>
            </a:r>
          </a:p>
          <a:p>
            <a:r>
              <a:rPr lang="en-US" sz="3200"/>
              <a:t>Databased marketing – </a:t>
            </a:r>
            <a:r>
              <a:rPr lang="en-US" sz="2300"/>
              <a:t>ongoing personalized contact, loyalty programmes, direct mailers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3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37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37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37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8" grpId="0"/>
      <p:bldP spid="33799" grpId="0" build="p"/>
    </p:bld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Level</Template>
  <TotalTime>213</TotalTime>
  <Words>546</Words>
  <Application>Microsoft PowerPoint</Application>
  <PresentationFormat>On-screen Show (4:3)</PresentationFormat>
  <Paragraphs>117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Garamond</vt:lpstr>
      <vt:lpstr>Times New Roman</vt:lpstr>
      <vt:lpstr>Verdana</vt:lpstr>
      <vt:lpstr>Wingdings</vt:lpstr>
      <vt:lpstr>Level</vt:lpstr>
      <vt:lpstr>Need Recognition, Search, Prepurchase Alternative Evaluation, Purchase</vt:lpstr>
      <vt:lpstr>Need Recognition</vt:lpstr>
      <vt:lpstr>Need Recognition Process</vt:lpstr>
      <vt:lpstr>Need must first be activated before it can be recognised</vt:lpstr>
      <vt:lpstr>Need activation factors</vt:lpstr>
      <vt:lpstr>Search</vt:lpstr>
      <vt:lpstr>Search can be </vt:lpstr>
      <vt:lpstr>Dimensions of Search</vt:lpstr>
      <vt:lpstr>Degree of Search</vt:lpstr>
      <vt:lpstr>Direction of Search</vt:lpstr>
      <vt:lpstr>Sequence of Search</vt:lpstr>
      <vt:lpstr>Determinants of Search</vt:lpstr>
      <vt:lpstr>Consumers engage in more search as their attitude towards shopping become more favourable</vt:lpstr>
      <vt:lpstr>Prepurchase Alternative Evaluation</vt:lpstr>
      <vt:lpstr>Evaluative criteria</vt:lpstr>
      <vt:lpstr>Decision Rules</vt:lpstr>
      <vt:lpstr>Non-compensatory Decision Rules</vt:lpstr>
      <vt:lpstr>Compensatory Decision Rules</vt:lpstr>
      <vt:lpstr>Some learnings</vt:lpstr>
      <vt:lpstr>Purchase </vt:lpstr>
      <vt:lpstr>Choice of Alternative</vt:lpstr>
      <vt:lpstr>Options for the source of purchase</vt:lpstr>
      <vt:lpstr>Shopping motivations</vt:lpstr>
      <vt:lpstr>Shoppers are a dwindling species  </vt:lpstr>
      <vt:lpstr>Enhancing Relationship Marketing</vt:lpstr>
    </vt:vector>
  </TitlesOfParts>
  <Company>XIMB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Need Recognition</dc:title>
  <dc:creator>mnt</dc:creator>
  <cp:lastModifiedBy>office</cp:lastModifiedBy>
  <cp:revision>10</cp:revision>
  <dcterms:created xsi:type="dcterms:W3CDTF">2006-09-12T10:16:17Z</dcterms:created>
  <dcterms:modified xsi:type="dcterms:W3CDTF">2013-09-17T05:45:40Z</dcterms:modified>
</cp:coreProperties>
</file>