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2" r:id="rId3"/>
    <p:sldId id="273" r:id="rId4"/>
    <p:sldId id="275" r:id="rId5"/>
    <p:sldId id="274" r:id="rId6"/>
    <p:sldId id="276" r:id="rId7"/>
    <p:sldId id="277" r:id="rId8"/>
    <p:sldId id="279" r:id="rId9"/>
    <p:sldId id="278" r:id="rId10"/>
    <p:sldId id="257" r:id="rId11"/>
    <p:sldId id="258" r:id="rId12"/>
    <p:sldId id="259" r:id="rId13"/>
    <p:sldId id="260" r:id="rId14"/>
    <p:sldId id="261" r:id="rId15"/>
    <p:sldId id="262" r:id="rId16"/>
    <p:sldId id="263" r:id="rId17"/>
    <p:sldId id="264" r:id="rId18"/>
    <p:sldId id="266" r:id="rId19"/>
    <p:sldId id="265" r:id="rId20"/>
    <p:sldId id="267" r:id="rId21"/>
    <p:sldId id="268" r:id="rId22"/>
    <p:sldId id="269" r:id="rId23"/>
    <p:sldId id="270" r:id="rId24"/>
    <p:sldId id="280" r:id="rId2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CC"/>
    <a:srgbClr val="FFFFCC"/>
    <a:srgbClr val="CC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751582-77AA-4C92-B9B3-520D947B50C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14E72C-4D0D-402C-9208-1B9812FB392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B5317C-8AB7-44CF-8F6B-671FAF8B720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9F2ED5-BAC5-43F7-8E73-C1ED06DCF3E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B07FC8-E543-4E93-AB38-395902B9200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2380F9-BE97-45C7-8724-EEF45ECBDEC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93747B-086D-49C1-8ACE-DF054DA0477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3B9C6E-B086-4EE0-87E4-44DCE68C0EC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C0512A-26F0-41DE-83C2-EC1A408A032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7644EC-B2DC-4CE1-A664-C5E3C35F2C0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E5FB30-DA28-4EC9-87EE-9C8A1D9632D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CCFF99"/>
            </a:gs>
            <a:gs pos="100000">
              <a:srgbClr val="CCFFCC"/>
            </a:gs>
          </a:gsLst>
          <a:path path="rect">
            <a:fillToRect t="100000" r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F19FF0BA-8015-4423-A86A-77FD6208FFEA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Rational and Emotional Communication</a:t>
            </a:r>
            <a:endParaRPr lang="en-US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  <p:bldP spid="2051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/>
              <a:t>What kind of appeal should the ad have?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Rational</a:t>
            </a:r>
          </a:p>
          <a:p>
            <a:r>
              <a:rPr lang="en-US"/>
              <a:t>Emotional</a:t>
            </a:r>
          </a:p>
          <a:p>
            <a:r>
              <a:rPr lang="en-US"/>
              <a:t>Endorsement</a:t>
            </a:r>
          </a:p>
        </p:txBody>
      </p:sp>
    </p:spTree>
    <p:extLst>
      <p:ext uri="{BB962C8B-B14F-4D97-AF65-F5344CB8AC3E}">
        <p14:creationId xmlns:p14="http://schemas.microsoft.com/office/powerpoint/2010/main" val="3018061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Comparative Advertising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Explicit – where the identity of competitive products are known</a:t>
            </a:r>
          </a:p>
          <a:p>
            <a:r>
              <a:rPr lang="en-US"/>
              <a:t>Implicit – where the the identity is not disclosed</a:t>
            </a:r>
          </a:p>
          <a:p>
            <a:r>
              <a:rPr lang="en-US"/>
              <a:t>Limitations – consumers don’t like the hard – sell, sponsor misidentification, unsuitable for market leaders</a:t>
            </a:r>
          </a:p>
        </p:txBody>
      </p:sp>
    </p:spTree>
    <p:extLst>
      <p:ext uri="{BB962C8B-B14F-4D97-AF65-F5344CB8AC3E}">
        <p14:creationId xmlns:p14="http://schemas.microsoft.com/office/powerpoint/2010/main" val="3234098559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Open ended vs Close ended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Where the risk of the message being understood is low, open – ended ads are likely to to succeed and build greater brand attitudes</a:t>
            </a:r>
          </a:p>
          <a:p>
            <a:pPr>
              <a:lnSpc>
                <a:spcPct val="90000"/>
              </a:lnSpc>
            </a:pPr>
            <a:r>
              <a:rPr lang="en-US"/>
              <a:t>Since consumer generates the beliefs, it is that much powerful.</a:t>
            </a:r>
          </a:p>
          <a:p>
            <a:pPr>
              <a:lnSpc>
                <a:spcPct val="90000"/>
              </a:lnSpc>
            </a:pPr>
            <a:r>
              <a:rPr lang="en-US"/>
              <a:t>“The consumer is not a moron. She’s your wife.” – </a:t>
            </a:r>
            <a:r>
              <a:rPr lang="en-US" sz="2000"/>
              <a:t>David Ogilvy</a:t>
            </a:r>
          </a:p>
        </p:txBody>
      </p:sp>
    </p:spTree>
    <p:extLst>
      <p:ext uri="{BB962C8B-B14F-4D97-AF65-F5344CB8AC3E}">
        <p14:creationId xmlns:p14="http://schemas.microsoft.com/office/powerpoint/2010/main" val="1316236180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2 – sided vs 1 – sided ads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US" sz="2800"/>
              <a:t>2 sided ads are seen to be more credible</a:t>
            </a:r>
          </a:p>
          <a:p>
            <a:r>
              <a:rPr lang="en-US" sz="2800"/>
              <a:t>Consumers appreciate the ‘honesty’ of the company in admitting its shortcomings</a:t>
            </a:r>
          </a:p>
          <a:p>
            <a:r>
              <a:rPr lang="en-US" sz="2800"/>
              <a:t>The –ve points are relatively unimportant, but not trivial</a:t>
            </a:r>
          </a:p>
          <a:p>
            <a:r>
              <a:rPr lang="en-US" sz="2800"/>
              <a:t>Perceived to be negatively correlated to the attribute where the product claims superiority</a:t>
            </a:r>
          </a:p>
        </p:txBody>
      </p:sp>
    </p:spTree>
    <p:extLst>
      <p:ext uri="{BB962C8B-B14F-4D97-AF65-F5344CB8AC3E}">
        <p14:creationId xmlns:p14="http://schemas.microsoft.com/office/powerpoint/2010/main" val="3877789712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Inoculative advertising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Defensive – when leaders are under threat from upstarts - reactive</a:t>
            </a:r>
          </a:p>
          <a:p>
            <a:r>
              <a:rPr lang="en-US"/>
              <a:t>Premptive – taking proactive action before the threat emerges - proactive</a:t>
            </a:r>
          </a:p>
        </p:txBody>
      </p:sp>
    </p:spTree>
    <p:extLst>
      <p:ext uri="{BB962C8B-B14F-4D97-AF65-F5344CB8AC3E}">
        <p14:creationId xmlns:p14="http://schemas.microsoft.com/office/powerpoint/2010/main" val="682807165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Refutational Advertising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It is a preferred approach to market situations in which the advertising goal is to build resistance to attitude change against competitive attack</a:t>
            </a:r>
          </a:p>
          <a:p>
            <a:r>
              <a:rPr lang="en-US"/>
              <a:t>Myth vs Reality</a:t>
            </a:r>
          </a:p>
          <a:p>
            <a:r>
              <a:rPr lang="en-US"/>
              <a:t>Putting the facts straight</a:t>
            </a:r>
          </a:p>
        </p:txBody>
      </p:sp>
    </p:spTree>
    <p:extLst>
      <p:ext uri="{BB962C8B-B14F-4D97-AF65-F5344CB8AC3E}">
        <p14:creationId xmlns:p14="http://schemas.microsoft.com/office/powerpoint/2010/main" val="1194306378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 smtClean="0"/>
              <a:t>Testimonial advertising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dirty="0" smtClean="0"/>
              <a:t> Communication coming from a source which you admire, respect or look up to and can muster the credibility in the message.</a:t>
            </a:r>
          </a:p>
          <a:p>
            <a:pPr marL="0" indent="0">
              <a:buNone/>
            </a:pPr>
            <a:r>
              <a:rPr lang="en-IN" dirty="0" smtClean="0"/>
              <a:t>They can be celebrities, colleagues, friends or even other customers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20166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Emotional Creative Advertising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Rely on emotions elicited through ads to create positive attitudes to product. Product attributes/benefits, if at all are referred to indirectly.</a:t>
            </a:r>
          </a:p>
          <a:p>
            <a:r>
              <a:rPr lang="en-US"/>
              <a:t>Lifestyle advertising (‘Slice of life’ ads)</a:t>
            </a:r>
          </a:p>
        </p:txBody>
      </p:sp>
    </p:spTree>
    <p:extLst>
      <p:ext uri="{BB962C8B-B14F-4D97-AF65-F5344CB8AC3E}">
        <p14:creationId xmlns:p14="http://schemas.microsoft.com/office/powerpoint/2010/main" val="1629545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838200" y="1143000"/>
            <a:ext cx="8001000" cy="3581400"/>
          </a:xfrm>
        </p:spPr>
        <p:txBody>
          <a:bodyPr/>
          <a:lstStyle/>
          <a:p>
            <a:r>
              <a:rPr lang="en-US" sz="4000"/>
              <a:t>The use of feelings in advertising is resorted to when audience response feelings is of primary importance and usually little or no information content is involved.</a:t>
            </a: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5181600"/>
            <a:ext cx="6400800" cy="457200"/>
          </a:xfrm>
        </p:spPr>
        <p:txBody>
          <a:bodyPr/>
          <a:lstStyle/>
          <a:p>
            <a:pPr>
              <a:lnSpc>
                <a:spcPct val="80000"/>
              </a:lnSpc>
            </a:pPr>
            <a:endParaRPr lang="en-US" sz="2800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0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0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0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6" grpId="0"/>
      <p:bldP spid="3077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1219200"/>
          </a:xfrm>
        </p:spPr>
        <p:txBody>
          <a:bodyPr/>
          <a:lstStyle/>
          <a:p>
            <a:r>
              <a:rPr lang="en-US"/>
              <a:t>When are feelings ads used?</a:t>
            </a:r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743200"/>
            <a:ext cx="6400800" cy="2895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Ads evoking feelings are most likely to be used  when consumers have a low level of intrinsic interest in the product category or brand. They do not have or care to have strong brand attitudes</a:t>
            </a: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4" grpId="0"/>
      <p:bldP spid="512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Feelings ads typically have a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/>
              <a:t>Evaluative component – influenced by beliefs about the brand</a:t>
            </a:r>
          </a:p>
          <a:p>
            <a:r>
              <a:rPr lang="en-US" sz="2800"/>
              <a:t>‘Liking’ component – that cannot be explained by knowledge and beliefs</a:t>
            </a:r>
          </a:p>
          <a:p>
            <a:pPr>
              <a:buFontTx/>
              <a:buNone/>
            </a:pPr>
            <a:endParaRPr lang="en-US" sz="2800"/>
          </a:p>
          <a:p>
            <a:pPr>
              <a:buFontTx/>
              <a:buNone/>
            </a:pPr>
            <a:r>
              <a:rPr lang="en-US" sz="2800"/>
              <a:t>   The relative importance or % contribution of ‘liking’ will be high when the amount of brand attribute information and association processing efforts are low  - </a:t>
            </a:r>
            <a:r>
              <a:rPr lang="en-US" sz="2000"/>
              <a:t>Michael Ray and Rajeev Batra</a:t>
            </a: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  <p:bldP spid="7171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FCB Grid</a:t>
            </a:r>
          </a:p>
        </p:txBody>
      </p:sp>
      <p:graphicFrame>
        <p:nvGraphicFramePr>
          <p:cNvPr id="11280" name="Group 16"/>
          <p:cNvGraphicFramePr>
            <a:graphicFrameLocks noGrp="1"/>
          </p:cNvGraphicFramePr>
          <p:nvPr>
            <p:ph idx="1"/>
          </p:nvPr>
        </p:nvGraphicFramePr>
        <p:xfrm>
          <a:off x="1219200" y="1981200"/>
          <a:ext cx="6553200" cy="3810000"/>
        </p:xfrm>
        <a:graphic>
          <a:graphicData uri="http://schemas.openxmlformats.org/drawingml/2006/table">
            <a:tbl>
              <a:tblPr/>
              <a:tblGrid>
                <a:gridCol w="3276600"/>
                <a:gridCol w="3276600"/>
              </a:tblGrid>
              <a:tr h="190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House, child’s education, car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Luxury items,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Designer wear,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Jewellery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0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Groceries, detergents, fuel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Food items,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Cosmetics,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chocolates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1281" name="Text Box 17"/>
          <p:cNvSpPr txBox="1">
            <a:spLocks noChangeArrowheads="1"/>
          </p:cNvSpPr>
          <p:nvPr/>
        </p:nvSpPr>
        <p:spPr bwMode="auto">
          <a:xfrm>
            <a:off x="403225" y="4716463"/>
            <a:ext cx="892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L. I.</a:t>
            </a:r>
          </a:p>
        </p:txBody>
      </p:sp>
      <p:sp>
        <p:nvSpPr>
          <p:cNvPr id="11282" name="Text Box 18"/>
          <p:cNvSpPr txBox="1">
            <a:spLocks noChangeArrowheads="1"/>
          </p:cNvSpPr>
          <p:nvPr/>
        </p:nvSpPr>
        <p:spPr bwMode="auto">
          <a:xfrm>
            <a:off x="441325" y="2551113"/>
            <a:ext cx="6032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H. I.</a:t>
            </a:r>
          </a:p>
        </p:txBody>
      </p:sp>
      <p:sp>
        <p:nvSpPr>
          <p:cNvPr id="11283" name="Text Box 19"/>
          <p:cNvSpPr txBox="1">
            <a:spLocks noChangeArrowheads="1"/>
          </p:cNvSpPr>
          <p:nvPr/>
        </p:nvSpPr>
        <p:spPr bwMode="auto">
          <a:xfrm>
            <a:off x="2498725" y="1371600"/>
            <a:ext cx="742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/>
              <a:t>Think</a:t>
            </a:r>
          </a:p>
        </p:txBody>
      </p:sp>
      <p:sp>
        <p:nvSpPr>
          <p:cNvPr id="11284" name="Text Box 20"/>
          <p:cNvSpPr txBox="1">
            <a:spLocks noChangeArrowheads="1"/>
          </p:cNvSpPr>
          <p:nvPr/>
        </p:nvSpPr>
        <p:spPr bwMode="auto">
          <a:xfrm>
            <a:off x="5927725" y="1295400"/>
            <a:ext cx="628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/>
              <a:t>Feel</a:t>
            </a: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Rossiter-Percy Grid</a:t>
            </a:r>
          </a:p>
        </p:txBody>
      </p:sp>
      <p:graphicFrame>
        <p:nvGraphicFramePr>
          <p:cNvPr id="14354" name="Group 18"/>
          <p:cNvGraphicFramePr>
            <a:graphicFrameLocks noGrp="1"/>
          </p:cNvGraphicFramePr>
          <p:nvPr>
            <p:ph idx="1"/>
          </p:nvPr>
        </p:nvGraphicFramePr>
        <p:xfrm>
          <a:off x="1752600" y="2362200"/>
          <a:ext cx="5943600" cy="3200400"/>
        </p:xfrm>
        <a:graphic>
          <a:graphicData uri="http://schemas.openxmlformats.org/drawingml/2006/table">
            <a:tbl>
              <a:tblPr/>
              <a:tblGrid>
                <a:gridCol w="2971800"/>
                <a:gridCol w="2971800"/>
              </a:tblGrid>
              <a:tr h="1600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00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4355" name="Text Box 19"/>
          <p:cNvSpPr txBox="1">
            <a:spLocks noChangeArrowheads="1"/>
          </p:cNvSpPr>
          <p:nvPr/>
        </p:nvSpPr>
        <p:spPr bwMode="auto">
          <a:xfrm>
            <a:off x="708025" y="3040063"/>
            <a:ext cx="6635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H. I.</a:t>
            </a:r>
          </a:p>
        </p:txBody>
      </p:sp>
      <p:sp>
        <p:nvSpPr>
          <p:cNvPr id="14356" name="Text Box 20"/>
          <p:cNvSpPr txBox="1">
            <a:spLocks noChangeArrowheads="1"/>
          </p:cNvSpPr>
          <p:nvPr/>
        </p:nvSpPr>
        <p:spPr bwMode="auto">
          <a:xfrm>
            <a:off x="685800" y="4419600"/>
            <a:ext cx="6413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/>
              <a:t>L. I.</a:t>
            </a:r>
          </a:p>
          <a:p>
            <a:endParaRPr lang="en-US"/>
          </a:p>
        </p:txBody>
      </p:sp>
      <p:sp>
        <p:nvSpPr>
          <p:cNvPr id="14357" name="Text Box 21"/>
          <p:cNvSpPr txBox="1">
            <a:spLocks noChangeArrowheads="1"/>
          </p:cNvSpPr>
          <p:nvPr/>
        </p:nvSpPr>
        <p:spPr bwMode="auto">
          <a:xfrm>
            <a:off x="2514600" y="1676400"/>
            <a:ext cx="17208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Informational</a:t>
            </a:r>
          </a:p>
          <a:p>
            <a:r>
              <a:rPr lang="en-US"/>
              <a:t>-ve motivations</a:t>
            </a:r>
          </a:p>
        </p:txBody>
      </p:sp>
      <p:sp>
        <p:nvSpPr>
          <p:cNvPr id="14358" name="Text Box 22"/>
          <p:cNvSpPr txBox="1">
            <a:spLocks noChangeArrowheads="1"/>
          </p:cNvSpPr>
          <p:nvPr/>
        </p:nvSpPr>
        <p:spPr bwMode="auto">
          <a:xfrm>
            <a:off x="5410200" y="1676400"/>
            <a:ext cx="18986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/>
              <a:t>Transformational</a:t>
            </a:r>
          </a:p>
          <a:p>
            <a:r>
              <a:rPr lang="en-US"/>
              <a:t>+ve motivations</a:t>
            </a:r>
          </a:p>
        </p:txBody>
      </p:sp>
      <p:sp>
        <p:nvSpPr>
          <p:cNvPr id="14359" name="Text Box 23"/>
          <p:cNvSpPr txBox="1">
            <a:spLocks noChangeArrowheads="1"/>
          </p:cNvSpPr>
          <p:nvPr/>
        </p:nvSpPr>
        <p:spPr bwMode="auto">
          <a:xfrm>
            <a:off x="0" y="4989513"/>
            <a:ext cx="19462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/>
              <a:t>Trial experience</a:t>
            </a:r>
          </a:p>
          <a:p>
            <a:r>
              <a:rPr lang="en-US"/>
              <a:t>sufficient</a:t>
            </a:r>
          </a:p>
        </p:txBody>
      </p:sp>
      <p:sp>
        <p:nvSpPr>
          <p:cNvPr id="14360" name="Text Box 24"/>
          <p:cNvSpPr txBox="1">
            <a:spLocks noChangeArrowheads="1"/>
          </p:cNvSpPr>
          <p:nvPr/>
        </p:nvSpPr>
        <p:spPr bwMode="auto">
          <a:xfrm>
            <a:off x="0" y="335280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4361" name="Text Box 25"/>
          <p:cNvSpPr txBox="1">
            <a:spLocks noChangeArrowheads="1"/>
          </p:cNvSpPr>
          <p:nvPr/>
        </p:nvSpPr>
        <p:spPr bwMode="auto">
          <a:xfrm>
            <a:off x="0" y="3389313"/>
            <a:ext cx="1781175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/>
              <a:t>Search and </a:t>
            </a:r>
          </a:p>
          <a:p>
            <a:r>
              <a:rPr lang="en-US"/>
              <a:t>Conviction</a:t>
            </a:r>
          </a:p>
          <a:p>
            <a:r>
              <a:rPr lang="en-US"/>
              <a:t>necessary</a:t>
            </a: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Association Process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/>
              <a:t>   A consumer who feels certain feelings when a brand name is mentioned can remember those feelings much later when the brand is being thought of. Ad-evoked feelings and brand names can and do become linked and associated in consumer’s mind. – </a:t>
            </a:r>
            <a:r>
              <a:rPr lang="en-US" sz="2000"/>
              <a:t>Douglas Stayman and Rajeev Batra</a:t>
            </a: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/>
      <p:bldP spid="16387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Transformational Advertising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It involves developing associations with the brand such that it transforms the use experience</a:t>
            </a:r>
          </a:p>
          <a:p>
            <a:r>
              <a:rPr lang="en-US"/>
              <a:t>Two types of associations – the use experience and the user</a:t>
            </a: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/>
      <p:bldP spid="17411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/>
              <a:t>It must make the experience of using the product richer, warmer, more exciting and /or more enjoyable than that obtained solely from an objective description of the brand.</a:t>
            </a:r>
          </a:p>
          <a:p>
            <a:r>
              <a:rPr lang="en-US" sz="2800"/>
              <a:t>It must connect the experience of the brand so tightly with the experience of using the brand that consumers cannot remember the brand without recalling the experience generated by the advertisement.</a:t>
            </a: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/>
      <p:bldP spid="18435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For transformational advertising to work, it must have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 substantial media budget</a:t>
            </a:r>
          </a:p>
          <a:p>
            <a:r>
              <a:rPr lang="en-US"/>
              <a:t>Maintain consistency over time</a:t>
            </a:r>
          </a:p>
          <a:p>
            <a:r>
              <a:rPr lang="en-US"/>
              <a:t>Closely connect the brand with the advertising</a:t>
            </a: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/>
      <p:bldP spid="2048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Drama Advertising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This advertising dramatises the situation. Feelings are naturally evoked based on the plot and situation.</a:t>
            </a: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/>
      <p:bldP spid="19459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Humour ads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These cannot be used for all situations.</a:t>
            </a:r>
          </a:p>
          <a:p>
            <a:r>
              <a:rPr lang="en-US"/>
              <a:t>If not handled properly, can be very damaging for the product</a:t>
            </a:r>
          </a:p>
          <a:p>
            <a:r>
              <a:rPr lang="en-US"/>
              <a:t>Matching quality of humour to the target audience</a:t>
            </a:r>
          </a:p>
          <a:p>
            <a:r>
              <a:rPr lang="en-US"/>
              <a:t>Diminishes CAs because it distracts from cognitive responses</a:t>
            </a: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/>
      <p:bldP spid="22531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Fear and anxiety ads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These ads directs compliance to remove the fear/threat as depicted by the ad. If the element of fear or anxiety is too much it can be a ‘turn-off’. If the level of is too low it may not motivate the audience to comply with what is being suggested.</a:t>
            </a:r>
          </a:p>
          <a:p>
            <a:endParaRPr lang="en-US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/>
      <p:bldP spid="23555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Fear appeal ads need 4 conditions to be successful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Depicted threat is very likely</a:t>
            </a:r>
          </a:p>
          <a:p>
            <a:r>
              <a:rPr lang="en-US"/>
              <a:t>It can have severe consequences</a:t>
            </a:r>
          </a:p>
          <a:p>
            <a:r>
              <a:rPr lang="en-US"/>
              <a:t>That the advocated behavioural change/action will lead to removal of threat</a:t>
            </a:r>
          </a:p>
          <a:p>
            <a:r>
              <a:rPr lang="en-US"/>
              <a:t>That the consumer can take such action</a:t>
            </a: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/>
      <p:bldP spid="24579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What affects intensity of feelings?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Believability</a:t>
            </a:r>
          </a:p>
          <a:p>
            <a:r>
              <a:rPr lang="en-US"/>
              <a:t>Empathy</a:t>
            </a: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/>
      <p:bldP spid="2560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Endorsement Advertising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Celebrity</a:t>
            </a:r>
          </a:p>
          <a:p>
            <a:r>
              <a:rPr lang="en-US"/>
              <a:t>Expert</a:t>
            </a:r>
          </a:p>
          <a:p>
            <a:r>
              <a:rPr lang="en-US"/>
              <a:t>Satisfied consumer</a:t>
            </a:r>
          </a:p>
          <a:p>
            <a:r>
              <a:rPr lang="en-US"/>
              <a:t>Announcer</a:t>
            </a:r>
          </a:p>
          <a:p>
            <a:pPr>
              <a:buFont typeface="Wingdings" pitchFamily="2" charset="2"/>
              <a:buNone/>
            </a:pPr>
            <a:r>
              <a:rPr lang="en-US"/>
              <a:t>   The personality characteristics of the endorser can get associated with brand imagery</a:t>
            </a:r>
          </a:p>
        </p:txBody>
      </p:sp>
    </p:spTree>
    <p:extLst>
      <p:ext uri="{BB962C8B-B14F-4D97-AF65-F5344CB8AC3E}">
        <p14:creationId xmlns:p14="http://schemas.microsoft.com/office/powerpoint/2010/main" val="3485493837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830</Words>
  <Application>Microsoft Office PowerPoint</Application>
  <PresentationFormat>On-screen Show (4:3)</PresentationFormat>
  <Paragraphs>98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Default Design</vt:lpstr>
      <vt:lpstr>Rational and Emotional Communication</vt:lpstr>
      <vt:lpstr>What kind of appeal should the ad have?</vt:lpstr>
      <vt:lpstr>Comparative Advertising</vt:lpstr>
      <vt:lpstr>Open ended vs Close ended</vt:lpstr>
      <vt:lpstr>2 – sided vs 1 – sided ads</vt:lpstr>
      <vt:lpstr>Inoculative advertising</vt:lpstr>
      <vt:lpstr>Refutational Advertising</vt:lpstr>
      <vt:lpstr>Testimonial advertising</vt:lpstr>
      <vt:lpstr>Emotional Creative Advertising</vt:lpstr>
      <vt:lpstr>The use of feelings in advertising is resorted to when audience response feelings is of primary importance and usually little or no information content is involved.</vt:lpstr>
      <vt:lpstr>When are feelings ads used?</vt:lpstr>
      <vt:lpstr>Feelings ads typically have a</vt:lpstr>
      <vt:lpstr>FCB Grid</vt:lpstr>
      <vt:lpstr>Rossiter-Percy Grid</vt:lpstr>
      <vt:lpstr>The Association Process</vt:lpstr>
      <vt:lpstr>Transformational Advertising</vt:lpstr>
      <vt:lpstr>PowerPoint Presentation</vt:lpstr>
      <vt:lpstr>For transformational advertising to work, it must have</vt:lpstr>
      <vt:lpstr>Drama Advertising</vt:lpstr>
      <vt:lpstr>Humour ads</vt:lpstr>
      <vt:lpstr>Fear and anxiety ads</vt:lpstr>
      <vt:lpstr>Fear appeal ads need 4 conditions to be successful</vt:lpstr>
      <vt:lpstr>What affects intensity of feelings?</vt:lpstr>
      <vt:lpstr>Endorsement Advertising</vt:lpstr>
    </vt:vector>
  </TitlesOfParts>
  <Company>XIMB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Associated Feelings</dc:title>
  <dc:creator>mnt</dc:creator>
  <cp:lastModifiedBy>MNT</cp:lastModifiedBy>
  <cp:revision>8</cp:revision>
  <dcterms:created xsi:type="dcterms:W3CDTF">2006-06-18T05:40:36Z</dcterms:created>
  <dcterms:modified xsi:type="dcterms:W3CDTF">2014-10-20T09:49:44Z</dcterms:modified>
</cp:coreProperties>
</file>