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32"/>
  </p:handoutMasterIdLst>
  <p:sldIdLst>
    <p:sldId id="272" r:id="rId2"/>
    <p:sldId id="287" r:id="rId3"/>
    <p:sldId id="273" r:id="rId4"/>
    <p:sldId id="274" r:id="rId5"/>
    <p:sldId id="288" r:id="rId6"/>
    <p:sldId id="278" r:id="rId7"/>
    <p:sldId id="289" r:id="rId8"/>
    <p:sldId id="275" r:id="rId9"/>
    <p:sldId id="276" r:id="rId10"/>
    <p:sldId id="277" r:id="rId11"/>
    <p:sldId id="290" r:id="rId12"/>
    <p:sldId id="265" r:id="rId13"/>
    <p:sldId id="279" r:id="rId14"/>
    <p:sldId id="280" r:id="rId15"/>
    <p:sldId id="281" r:id="rId16"/>
    <p:sldId id="282" r:id="rId17"/>
    <p:sldId id="266" r:id="rId18"/>
    <p:sldId id="267" r:id="rId19"/>
    <p:sldId id="268" r:id="rId20"/>
    <p:sldId id="283" r:id="rId21"/>
    <p:sldId id="284" r:id="rId22"/>
    <p:sldId id="285" r:id="rId23"/>
    <p:sldId id="269" r:id="rId24"/>
    <p:sldId id="271" r:id="rId25"/>
    <p:sldId id="270" r:id="rId26"/>
    <p:sldId id="291" r:id="rId27"/>
    <p:sldId id="292" r:id="rId28"/>
    <p:sldId id="293" r:id="rId29"/>
    <p:sldId id="294" r:id="rId30"/>
    <p:sldId id="295" r:id="rId31"/>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32787"/>
    <p:restoredTop sz="90929"/>
  </p:normalViewPr>
  <p:slideViewPr>
    <p:cSldViewPr>
      <p:cViewPr varScale="1">
        <p:scale>
          <a:sx n="67" d="100"/>
          <a:sy n="67" d="100"/>
        </p:scale>
        <p:origin x="-124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9459"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9460"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9461"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337E39D9-E514-4F16-9BAC-7A2DE8CF24A0}" type="slidenum">
              <a:rPr lang="en-US"/>
              <a:pPr/>
              <a:t>‹#›</a:t>
            </a:fld>
            <a:endParaRPr lang="en-US"/>
          </a:p>
        </p:txBody>
      </p:sp>
    </p:spTree>
    <p:extLst>
      <p:ext uri="{BB962C8B-B14F-4D97-AF65-F5344CB8AC3E}">
        <p14:creationId xmlns:p14="http://schemas.microsoft.com/office/powerpoint/2010/main" val="240509155"/>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0DE1A6D-1D4E-4409-B54C-FAC2810ADB48}"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E56BB2D-970F-4DB0-A449-CF35A305A5A3}"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C4C798B-2FF0-440E-A564-845F0B5F93D9}"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E5FC574-1AF8-4C05-B16D-6F26F487ED71}"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550E5CCE-4B6C-45C9-AE06-B9B3C17E83C7}"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1A0353D7-56FC-4533-BFA2-7E8F64E69E6E}"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BAEE4888-7D74-4ACD-92B4-ABCF6B06EF26}"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4316329-74E9-4563-B435-720BCF7C9A86}"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4F7FC9E-D83B-4817-A203-0C448D1AF648}"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9ADB5A5-1242-41A1-A455-6E52AB669F9C}"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F740F47-5A90-4600-B9A0-CFD79A0A36F9}"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FCCFF"/>
            </a:gs>
            <a:gs pos="100000">
              <a:srgbClr val="FF66FF"/>
            </a:gs>
          </a:gsLst>
          <a:path path="rect">
            <a:fillToRect r="100000" b="100000"/>
          </a:path>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B2C60804-4D33-4103-B5D3-4D0334F20CC5}"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itchFamily="18" charset="0"/>
        </a:defRPr>
      </a:lvl2pPr>
      <a:lvl3pPr algn="ctr" rtl="0" fontAlgn="base">
        <a:spcBef>
          <a:spcPct val="0"/>
        </a:spcBef>
        <a:spcAft>
          <a:spcPct val="0"/>
        </a:spcAft>
        <a:defRPr sz="4400">
          <a:solidFill>
            <a:schemeClr val="tx2"/>
          </a:solidFill>
          <a:latin typeface="Times New Roman" pitchFamily="18" charset="0"/>
        </a:defRPr>
      </a:lvl3pPr>
      <a:lvl4pPr algn="ctr" rtl="0" fontAlgn="base">
        <a:spcBef>
          <a:spcPct val="0"/>
        </a:spcBef>
        <a:spcAft>
          <a:spcPct val="0"/>
        </a:spcAft>
        <a:defRPr sz="4400">
          <a:solidFill>
            <a:schemeClr val="tx2"/>
          </a:solidFill>
          <a:latin typeface="Times New Roman" pitchFamily="18" charset="0"/>
        </a:defRPr>
      </a:lvl4pPr>
      <a:lvl5pPr algn="ctr" rtl="0" fontAlgn="base">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2"/>
          <p:cNvSpPr>
            <a:spLocks noGrp="1" noChangeArrowheads="1"/>
          </p:cNvSpPr>
          <p:nvPr>
            <p:ph type="ctrTitle"/>
          </p:nvPr>
        </p:nvSpPr>
        <p:spPr/>
        <p:txBody>
          <a:bodyPr/>
          <a:lstStyle/>
          <a:p>
            <a:r>
              <a:rPr lang="en-US"/>
              <a:t>Segmentation and Planning for change</a:t>
            </a:r>
          </a:p>
        </p:txBody>
      </p:sp>
      <p:sp>
        <p:nvSpPr>
          <p:cNvPr id="40963" name="Rectangle 3"/>
          <p:cNvSpPr>
            <a:spLocks noGrp="1" noChangeArrowheads="1"/>
          </p:cNvSpPr>
          <p:nvPr>
            <p:ph type="subTitle" idx="1"/>
          </p:nvPr>
        </p:nvSpPr>
        <p:spPr/>
        <p:txBody>
          <a:bodyPr/>
          <a:lstStyle/>
          <a:p>
            <a:endParaRPr 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40962"/>
                                        </p:tgtEl>
                                        <p:attrNameLst>
                                          <p:attrName>style.visibility</p:attrName>
                                        </p:attrNameLst>
                                      </p:cBhvr>
                                      <p:to>
                                        <p:strVal val="visible"/>
                                      </p:to>
                                    </p:set>
                                    <p:anim calcmode="lin" valueType="num">
                                      <p:cBhvr>
                                        <p:cTn id="7" dur="1000" fill="hold"/>
                                        <p:tgtEl>
                                          <p:spTgt spid="40962"/>
                                        </p:tgtEl>
                                        <p:attrNameLst>
                                          <p:attrName>ppt_x</p:attrName>
                                        </p:attrNameLst>
                                      </p:cBhvr>
                                      <p:tavLst>
                                        <p:tav tm="0">
                                          <p:val>
                                            <p:strVal val="#ppt_x-.2"/>
                                          </p:val>
                                        </p:tav>
                                        <p:tav tm="100000">
                                          <p:val>
                                            <p:strVal val="#ppt_x"/>
                                          </p:val>
                                        </p:tav>
                                      </p:tavLst>
                                    </p:anim>
                                    <p:anim calcmode="lin" valueType="num">
                                      <p:cBhvr>
                                        <p:cTn id="8" dur="1000" fill="hold"/>
                                        <p:tgtEl>
                                          <p:spTgt spid="40962"/>
                                        </p:tgtEl>
                                        <p:attrNameLst>
                                          <p:attrName>ppt_y</p:attrName>
                                        </p:attrNameLst>
                                      </p:cBhvr>
                                      <p:tavLst>
                                        <p:tav tm="0">
                                          <p:val>
                                            <p:strVal val="#ppt_y"/>
                                          </p:val>
                                        </p:tav>
                                        <p:tav tm="100000">
                                          <p:val>
                                            <p:strVal val="#ppt_y"/>
                                          </p:val>
                                        </p:tav>
                                      </p:tavLst>
                                    </p:anim>
                                    <p:animEffect transition="in" filter="wipe(right)" prLst="gradientSize: 0.1">
                                      <p:cBhvr>
                                        <p:cTn id="9" dur="1000"/>
                                        <p:tgtEl>
                                          <p:spTgt spid="40962"/>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nodePh="1">
                                  <p:stCondLst>
                                    <p:cond delay="0"/>
                                  </p:stCondLst>
                                  <p:endCondLst>
                                    <p:cond evt="begin" delay="0">
                                      <p:tn val="12"/>
                                    </p:cond>
                                  </p:endCondLst>
                                  <p:childTnLst>
                                    <p:set>
                                      <p:cBhvr>
                                        <p:cTn id="13" dur="1" fill="hold">
                                          <p:stCondLst>
                                            <p:cond delay="0"/>
                                          </p:stCondLst>
                                        </p:cTn>
                                        <p:tgtEl>
                                          <p:spTgt spid="40963">
                                            <p:txEl>
                                              <p:pRg st="0" end="0"/>
                                            </p:txEl>
                                          </p:spTgt>
                                        </p:tgtEl>
                                        <p:attrNameLst>
                                          <p:attrName>style.visibility</p:attrName>
                                        </p:attrNameLst>
                                      </p:cBhvr>
                                      <p:to>
                                        <p:strVal val="visible"/>
                                      </p:to>
                                    </p:set>
                                    <p:animEffect transition="in" filter="fade">
                                      <p:cBhvr>
                                        <p:cTn id="14" dur="500"/>
                                        <p:tgtEl>
                                          <p:spTgt spid="40963">
                                            <p:txEl>
                                              <p:pRg st="0" end="0"/>
                                            </p:txEl>
                                          </p:spTgt>
                                        </p:tgtEl>
                                      </p:cBhvr>
                                    </p:animEffect>
                                    <p:anim calcmode="lin" valueType="num">
                                      <p:cBhvr>
                                        <p:cTn id="15" dur="500" fill="hold"/>
                                        <p:tgtEl>
                                          <p:spTgt spid="40963">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40963">
                                            <p:txEl>
                                              <p:pRg st="0" end="0"/>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p:bldP spid="40963" grpId="0" build="p"/>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t>Why do we need to segment?</a:t>
            </a:r>
          </a:p>
        </p:txBody>
      </p:sp>
      <p:sp>
        <p:nvSpPr>
          <p:cNvPr id="5123" name="Rectangle 3"/>
          <p:cNvSpPr>
            <a:spLocks noGrp="1" noChangeArrowheads="1"/>
          </p:cNvSpPr>
          <p:nvPr>
            <p:ph idx="1"/>
          </p:nvPr>
        </p:nvSpPr>
        <p:spPr/>
        <p:txBody>
          <a:bodyPr/>
          <a:lstStyle/>
          <a:p>
            <a:r>
              <a:rPr lang="en-US"/>
              <a:t>Because different consumer groups needs are different</a:t>
            </a:r>
          </a:p>
          <a:p>
            <a:r>
              <a:rPr lang="en-US"/>
              <a:t>To maintain focus on the customer target segment</a:t>
            </a:r>
          </a:p>
          <a:p>
            <a:r>
              <a:rPr lang="en-US"/>
              <a:t>To customise advertising according to target segment</a:t>
            </a:r>
          </a:p>
        </p:txBody>
      </p:sp>
    </p:spTree>
    <p:extLst>
      <p:ext uri="{BB962C8B-B14F-4D97-AF65-F5344CB8AC3E}">
        <p14:creationId xmlns:p14="http://schemas.microsoft.com/office/powerpoint/2010/main" val="23418818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2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6" name="Rectangle 4"/>
          <p:cNvSpPr>
            <a:spLocks noGrp="1" noChangeArrowheads="1"/>
          </p:cNvSpPr>
          <p:nvPr>
            <p:ph type="ctrTitle"/>
          </p:nvPr>
        </p:nvSpPr>
        <p:spPr>
          <a:xfrm>
            <a:off x="762000" y="838200"/>
            <a:ext cx="7772400" cy="1470025"/>
          </a:xfrm>
        </p:spPr>
        <p:txBody>
          <a:bodyPr/>
          <a:lstStyle/>
          <a:p>
            <a:r>
              <a:rPr lang="en-US"/>
              <a:t>Segmentation</a:t>
            </a:r>
          </a:p>
        </p:txBody>
      </p:sp>
      <p:sp>
        <p:nvSpPr>
          <p:cNvPr id="44037" name="Rectangle 5"/>
          <p:cNvSpPr>
            <a:spLocks noGrp="1" noChangeArrowheads="1"/>
          </p:cNvSpPr>
          <p:nvPr>
            <p:ph type="subTitle" idx="1"/>
          </p:nvPr>
        </p:nvSpPr>
        <p:spPr>
          <a:xfrm>
            <a:off x="1371600" y="2743200"/>
            <a:ext cx="6400800" cy="2895600"/>
          </a:xfrm>
        </p:spPr>
        <p:txBody>
          <a:bodyPr/>
          <a:lstStyle/>
          <a:p>
            <a:pPr>
              <a:lnSpc>
                <a:spcPct val="90000"/>
              </a:lnSpc>
            </a:pPr>
            <a:r>
              <a:rPr lang="en-US"/>
              <a:t>The analytical goal is to measure Consumer Behaviour and place each person in a group (segment) that will minimise the behaviour between each member of the segment and maximise the variance between segments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44036"/>
                                        </p:tgtEl>
                                        <p:attrNameLst>
                                          <p:attrName>style.visibility</p:attrName>
                                        </p:attrNameLst>
                                      </p:cBhvr>
                                      <p:to>
                                        <p:strVal val="visible"/>
                                      </p:to>
                                    </p:set>
                                    <p:anim calcmode="lin" valueType="num">
                                      <p:cBhvr>
                                        <p:cTn id="7" dur="1000" fill="hold"/>
                                        <p:tgtEl>
                                          <p:spTgt spid="44036"/>
                                        </p:tgtEl>
                                        <p:attrNameLst>
                                          <p:attrName>ppt_x</p:attrName>
                                        </p:attrNameLst>
                                      </p:cBhvr>
                                      <p:tavLst>
                                        <p:tav tm="0">
                                          <p:val>
                                            <p:strVal val="#ppt_x-.2"/>
                                          </p:val>
                                        </p:tav>
                                        <p:tav tm="100000">
                                          <p:val>
                                            <p:strVal val="#ppt_x"/>
                                          </p:val>
                                        </p:tav>
                                      </p:tavLst>
                                    </p:anim>
                                    <p:anim calcmode="lin" valueType="num">
                                      <p:cBhvr>
                                        <p:cTn id="8" dur="1000" fill="hold"/>
                                        <p:tgtEl>
                                          <p:spTgt spid="44036"/>
                                        </p:tgtEl>
                                        <p:attrNameLst>
                                          <p:attrName>ppt_y</p:attrName>
                                        </p:attrNameLst>
                                      </p:cBhvr>
                                      <p:tavLst>
                                        <p:tav tm="0">
                                          <p:val>
                                            <p:strVal val="#ppt_y"/>
                                          </p:val>
                                        </p:tav>
                                        <p:tav tm="100000">
                                          <p:val>
                                            <p:strVal val="#ppt_y"/>
                                          </p:val>
                                        </p:tav>
                                      </p:tavLst>
                                    </p:anim>
                                    <p:animEffect transition="in" filter="wipe(right)" prLst="gradientSize: 0.1">
                                      <p:cBhvr>
                                        <p:cTn id="9" dur="1000"/>
                                        <p:tgtEl>
                                          <p:spTgt spid="44036"/>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44037">
                                            <p:txEl>
                                              <p:pRg st="0" end="0"/>
                                            </p:txEl>
                                          </p:spTgt>
                                        </p:tgtEl>
                                        <p:attrNameLst>
                                          <p:attrName>style.visibility</p:attrName>
                                        </p:attrNameLst>
                                      </p:cBhvr>
                                      <p:to>
                                        <p:strVal val="visible"/>
                                      </p:to>
                                    </p:set>
                                    <p:animEffect transition="in" filter="fade">
                                      <p:cBhvr>
                                        <p:cTn id="14" dur="500"/>
                                        <p:tgtEl>
                                          <p:spTgt spid="44037">
                                            <p:txEl>
                                              <p:pRg st="0" end="0"/>
                                            </p:txEl>
                                          </p:spTgt>
                                        </p:tgtEl>
                                      </p:cBhvr>
                                    </p:animEffect>
                                    <p:anim calcmode="lin" valueType="num">
                                      <p:cBhvr>
                                        <p:cTn id="15" dur="500" fill="hold"/>
                                        <p:tgtEl>
                                          <p:spTgt spid="44037">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44037">
                                            <p:txEl>
                                              <p:pRg st="0" end="0"/>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6" grpId="0"/>
      <p:bldP spid="44037"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4" name="Rectangle 4"/>
          <p:cNvSpPr>
            <a:spLocks noGrp="1" noChangeArrowheads="1"/>
          </p:cNvSpPr>
          <p:nvPr>
            <p:ph type="ctrTitle"/>
          </p:nvPr>
        </p:nvSpPr>
        <p:spPr>
          <a:xfrm>
            <a:off x="685800" y="990600"/>
            <a:ext cx="7772400" cy="1447800"/>
          </a:xfrm>
        </p:spPr>
        <p:txBody>
          <a:bodyPr/>
          <a:lstStyle/>
          <a:p>
            <a:r>
              <a:rPr lang="en-US"/>
              <a:t>Why do we need to segment?</a:t>
            </a:r>
          </a:p>
        </p:txBody>
      </p:sp>
      <p:sp>
        <p:nvSpPr>
          <p:cNvPr id="46085" name="Rectangle 5"/>
          <p:cNvSpPr>
            <a:spLocks noGrp="1" noChangeArrowheads="1"/>
          </p:cNvSpPr>
          <p:nvPr>
            <p:ph type="subTitle" idx="1"/>
          </p:nvPr>
        </p:nvSpPr>
        <p:spPr>
          <a:xfrm>
            <a:off x="1371600" y="2971800"/>
            <a:ext cx="6400800" cy="2667000"/>
          </a:xfrm>
        </p:spPr>
        <p:txBody>
          <a:bodyPr/>
          <a:lstStyle/>
          <a:p>
            <a:r>
              <a:rPr lang="en-US"/>
              <a:t>Because people vary so much from other people – needs, motivations, decision processes, buying behaviour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46084"/>
                                        </p:tgtEl>
                                        <p:attrNameLst>
                                          <p:attrName>style.visibility</p:attrName>
                                        </p:attrNameLst>
                                      </p:cBhvr>
                                      <p:to>
                                        <p:strVal val="visible"/>
                                      </p:to>
                                    </p:set>
                                    <p:anim calcmode="lin" valueType="num">
                                      <p:cBhvr>
                                        <p:cTn id="7" dur="1000" fill="hold"/>
                                        <p:tgtEl>
                                          <p:spTgt spid="46084"/>
                                        </p:tgtEl>
                                        <p:attrNameLst>
                                          <p:attrName>ppt_x</p:attrName>
                                        </p:attrNameLst>
                                      </p:cBhvr>
                                      <p:tavLst>
                                        <p:tav tm="0">
                                          <p:val>
                                            <p:strVal val="#ppt_x-.2"/>
                                          </p:val>
                                        </p:tav>
                                        <p:tav tm="100000">
                                          <p:val>
                                            <p:strVal val="#ppt_x"/>
                                          </p:val>
                                        </p:tav>
                                      </p:tavLst>
                                    </p:anim>
                                    <p:anim calcmode="lin" valueType="num">
                                      <p:cBhvr>
                                        <p:cTn id="8" dur="1000" fill="hold"/>
                                        <p:tgtEl>
                                          <p:spTgt spid="4608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6084"/>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46085">
                                            <p:txEl>
                                              <p:pRg st="0" end="0"/>
                                            </p:txEl>
                                          </p:spTgt>
                                        </p:tgtEl>
                                        <p:attrNameLst>
                                          <p:attrName>style.visibility</p:attrName>
                                        </p:attrNameLst>
                                      </p:cBhvr>
                                      <p:to>
                                        <p:strVal val="visible"/>
                                      </p:to>
                                    </p:set>
                                    <p:animEffect transition="in" filter="fade">
                                      <p:cBhvr>
                                        <p:cTn id="14" dur="500"/>
                                        <p:tgtEl>
                                          <p:spTgt spid="46085">
                                            <p:txEl>
                                              <p:pRg st="0" end="0"/>
                                            </p:txEl>
                                          </p:spTgt>
                                        </p:tgtEl>
                                      </p:cBhvr>
                                    </p:animEffect>
                                    <p:anim calcmode="lin" valueType="num">
                                      <p:cBhvr>
                                        <p:cTn id="15" dur="500" fill="hold"/>
                                        <p:tgtEl>
                                          <p:spTgt spid="46085">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46085">
                                            <p:txEl>
                                              <p:pRg st="0" end="0"/>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4" grpId="0"/>
      <p:bldP spid="46085"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t>Segmentation is a spectrum</a:t>
            </a:r>
          </a:p>
        </p:txBody>
      </p:sp>
      <p:sp>
        <p:nvSpPr>
          <p:cNvPr id="6147" name="Rectangle 3"/>
          <p:cNvSpPr>
            <a:spLocks noGrp="1" noChangeArrowheads="1"/>
          </p:cNvSpPr>
          <p:nvPr>
            <p:ph idx="1"/>
          </p:nvPr>
        </p:nvSpPr>
        <p:spPr/>
        <p:txBody>
          <a:bodyPr/>
          <a:lstStyle/>
          <a:p>
            <a:r>
              <a:rPr lang="en-US"/>
              <a:t>Concentrated marketing</a:t>
            </a:r>
          </a:p>
          <a:p>
            <a:r>
              <a:rPr lang="en-US"/>
              <a:t>Differentiated marketing</a:t>
            </a:r>
          </a:p>
          <a:p>
            <a:r>
              <a:rPr lang="en-US"/>
              <a:t>Mass marketing</a:t>
            </a:r>
          </a:p>
          <a:p>
            <a:r>
              <a:rPr lang="en-US"/>
              <a:t>Niche marketing</a:t>
            </a:r>
          </a:p>
        </p:txBody>
      </p:sp>
    </p:spTree>
    <p:extLst>
      <p:ext uri="{BB962C8B-B14F-4D97-AF65-F5344CB8AC3E}">
        <p14:creationId xmlns:p14="http://schemas.microsoft.com/office/powerpoint/2010/main" val="34412493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4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4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a:t>Bases for segmentation</a:t>
            </a:r>
          </a:p>
        </p:txBody>
      </p:sp>
      <p:sp>
        <p:nvSpPr>
          <p:cNvPr id="52227" name="Rectangle 3"/>
          <p:cNvSpPr>
            <a:spLocks noGrp="1" noChangeArrowheads="1"/>
          </p:cNvSpPr>
          <p:nvPr>
            <p:ph idx="1"/>
          </p:nvPr>
        </p:nvSpPr>
        <p:spPr/>
        <p:txBody>
          <a:bodyPr/>
          <a:lstStyle/>
          <a:p>
            <a:r>
              <a:rPr lang="en-US"/>
              <a:t>Geographic</a:t>
            </a:r>
          </a:p>
          <a:p>
            <a:r>
              <a:rPr lang="en-US"/>
              <a:t>Demographic</a:t>
            </a:r>
          </a:p>
          <a:p>
            <a:r>
              <a:rPr lang="en-US"/>
              <a:t>Psychographic</a:t>
            </a:r>
          </a:p>
          <a:p>
            <a:r>
              <a:rPr lang="en-US"/>
              <a:t>Behavioural – benefit, usage situation, extent of usage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52226"/>
                                        </p:tgtEl>
                                        <p:attrNameLst>
                                          <p:attrName>style.visibility</p:attrName>
                                        </p:attrNameLst>
                                      </p:cBhvr>
                                      <p:to>
                                        <p:strVal val="visible"/>
                                      </p:to>
                                    </p:set>
                                    <p:anim calcmode="lin" valueType="num">
                                      <p:cBhvr>
                                        <p:cTn id="7" dur="1000" fill="hold"/>
                                        <p:tgtEl>
                                          <p:spTgt spid="52226"/>
                                        </p:tgtEl>
                                        <p:attrNameLst>
                                          <p:attrName>ppt_x</p:attrName>
                                        </p:attrNameLst>
                                      </p:cBhvr>
                                      <p:tavLst>
                                        <p:tav tm="0">
                                          <p:val>
                                            <p:strVal val="#ppt_x-.2"/>
                                          </p:val>
                                        </p:tav>
                                        <p:tav tm="100000">
                                          <p:val>
                                            <p:strVal val="#ppt_x"/>
                                          </p:val>
                                        </p:tav>
                                      </p:tavLst>
                                    </p:anim>
                                    <p:anim calcmode="lin" valueType="num">
                                      <p:cBhvr>
                                        <p:cTn id="8" dur="1000" fill="hold"/>
                                        <p:tgtEl>
                                          <p:spTgt spid="52226"/>
                                        </p:tgtEl>
                                        <p:attrNameLst>
                                          <p:attrName>ppt_y</p:attrName>
                                        </p:attrNameLst>
                                      </p:cBhvr>
                                      <p:tavLst>
                                        <p:tav tm="0">
                                          <p:val>
                                            <p:strVal val="#ppt_y"/>
                                          </p:val>
                                        </p:tav>
                                        <p:tav tm="100000">
                                          <p:val>
                                            <p:strVal val="#ppt_y"/>
                                          </p:val>
                                        </p:tav>
                                      </p:tavLst>
                                    </p:anim>
                                    <p:animEffect transition="in" filter="wipe(right)" prLst="gradientSize: 0.1">
                                      <p:cBhvr>
                                        <p:cTn id="9" dur="1000"/>
                                        <p:tgtEl>
                                          <p:spTgt spid="52226"/>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52227">
                                            <p:txEl>
                                              <p:pRg st="0" end="0"/>
                                            </p:txEl>
                                          </p:spTgt>
                                        </p:tgtEl>
                                        <p:attrNameLst>
                                          <p:attrName>style.visibility</p:attrName>
                                        </p:attrNameLst>
                                      </p:cBhvr>
                                      <p:to>
                                        <p:strVal val="visible"/>
                                      </p:to>
                                    </p:set>
                                    <p:animEffect transition="in" filter="fade">
                                      <p:cBhvr>
                                        <p:cTn id="14" dur="500"/>
                                        <p:tgtEl>
                                          <p:spTgt spid="52227">
                                            <p:txEl>
                                              <p:pRg st="0" end="0"/>
                                            </p:txEl>
                                          </p:spTgt>
                                        </p:tgtEl>
                                      </p:cBhvr>
                                    </p:animEffect>
                                    <p:anim calcmode="lin" valueType="num">
                                      <p:cBhvr>
                                        <p:cTn id="15" dur="500" fill="hold"/>
                                        <p:tgtEl>
                                          <p:spTgt spid="52227">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52227">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52227">
                                            <p:txEl>
                                              <p:pRg st="1" end="1"/>
                                            </p:txEl>
                                          </p:spTgt>
                                        </p:tgtEl>
                                        <p:attrNameLst>
                                          <p:attrName>style.visibility</p:attrName>
                                        </p:attrNameLst>
                                      </p:cBhvr>
                                      <p:to>
                                        <p:strVal val="visible"/>
                                      </p:to>
                                    </p:set>
                                    <p:animEffect transition="in" filter="fade">
                                      <p:cBhvr>
                                        <p:cTn id="21" dur="500"/>
                                        <p:tgtEl>
                                          <p:spTgt spid="52227">
                                            <p:txEl>
                                              <p:pRg st="1" end="1"/>
                                            </p:txEl>
                                          </p:spTgt>
                                        </p:tgtEl>
                                      </p:cBhvr>
                                    </p:animEffect>
                                    <p:anim calcmode="lin" valueType="num">
                                      <p:cBhvr>
                                        <p:cTn id="22" dur="500" fill="hold"/>
                                        <p:tgtEl>
                                          <p:spTgt spid="52227">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52227">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52227">
                                            <p:txEl>
                                              <p:pRg st="2" end="2"/>
                                            </p:txEl>
                                          </p:spTgt>
                                        </p:tgtEl>
                                        <p:attrNameLst>
                                          <p:attrName>style.visibility</p:attrName>
                                        </p:attrNameLst>
                                      </p:cBhvr>
                                      <p:to>
                                        <p:strVal val="visible"/>
                                      </p:to>
                                    </p:set>
                                    <p:animEffect transition="in" filter="fade">
                                      <p:cBhvr>
                                        <p:cTn id="28" dur="500"/>
                                        <p:tgtEl>
                                          <p:spTgt spid="52227">
                                            <p:txEl>
                                              <p:pRg st="2" end="2"/>
                                            </p:txEl>
                                          </p:spTgt>
                                        </p:tgtEl>
                                      </p:cBhvr>
                                    </p:animEffect>
                                    <p:anim calcmode="lin" valueType="num">
                                      <p:cBhvr>
                                        <p:cTn id="29" dur="500" fill="hold"/>
                                        <p:tgtEl>
                                          <p:spTgt spid="52227">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52227">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52227">
                                            <p:txEl>
                                              <p:pRg st="3" end="3"/>
                                            </p:txEl>
                                          </p:spTgt>
                                        </p:tgtEl>
                                        <p:attrNameLst>
                                          <p:attrName>style.visibility</p:attrName>
                                        </p:attrNameLst>
                                      </p:cBhvr>
                                      <p:to>
                                        <p:strVal val="visible"/>
                                      </p:to>
                                    </p:set>
                                    <p:animEffect transition="in" filter="fade">
                                      <p:cBhvr>
                                        <p:cTn id="35" dur="500"/>
                                        <p:tgtEl>
                                          <p:spTgt spid="52227">
                                            <p:txEl>
                                              <p:pRg st="3" end="3"/>
                                            </p:txEl>
                                          </p:spTgt>
                                        </p:tgtEl>
                                      </p:cBhvr>
                                    </p:animEffect>
                                    <p:anim calcmode="lin" valueType="num">
                                      <p:cBhvr>
                                        <p:cTn id="36" dur="500" fill="hold"/>
                                        <p:tgtEl>
                                          <p:spTgt spid="52227">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52227">
                                            <p:txEl>
                                              <p:pRg st="3" end="3"/>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6" grpId="0"/>
      <p:bldP spid="52227"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a:t>Segmentation Strategy</a:t>
            </a:r>
          </a:p>
        </p:txBody>
      </p:sp>
      <p:sp>
        <p:nvSpPr>
          <p:cNvPr id="7171" name="Rectangle 3"/>
          <p:cNvSpPr>
            <a:spLocks noGrp="1" noChangeArrowheads="1"/>
          </p:cNvSpPr>
          <p:nvPr>
            <p:ph idx="1"/>
          </p:nvPr>
        </p:nvSpPr>
        <p:spPr/>
        <p:txBody>
          <a:bodyPr/>
          <a:lstStyle/>
          <a:p>
            <a:r>
              <a:rPr lang="en-US"/>
              <a:t>Demographic</a:t>
            </a:r>
          </a:p>
          <a:p>
            <a:r>
              <a:rPr lang="en-US"/>
              <a:t>Usage</a:t>
            </a:r>
          </a:p>
          <a:p>
            <a:r>
              <a:rPr lang="en-US"/>
              <a:t>Brand Loyalty</a:t>
            </a:r>
          </a:p>
          <a:p>
            <a:r>
              <a:rPr lang="en-US"/>
              <a:t>Attitudes and benefits</a:t>
            </a:r>
          </a:p>
          <a:p>
            <a:r>
              <a:rPr lang="en-US"/>
              <a:t>Psychographic or lifestyle</a:t>
            </a:r>
          </a:p>
          <a:p>
            <a:r>
              <a:rPr lang="en-US"/>
              <a:t>Culture and ethnic subculture</a:t>
            </a:r>
          </a:p>
        </p:txBody>
      </p:sp>
    </p:spTree>
    <p:extLst>
      <p:ext uri="{BB962C8B-B14F-4D97-AF65-F5344CB8AC3E}">
        <p14:creationId xmlns:p14="http://schemas.microsoft.com/office/powerpoint/2010/main" val="266770633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17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17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17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17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17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sz="4000"/>
              <a:t>Factors affecting size of segments</a:t>
            </a:r>
          </a:p>
        </p:txBody>
      </p:sp>
      <p:sp>
        <p:nvSpPr>
          <p:cNvPr id="48131" name="Rectangle 3"/>
          <p:cNvSpPr>
            <a:spLocks noGrp="1" noChangeArrowheads="1"/>
          </p:cNvSpPr>
          <p:nvPr>
            <p:ph idx="1"/>
          </p:nvPr>
        </p:nvSpPr>
        <p:spPr/>
        <p:txBody>
          <a:bodyPr/>
          <a:lstStyle/>
          <a:p>
            <a:r>
              <a:rPr lang="en-US"/>
              <a:t>Affluence</a:t>
            </a:r>
          </a:p>
          <a:p>
            <a:r>
              <a:rPr lang="en-US"/>
              <a:t>Sophisticated consumer measurement and databases</a:t>
            </a:r>
          </a:p>
          <a:p>
            <a:r>
              <a:rPr lang="en-US"/>
              <a:t>Custom manufacturing</a:t>
            </a:r>
          </a:p>
          <a:p>
            <a:r>
              <a:rPr lang="en-US"/>
              <a:t>New forms of distribution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48130"/>
                                        </p:tgtEl>
                                        <p:attrNameLst>
                                          <p:attrName>style.visibility</p:attrName>
                                        </p:attrNameLst>
                                      </p:cBhvr>
                                      <p:to>
                                        <p:strVal val="visible"/>
                                      </p:to>
                                    </p:set>
                                    <p:anim calcmode="lin" valueType="num">
                                      <p:cBhvr>
                                        <p:cTn id="7" dur="1000" fill="hold"/>
                                        <p:tgtEl>
                                          <p:spTgt spid="48130"/>
                                        </p:tgtEl>
                                        <p:attrNameLst>
                                          <p:attrName>ppt_x</p:attrName>
                                        </p:attrNameLst>
                                      </p:cBhvr>
                                      <p:tavLst>
                                        <p:tav tm="0">
                                          <p:val>
                                            <p:strVal val="#ppt_x-.2"/>
                                          </p:val>
                                        </p:tav>
                                        <p:tav tm="100000">
                                          <p:val>
                                            <p:strVal val="#ppt_x"/>
                                          </p:val>
                                        </p:tav>
                                      </p:tavLst>
                                    </p:anim>
                                    <p:anim calcmode="lin" valueType="num">
                                      <p:cBhvr>
                                        <p:cTn id="8" dur="1000" fill="hold"/>
                                        <p:tgtEl>
                                          <p:spTgt spid="48130"/>
                                        </p:tgtEl>
                                        <p:attrNameLst>
                                          <p:attrName>ppt_y</p:attrName>
                                        </p:attrNameLst>
                                      </p:cBhvr>
                                      <p:tavLst>
                                        <p:tav tm="0">
                                          <p:val>
                                            <p:strVal val="#ppt_y"/>
                                          </p:val>
                                        </p:tav>
                                        <p:tav tm="100000">
                                          <p:val>
                                            <p:strVal val="#ppt_y"/>
                                          </p:val>
                                        </p:tav>
                                      </p:tavLst>
                                    </p:anim>
                                    <p:animEffect transition="in" filter="wipe(right)" prLst="gradientSize: 0.1">
                                      <p:cBhvr>
                                        <p:cTn id="9" dur="1000"/>
                                        <p:tgtEl>
                                          <p:spTgt spid="48130"/>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48131">
                                            <p:txEl>
                                              <p:pRg st="0" end="0"/>
                                            </p:txEl>
                                          </p:spTgt>
                                        </p:tgtEl>
                                        <p:attrNameLst>
                                          <p:attrName>style.visibility</p:attrName>
                                        </p:attrNameLst>
                                      </p:cBhvr>
                                      <p:to>
                                        <p:strVal val="visible"/>
                                      </p:to>
                                    </p:set>
                                    <p:animEffect transition="in" filter="fade">
                                      <p:cBhvr>
                                        <p:cTn id="14" dur="500"/>
                                        <p:tgtEl>
                                          <p:spTgt spid="48131">
                                            <p:txEl>
                                              <p:pRg st="0" end="0"/>
                                            </p:txEl>
                                          </p:spTgt>
                                        </p:tgtEl>
                                      </p:cBhvr>
                                    </p:animEffect>
                                    <p:anim calcmode="lin" valueType="num">
                                      <p:cBhvr>
                                        <p:cTn id="15" dur="500" fill="hold"/>
                                        <p:tgtEl>
                                          <p:spTgt spid="48131">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48131">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48131">
                                            <p:txEl>
                                              <p:pRg st="1" end="1"/>
                                            </p:txEl>
                                          </p:spTgt>
                                        </p:tgtEl>
                                        <p:attrNameLst>
                                          <p:attrName>style.visibility</p:attrName>
                                        </p:attrNameLst>
                                      </p:cBhvr>
                                      <p:to>
                                        <p:strVal val="visible"/>
                                      </p:to>
                                    </p:set>
                                    <p:animEffect transition="in" filter="fade">
                                      <p:cBhvr>
                                        <p:cTn id="21" dur="500"/>
                                        <p:tgtEl>
                                          <p:spTgt spid="48131">
                                            <p:txEl>
                                              <p:pRg st="1" end="1"/>
                                            </p:txEl>
                                          </p:spTgt>
                                        </p:tgtEl>
                                      </p:cBhvr>
                                    </p:animEffect>
                                    <p:anim calcmode="lin" valueType="num">
                                      <p:cBhvr>
                                        <p:cTn id="22" dur="500" fill="hold"/>
                                        <p:tgtEl>
                                          <p:spTgt spid="48131">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48131">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48131">
                                            <p:txEl>
                                              <p:pRg st="2" end="2"/>
                                            </p:txEl>
                                          </p:spTgt>
                                        </p:tgtEl>
                                        <p:attrNameLst>
                                          <p:attrName>style.visibility</p:attrName>
                                        </p:attrNameLst>
                                      </p:cBhvr>
                                      <p:to>
                                        <p:strVal val="visible"/>
                                      </p:to>
                                    </p:set>
                                    <p:animEffect transition="in" filter="fade">
                                      <p:cBhvr>
                                        <p:cTn id="28" dur="500"/>
                                        <p:tgtEl>
                                          <p:spTgt spid="48131">
                                            <p:txEl>
                                              <p:pRg st="2" end="2"/>
                                            </p:txEl>
                                          </p:spTgt>
                                        </p:tgtEl>
                                      </p:cBhvr>
                                    </p:animEffect>
                                    <p:anim calcmode="lin" valueType="num">
                                      <p:cBhvr>
                                        <p:cTn id="29" dur="500" fill="hold"/>
                                        <p:tgtEl>
                                          <p:spTgt spid="48131">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48131">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48131">
                                            <p:txEl>
                                              <p:pRg st="3" end="3"/>
                                            </p:txEl>
                                          </p:spTgt>
                                        </p:tgtEl>
                                        <p:attrNameLst>
                                          <p:attrName>style.visibility</p:attrName>
                                        </p:attrNameLst>
                                      </p:cBhvr>
                                      <p:to>
                                        <p:strVal val="visible"/>
                                      </p:to>
                                    </p:set>
                                    <p:animEffect transition="in" filter="fade">
                                      <p:cBhvr>
                                        <p:cTn id="35" dur="500"/>
                                        <p:tgtEl>
                                          <p:spTgt spid="48131">
                                            <p:txEl>
                                              <p:pRg st="3" end="3"/>
                                            </p:txEl>
                                          </p:spTgt>
                                        </p:tgtEl>
                                      </p:cBhvr>
                                    </p:animEffect>
                                    <p:anim calcmode="lin" valueType="num">
                                      <p:cBhvr>
                                        <p:cTn id="36" dur="500" fill="hold"/>
                                        <p:tgtEl>
                                          <p:spTgt spid="48131">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48131">
                                            <p:txEl>
                                              <p:pRg st="3" end="3"/>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0" grpId="0"/>
      <p:bldP spid="48131" grpId="0" build="p"/>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6" name="Rectangle 4"/>
          <p:cNvSpPr>
            <a:spLocks noGrp="1" noChangeArrowheads="1"/>
          </p:cNvSpPr>
          <p:nvPr>
            <p:ph type="ctrTitle"/>
          </p:nvPr>
        </p:nvSpPr>
        <p:spPr>
          <a:xfrm>
            <a:off x="685800" y="609600"/>
            <a:ext cx="7772400" cy="1219200"/>
          </a:xfrm>
        </p:spPr>
        <p:txBody>
          <a:bodyPr/>
          <a:lstStyle/>
          <a:p>
            <a:r>
              <a:rPr lang="en-US"/>
              <a:t>Micromarketing</a:t>
            </a:r>
          </a:p>
        </p:txBody>
      </p:sp>
      <p:sp>
        <p:nvSpPr>
          <p:cNvPr id="49157" name="Rectangle 5"/>
          <p:cNvSpPr>
            <a:spLocks noGrp="1" noChangeArrowheads="1"/>
          </p:cNvSpPr>
          <p:nvPr>
            <p:ph type="subTitle" idx="1"/>
          </p:nvPr>
        </p:nvSpPr>
        <p:spPr>
          <a:xfrm>
            <a:off x="1371600" y="2971800"/>
            <a:ext cx="6400800" cy="2667000"/>
          </a:xfrm>
        </p:spPr>
        <p:txBody>
          <a:bodyPr/>
          <a:lstStyle/>
          <a:p>
            <a:r>
              <a:rPr lang="en-US"/>
              <a:t>The result of understanding and relating to an increasingly fragmented market place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49156"/>
                                        </p:tgtEl>
                                        <p:attrNameLst>
                                          <p:attrName>style.visibility</p:attrName>
                                        </p:attrNameLst>
                                      </p:cBhvr>
                                      <p:to>
                                        <p:strVal val="visible"/>
                                      </p:to>
                                    </p:set>
                                    <p:anim calcmode="lin" valueType="num">
                                      <p:cBhvr>
                                        <p:cTn id="7" dur="1000" fill="hold"/>
                                        <p:tgtEl>
                                          <p:spTgt spid="49156"/>
                                        </p:tgtEl>
                                        <p:attrNameLst>
                                          <p:attrName>ppt_x</p:attrName>
                                        </p:attrNameLst>
                                      </p:cBhvr>
                                      <p:tavLst>
                                        <p:tav tm="0">
                                          <p:val>
                                            <p:strVal val="#ppt_x-.2"/>
                                          </p:val>
                                        </p:tav>
                                        <p:tav tm="100000">
                                          <p:val>
                                            <p:strVal val="#ppt_x"/>
                                          </p:val>
                                        </p:tav>
                                      </p:tavLst>
                                    </p:anim>
                                    <p:anim calcmode="lin" valueType="num">
                                      <p:cBhvr>
                                        <p:cTn id="8" dur="1000" fill="hold"/>
                                        <p:tgtEl>
                                          <p:spTgt spid="49156"/>
                                        </p:tgtEl>
                                        <p:attrNameLst>
                                          <p:attrName>ppt_y</p:attrName>
                                        </p:attrNameLst>
                                      </p:cBhvr>
                                      <p:tavLst>
                                        <p:tav tm="0">
                                          <p:val>
                                            <p:strVal val="#ppt_y"/>
                                          </p:val>
                                        </p:tav>
                                        <p:tav tm="100000">
                                          <p:val>
                                            <p:strVal val="#ppt_y"/>
                                          </p:val>
                                        </p:tav>
                                      </p:tavLst>
                                    </p:anim>
                                    <p:animEffect transition="in" filter="wipe(right)" prLst="gradientSize: 0.1">
                                      <p:cBhvr>
                                        <p:cTn id="9" dur="1000"/>
                                        <p:tgtEl>
                                          <p:spTgt spid="49156"/>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49157">
                                            <p:txEl>
                                              <p:pRg st="0" end="0"/>
                                            </p:txEl>
                                          </p:spTgt>
                                        </p:tgtEl>
                                        <p:attrNameLst>
                                          <p:attrName>style.visibility</p:attrName>
                                        </p:attrNameLst>
                                      </p:cBhvr>
                                      <p:to>
                                        <p:strVal val="visible"/>
                                      </p:to>
                                    </p:set>
                                    <p:animEffect transition="in" filter="fade">
                                      <p:cBhvr>
                                        <p:cTn id="14" dur="500"/>
                                        <p:tgtEl>
                                          <p:spTgt spid="49157">
                                            <p:txEl>
                                              <p:pRg st="0" end="0"/>
                                            </p:txEl>
                                          </p:spTgt>
                                        </p:tgtEl>
                                      </p:cBhvr>
                                    </p:animEffect>
                                    <p:anim calcmode="lin" valueType="num">
                                      <p:cBhvr>
                                        <p:cTn id="15" dur="500" fill="hold"/>
                                        <p:tgtEl>
                                          <p:spTgt spid="49157">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49157">
                                            <p:txEl>
                                              <p:pRg st="0" end="0"/>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6" grpId="0"/>
      <p:bldP spid="49157"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sz="3600"/>
              <a:t>Criteria for choosing market segments</a:t>
            </a:r>
          </a:p>
        </p:txBody>
      </p:sp>
      <p:sp>
        <p:nvSpPr>
          <p:cNvPr id="51203" name="Rectangle 3"/>
          <p:cNvSpPr>
            <a:spLocks noGrp="1" noChangeArrowheads="1"/>
          </p:cNvSpPr>
          <p:nvPr>
            <p:ph idx="1"/>
          </p:nvPr>
        </p:nvSpPr>
        <p:spPr/>
        <p:txBody>
          <a:bodyPr/>
          <a:lstStyle/>
          <a:p>
            <a:r>
              <a:rPr lang="en-US"/>
              <a:t>Measurability</a:t>
            </a:r>
          </a:p>
          <a:p>
            <a:r>
              <a:rPr lang="en-US"/>
              <a:t>Accesibility</a:t>
            </a:r>
          </a:p>
          <a:p>
            <a:r>
              <a:rPr lang="en-US"/>
              <a:t>Substantiality</a:t>
            </a:r>
          </a:p>
          <a:p>
            <a:r>
              <a:rPr lang="en-US"/>
              <a:t>Congruity</a:t>
            </a:r>
          </a:p>
          <a:p>
            <a:endParaRPr 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51202"/>
                                        </p:tgtEl>
                                        <p:attrNameLst>
                                          <p:attrName>style.visibility</p:attrName>
                                        </p:attrNameLst>
                                      </p:cBhvr>
                                      <p:to>
                                        <p:strVal val="visible"/>
                                      </p:to>
                                    </p:set>
                                    <p:anim calcmode="lin" valueType="num">
                                      <p:cBhvr>
                                        <p:cTn id="7" dur="1000" fill="hold"/>
                                        <p:tgtEl>
                                          <p:spTgt spid="51202"/>
                                        </p:tgtEl>
                                        <p:attrNameLst>
                                          <p:attrName>ppt_x</p:attrName>
                                        </p:attrNameLst>
                                      </p:cBhvr>
                                      <p:tavLst>
                                        <p:tav tm="0">
                                          <p:val>
                                            <p:strVal val="#ppt_x-.2"/>
                                          </p:val>
                                        </p:tav>
                                        <p:tav tm="100000">
                                          <p:val>
                                            <p:strVal val="#ppt_x"/>
                                          </p:val>
                                        </p:tav>
                                      </p:tavLst>
                                    </p:anim>
                                    <p:anim calcmode="lin" valueType="num">
                                      <p:cBhvr>
                                        <p:cTn id="8" dur="1000" fill="hold"/>
                                        <p:tgtEl>
                                          <p:spTgt spid="51202"/>
                                        </p:tgtEl>
                                        <p:attrNameLst>
                                          <p:attrName>ppt_y</p:attrName>
                                        </p:attrNameLst>
                                      </p:cBhvr>
                                      <p:tavLst>
                                        <p:tav tm="0">
                                          <p:val>
                                            <p:strVal val="#ppt_y"/>
                                          </p:val>
                                        </p:tav>
                                        <p:tav tm="100000">
                                          <p:val>
                                            <p:strVal val="#ppt_y"/>
                                          </p:val>
                                        </p:tav>
                                      </p:tavLst>
                                    </p:anim>
                                    <p:animEffect transition="in" filter="wipe(right)" prLst="gradientSize: 0.1">
                                      <p:cBhvr>
                                        <p:cTn id="9" dur="1000"/>
                                        <p:tgtEl>
                                          <p:spTgt spid="51202"/>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51203">
                                            <p:txEl>
                                              <p:pRg st="0" end="0"/>
                                            </p:txEl>
                                          </p:spTgt>
                                        </p:tgtEl>
                                        <p:attrNameLst>
                                          <p:attrName>style.visibility</p:attrName>
                                        </p:attrNameLst>
                                      </p:cBhvr>
                                      <p:to>
                                        <p:strVal val="visible"/>
                                      </p:to>
                                    </p:set>
                                    <p:animEffect transition="in" filter="fade">
                                      <p:cBhvr>
                                        <p:cTn id="14" dur="500"/>
                                        <p:tgtEl>
                                          <p:spTgt spid="51203">
                                            <p:txEl>
                                              <p:pRg st="0" end="0"/>
                                            </p:txEl>
                                          </p:spTgt>
                                        </p:tgtEl>
                                      </p:cBhvr>
                                    </p:animEffect>
                                    <p:anim calcmode="lin" valueType="num">
                                      <p:cBhvr>
                                        <p:cTn id="15" dur="500" fill="hold"/>
                                        <p:tgtEl>
                                          <p:spTgt spid="51203">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51203">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51203">
                                            <p:txEl>
                                              <p:pRg st="1" end="1"/>
                                            </p:txEl>
                                          </p:spTgt>
                                        </p:tgtEl>
                                        <p:attrNameLst>
                                          <p:attrName>style.visibility</p:attrName>
                                        </p:attrNameLst>
                                      </p:cBhvr>
                                      <p:to>
                                        <p:strVal val="visible"/>
                                      </p:to>
                                    </p:set>
                                    <p:animEffect transition="in" filter="fade">
                                      <p:cBhvr>
                                        <p:cTn id="21" dur="500"/>
                                        <p:tgtEl>
                                          <p:spTgt spid="51203">
                                            <p:txEl>
                                              <p:pRg st="1" end="1"/>
                                            </p:txEl>
                                          </p:spTgt>
                                        </p:tgtEl>
                                      </p:cBhvr>
                                    </p:animEffect>
                                    <p:anim calcmode="lin" valueType="num">
                                      <p:cBhvr>
                                        <p:cTn id="22" dur="500" fill="hold"/>
                                        <p:tgtEl>
                                          <p:spTgt spid="51203">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51203">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51203">
                                            <p:txEl>
                                              <p:pRg st="2" end="2"/>
                                            </p:txEl>
                                          </p:spTgt>
                                        </p:tgtEl>
                                        <p:attrNameLst>
                                          <p:attrName>style.visibility</p:attrName>
                                        </p:attrNameLst>
                                      </p:cBhvr>
                                      <p:to>
                                        <p:strVal val="visible"/>
                                      </p:to>
                                    </p:set>
                                    <p:animEffect transition="in" filter="fade">
                                      <p:cBhvr>
                                        <p:cTn id="28" dur="500"/>
                                        <p:tgtEl>
                                          <p:spTgt spid="51203">
                                            <p:txEl>
                                              <p:pRg st="2" end="2"/>
                                            </p:txEl>
                                          </p:spTgt>
                                        </p:tgtEl>
                                      </p:cBhvr>
                                    </p:animEffect>
                                    <p:anim calcmode="lin" valueType="num">
                                      <p:cBhvr>
                                        <p:cTn id="29" dur="500" fill="hold"/>
                                        <p:tgtEl>
                                          <p:spTgt spid="51203">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51203">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51203">
                                            <p:txEl>
                                              <p:pRg st="3" end="3"/>
                                            </p:txEl>
                                          </p:spTgt>
                                        </p:tgtEl>
                                        <p:attrNameLst>
                                          <p:attrName>style.visibility</p:attrName>
                                        </p:attrNameLst>
                                      </p:cBhvr>
                                      <p:to>
                                        <p:strVal val="visible"/>
                                      </p:to>
                                    </p:set>
                                    <p:animEffect transition="in" filter="fade">
                                      <p:cBhvr>
                                        <p:cTn id="35" dur="500"/>
                                        <p:tgtEl>
                                          <p:spTgt spid="51203">
                                            <p:txEl>
                                              <p:pRg st="3" end="3"/>
                                            </p:txEl>
                                          </p:spTgt>
                                        </p:tgtEl>
                                      </p:cBhvr>
                                    </p:animEffect>
                                    <p:anim calcmode="lin" valueType="num">
                                      <p:cBhvr>
                                        <p:cTn id="36" dur="500" fill="hold"/>
                                        <p:tgtEl>
                                          <p:spTgt spid="51203">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51203">
                                            <p:txEl>
                                              <p:pRg st="3" end="3"/>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2" grpId="0"/>
      <p:bldP spid="51203"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t>Reaching Target segments</a:t>
            </a:r>
          </a:p>
        </p:txBody>
      </p:sp>
      <p:sp>
        <p:nvSpPr>
          <p:cNvPr id="8195" name="Rectangle 3"/>
          <p:cNvSpPr>
            <a:spLocks noGrp="1" noChangeArrowheads="1"/>
          </p:cNvSpPr>
          <p:nvPr>
            <p:ph idx="1"/>
          </p:nvPr>
        </p:nvSpPr>
        <p:spPr/>
        <p:txBody>
          <a:bodyPr/>
          <a:lstStyle/>
          <a:p>
            <a:r>
              <a:rPr lang="en-US"/>
              <a:t>Controlled coverage</a:t>
            </a:r>
          </a:p>
          <a:p>
            <a:r>
              <a:rPr lang="en-US"/>
              <a:t>Customer self-selection</a:t>
            </a:r>
          </a:p>
        </p:txBody>
      </p:sp>
    </p:spTree>
    <p:extLst>
      <p:ext uri="{BB962C8B-B14F-4D97-AF65-F5344CB8AC3E}">
        <p14:creationId xmlns:p14="http://schemas.microsoft.com/office/powerpoint/2010/main" val="29690052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9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t>Planning for change</a:t>
            </a:r>
          </a:p>
        </p:txBody>
      </p:sp>
      <p:sp>
        <p:nvSpPr>
          <p:cNvPr id="11267" name="Rectangle 3"/>
          <p:cNvSpPr>
            <a:spLocks noGrp="1" noChangeArrowheads="1"/>
          </p:cNvSpPr>
          <p:nvPr>
            <p:ph idx="1"/>
          </p:nvPr>
        </p:nvSpPr>
        <p:spPr/>
        <p:txBody>
          <a:bodyPr/>
          <a:lstStyle/>
          <a:p>
            <a:pPr>
              <a:lnSpc>
                <a:spcPct val="90000"/>
              </a:lnSpc>
            </a:pPr>
            <a:r>
              <a:rPr lang="en-US" sz="2800"/>
              <a:t>Unless managements act, the more successful a company has been in the past, the more likely it is to fail in the future.</a:t>
            </a:r>
          </a:p>
          <a:p>
            <a:pPr>
              <a:lnSpc>
                <a:spcPct val="90000"/>
              </a:lnSpc>
            </a:pPr>
            <a:r>
              <a:rPr lang="en-US" sz="2800"/>
              <a:t>Because the basic psychological principle is that people tend to repeat behaviour for which they have been rewarded</a:t>
            </a:r>
          </a:p>
          <a:p>
            <a:pPr>
              <a:lnSpc>
                <a:spcPct val="90000"/>
              </a:lnSpc>
            </a:pPr>
            <a:r>
              <a:rPr lang="en-US" sz="2800"/>
              <a:t>Successful strategies must fit an environment that is constantly changing. Frequently the future arrives before managers are willing to give up the present.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1266"/>
                                        </p:tgtEl>
                                        <p:attrNameLst>
                                          <p:attrName>style.visibility</p:attrName>
                                        </p:attrNameLst>
                                      </p:cBhvr>
                                      <p:to>
                                        <p:strVal val="visible"/>
                                      </p:to>
                                    </p:set>
                                    <p:anim calcmode="lin" valueType="num">
                                      <p:cBhvr>
                                        <p:cTn id="7" dur="1000" fill="hold"/>
                                        <p:tgtEl>
                                          <p:spTgt spid="11266"/>
                                        </p:tgtEl>
                                        <p:attrNameLst>
                                          <p:attrName>ppt_x</p:attrName>
                                        </p:attrNameLst>
                                      </p:cBhvr>
                                      <p:tavLst>
                                        <p:tav tm="0">
                                          <p:val>
                                            <p:strVal val="#ppt_x-.2"/>
                                          </p:val>
                                        </p:tav>
                                        <p:tav tm="100000">
                                          <p:val>
                                            <p:strVal val="#ppt_x"/>
                                          </p:val>
                                        </p:tav>
                                      </p:tavLst>
                                    </p:anim>
                                    <p:anim calcmode="lin" valueType="num">
                                      <p:cBhvr>
                                        <p:cTn id="8" dur="1000" fill="hold"/>
                                        <p:tgtEl>
                                          <p:spTgt spid="11266"/>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266"/>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1267">
                                            <p:txEl>
                                              <p:pRg st="0" end="0"/>
                                            </p:txEl>
                                          </p:spTgt>
                                        </p:tgtEl>
                                        <p:attrNameLst>
                                          <p:attrName>style.visibility</p:attrName>
                                        </p:attrNameLst>
                                      </p:cBhvr>
                                      <p:to>
                                        <p:strVal val="visible"/>
                                      </p:to>
                                    </p:set>
                                    <p:animEffect transition="in" filter="fade">
                                      <p:cBhvr>
                                        <p:cTn id="14" dur="500"/>
                                        <p:tgtEl>
                                          <p:spTgt spid="11267">
                                            <p:txEl>
                                              <p:pRg st="0" end="0"/>
                                            </p:txEl>
                                          </p:spTgt>
                                        </p:tgtEl>
                                      </p:cBhvr>
                                    </p:animEffect>
                                    <p:anim calcmode="lin" valueType="num">
                                      <p:cBhvr>
                                        <p:cTn id="15" dur="500" fill="hold"/>
                                        <p:tgtEl>
                                          <p:spTgt spid="11267">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1267">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11267">
                                            <p:txEl>
                                              <p:pRg st="1" end="1"/>
                                            </p:txEl>
                                          </p:spTgt>
                                        </p:tgtEl>
                                        <p:attrNameLst>
                                          <p:attrName>style.visibility</p:attrName>
                                        </p:attrNameLst>
                                      </p:cBhvr>
                                      <p:to>
                                        <p:strVal val="visible"/>
                                      </p:to>
                                    </p:set>
                                    <p:animEffect transition="in" filter="fade">
                                      <p:cBhvr>
                                        <p:cTn id="21" dur="500"/>
                                        <p:tgtEl>
                                          <p:spTgt spid="11267">
                                            <p:txEl>
                                              <p:pRg st="1" end="1"/>
                                            </p:txEl>
                                          </p:spTgt>
                                        </p:tgtEl>
                                      </p:cBhvr>
                                    </p:animEffect>
                                    <p:anim calcmode="lin" valueType="num">
                                      <p:cBhvr>
                                        <p:cTn id="22" dur="500" fill="hold"/>
                                        <p:tgtEl>
                                          <p:spTgt spid="11267">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11267">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11267">
                                            <p:txEl>
                                              <p:pRg st="2" end="2"/>
                                            </p:txEl>
                                          </p:spTgt>
                                        </p:tgtEl>
                                        <p:attrNameLst>
                                          <p:attrName>style.visibility</p:attrName>
                                        </p:attrNameLst>
                                      </p:cBhvr>
                                      <p:to>
                                        <p:strVal val="visible"/>
                                      </p:to>
                                    </p:set>
                                    <p:animEffect transition="in" filter="fade">
                                      <p:cBhvr>
                                        <p:cTn id="28" dur="500"/>
                                        <p:tgtEl>
                                          <p:spTgt spid="11267">
                                            <p:txEl>
                                              <p:pRg st="2" end="2"/>
                                            </p:txEl>
                                          </p:spTgt>
                                        </p:tgtEl>
                                      </p:cBhvr>
                                    </p:animEffect>
                                    <p:anim calcmode="lin" valueType="num">
                                      <p:cBhvr>
                                        <p:cTn id="29" dur="500" fill="hold"/>
                                        <p:tgtEl>
                                          <p:spTgt spid="11267">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11267">
                                            <p:txEl>
                                              <p:pRg st="2" end="2"/>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P spid="11267"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sz="3600"/>
              <a:t>Consumer Analysis and Social Policy</a:t>
            </a:r>
          </a:p>
        </p:txBody>
      </p:sp>
      <p:sp>
        <p:nvSpPr>
          <p:cNvPr id="53251" name="Rectangle 3"/>
          <p:cNvSpPr>
            <a:spLocks noGrp="1" noChangeArrowheads="1"/>
          </p:cNvSpPr>
          <p:nvPr>
            <p:ph idx="1"/>
          </p:nvPr>
        </p:nvSpPr>
        <p:spPr/>
        <p:txBody>
          <a:bodyPr/>
          <a:lstStyle/>
          <a:p>
            <a:r>
              <a:rPr lang="en-US"/>
              <a:t>Policy issues related to macromarketing and trends in consumer decisions</a:t>
            </a:r>
          </a:p>
          <a:p>
            <a:r>
              <a:rPr lang="en-US"/>
              <a:t>Behavioural/ Psychological economics economics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53250"/>
                                        </p:tgtEl>
                                        <p:attrNameLst>
                                          <p:attrName>style.visibility</p:attrName>
                                        </p:attrNameLst>
                                      </p:cBhvr>
                                      <p:to>
                                        <p:strVal val="visible"/>
                                      </p:to>
                                    </p:set>
                                    <p:anim calcmode="lin" valueType="num">
                                      <p:cBhvr>
                                        <p:cTn id="7" dur="1000" fill="hold"/>
                                        <p:tgtEl>
                                          <p:spTgt spid="53250"/>
                                        </p:tgtEl>
                                        <p:attrNameLst>
                                          <p:attrName>ppt_x</p:attrName>
                                        </p:attrNameLst>
                                      </p:cBhvr>
                                      <p:tavLst>
                                        <p:tav tm="0">
                                          <p:val>
                                            <p:strVal val="#ppt_x-.2"/>
                                          </p:val>
                                        </p:tav>
                                        <p:tav tm="100000">
                                          <p:val>
                                            <p:strVal val="#ppt_x"/>
                                          </p:val>
                                        </p:tav>
                                      </p:tavLst>
                                    </p:anim>
                                    <p:anim calcmode="lin" valueType="num">
                                      <p:cBhvr>
                                        <p:cTn id="8" dur="1000" fill="hold"/>
                                        <p:tgtEl>
                                          <p:spTgt spid="53250"/>
                                        </p:tgtEl>
                                        <p:attrNameLst>
                                          <p:attrName>ppt_y</p:attrName>
                                        </p:attrNameLst>
                                      </p:cBhvr>
                                      <p:tavLst>
                                        <p:tav tm="0">
                                          <p:val>
                                            <p:strVal val="#ppt_y"/>
                                          </p:val>
                                        </p:tav>
                                        <p:tav tm="100000">
                                          <p:val>
                                            <p:strVal val="#ppt_y"/>
                                          </p:val>
                                        </p:tav>
                                      </p:tavLst>
                                    </p:anim>
                                    <p:animEffect transition="in" filter="wipe(right)" prLst="gradientSize: 0.1">
                                      <p:cBhvr>
                                        <p:cTn id="9" dur="1000"/>
                                        <p:tgtEl>
                                          <p:spTgt spid="53250"/>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53251">
                                            <p:txEl>
                                              <p:pRg st="0" end="0"/>
                                            </p:txEl>
                                          </p:spTgt>
                                        </p:tgtEl>
                                        <p:attrNameLst>
                                          <p:attrName>style.visibility</p:attrName>
                                        </p:attrNameLst>
                                      </p:cBhvr>
                                      <p:to>
                                        <p:strVal val="visible"/>
                                      </p:to>
                                    </p:set>
                                    <p:animEffect transition="in" filter="fade">
                                      <p:cBhvr>
                                        <p:cTn id="14" dur="500"/>
                                        <p:tgtEl>
                                          <p:spTgt spid="53251">
                                            <p:txEl>
                                              <p:pRg st="0" end="0"/>
                                            </p:txEl>
                                          </p:spTgt>
                                        </p:tgtEl>
                                      </p:cBhvr>
                                    </p:animEffect>
                                    <p:anim calcmode="lin" valueType="num">
                                      <p:cBhvr>
                                        <p:cTn id="15" dur="500" fill="hold"/>
                                        <p:tgtEl>
                                          <p:spTgt spid="53251">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53251">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53251">
                                            <p:txEl>
                                              <p:pRg st="1" end="1"/>
                                            </p:txEl>
                                          </p:spTgt>
                                        </p:tgtEl>
                                        <p:attrNameLst>
                                          <p:attrName>style.visibility</p:attrName>
                                        </p:attrNameLst>
                                      </p:cBhvr>
                                      <p:to>
                                        <p:strVal val="visible"/>
                                      </p:to>
                                    </p:set>
                                    <p:animEffect transition="in" filter="fade">
                                      <p:cBhvr>
                                        <p:cTn id="21" dur="500"/>
                                        <p:tgtEl>
                                          <p:spTgt spid="53251">
                                            <p:txEl>
                                              <p:pRg st="1" end="1"/>
                                            </p:txEl>
                                          </p:spTgt>
                                        </p:tgtEl>
                                      </p:cBhvr>
                                    </p:animEffect>
                                    <p:anim calcmode="lin" valueType="num">
                                      <p:cBhvr>
                                        <p:cTn id="22" dur="500" fill="hold"/>
                                        <p:tgtEl>
                                          <p:spTgt spid="53251">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53251">
                                            <p:txEl>
                                              <p:pRg st="1" end="1"/>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0" grpId="0"/>
      <p:bldP spid="53251"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6" name="Rectangle 4"/>
          <p:cNvSpPr>
            <a:spLocks noGrp="1" noChangeArrowheads="1"/>
          </p:cNvSpPr>
          <p:nvPr>
            <p:ph type="ctrTitle"/>
          </p:nvPr>
        </p:nvSpPr>
        <p:spPr>
          <a:xfrm>
            <a:off x="685800" y="914400"/>
            <a:ext cx="7772400" cy="1219200"/>
          </a:xfrm>
        </p:spPr>
        <p:txBody>
          <a:bodyPr/>
          <a:lstStyle/>
          <a:p>
            <a:r>
              <a:rPr lang="en-US" sz="4000"/>
              <a:t>Enhanced Shareholder Value (ESV)</a:t>
            </a:r>
          </a:p>
        </p:txBody>
      </p:sp>
      <p:sp>
        <p:nvSpPr>
          <p:cNvPr id="54277" name="Rectangle 5"/>
          <p:cNvSpPr>
            <a:spLocks noGrp="1" noChangeArrowheads="1"/>
          </p:cNvSpPr>
          <p:nvPr>
            <p:ph type="subTitle" idx="1"/>
          </p:nvPr>
        </p:nvSpPr>
        <p:spPr>
          <a:xfrm>
            <a:off x="1371600" y="2667000"/>
            <a:ext cx="6400800" cy="2971800"/>
          </a:xfrm>
        </p:spPr>
        <p:txBody>
          <a:bodyPr/>
          <a:lstStyle/>
          <a:p>
            <a:r>
              <a:rPr lang="en-US"/>
              <a:t>The ability of a company to provide job security and satisfaction, satisfy customers, grow profits consistently, adopt sound long-term strategies, ability to weather business shocks.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54276"/>
                                        </p:tgtEl>
                                        <p:attrNameLst>
                                          <p:attrName>style.visibility</p:attrName>
                                        </p:attrNameLst>
                                      </p:cBhvr>
                                      <p:to>
                                        <p:strVal val="visible"/>
                                      </p:to>
                                    </p:set>
                                    <p:anim calcmode="lin" valueType="num">
                                      <p:cBhvr>
                                        <p:cTn id="7" dur="1000" fill="hold"/>
                                        <p:tgtEl>
                                          <p:spTgt spid="54276"/>
                                        </p:tgtEl>
                                        <p:attrNameLst>
                                          <p:attrName>ppt_x</p:attrName>
                                        </p:attrNameLst>
                                      </p:cBhvr>
                                      <p:tavLst>
                                        <p:tav tm="0">
                                          <p:val>
                                            <p:strVal val="#ppt_x-.2"/>
                                          </p:val>
                                        </p:tav>
                                        <p:tav tm="100000">
                                          <p:val>
                                            <p:strVal val="#ppt_x"/>
                                          </p:val>
                                        </p:tav>
                                      </p:tavLst>
                                    </p:anim>
                                    <p:anim calcmode="lin" valueType="num">
                                      <p:cBhvr>
                                        <p:cTn id="8" dur="1000" fill="hold"/>
                                        <p:tgtEl>
                                          <p:spTgt spid="54276"/>
                                        </p:tgtEl>
                                        <p:attrNameLst>
                                          <p:attrName>ppt_y</p:attrName>
                                        </p:attrNameLst>
                                      </p:cBhvr>
                                      <p:tavLst>
                                        <p:tav tm="0">
                                          <p:val>
                                            <p:strVal val="#ppt_y"/>
                                          </p:val>
                                        </p:tav>
                                        <p:tav tm="100000">
                                          <p:val>
                                            <p:strVal val="#ppt_y"/>
                                          </p:val>
                                        </p:tav>
                                      </p:tavLst>
                                    </p:anim>
                                    <p:animEffect transition="in" filter="wipe(right)" prLst="gradientSize: 0.1">
                                      <p:cBhvr>
                                        <p:cTn id="9" dur="1000"/>
                                        <p:tgtEl>
                                          <p:spTgt spid="54276"/>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54277">
                                            <p:txEl>
                                              <p:pRg st="0" end="0"/>
                                            </p:txEl>
                                          </p:spTgt>
                                        </p:tgtEl>
                                        <p:attrNameLst>
                                          <p:attrName>style.visibility</p:attrName>
                                        </p:attrNameLst>
                                      </p:cBhvr>
                                      <p:to>
                                        <p:strVal val="visible"/>
                                      </p:to>
                                    </p:set>
                                    <p:animEffect transition="in" filter="fade">
                                      <p:cBhvr>
                                        <p:cTn id="14" dur="500"/>
                                        <p:tgtEl>
                                          <p:spTgt spid="54277">
                                            <p:txEl>
                                              <p:pRg st="0" end="0"/>
                                            </p:txEl>
                                          </p:spTgt>
                                        </p:tgtEl>
                                      </p:cBhvr>
                                    </p:animEffect>
                                    <p:anim calcmode="lin" valueType="num">
                                      <p:cBhvr>
                                        <p:cTn id="15" dur="500" fill="hold"/>
                                        <p:tgtEl>
                                          <p:spTgt spid="54277">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54277">
                                            <p:txEl>
                                              <p:pRg st="0" end="0"/>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6" grpId="0"/>
      <p:bldP spid="54277"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a:t>3 M’s of profit Growth</a:t>
            </a:r>
          </a:p>
        </p:txBody>
      </p:sp>
      <p:sp>
        <p:nvSpPr>
          <p:cNvPr id="56323" name="Rectangle 3"/>
          <p:cNvSpPr>
            <a:spLocks noGrp="1" noChangeArrowheads="1"/>
          </p:cNvSpPr>
          <p:nvPr>
            <p:ph idx="1"/>
          </p:nvPr>
        </p:nvSpPr>
        <p:spPr/>
        <p:txBody>
          <a:bodyPr/>
          <a:lstStyle/>
          <a:p>
            <a:r>
              <a:rPr lang="en-US"/>
              <a:t>More markets</a:t>
            </a:r>
          </a:p>
          <a:p>
            <a:r>
              <a:rPr lang="en-US"/>
              <a:t>More market share</a:t>
            </a:r>
          </a:p>
          <a:p>
            <a:r>
              <a:rPr lang="en-US"/>
              <a:t>More margins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56322"/>
                                        </p:tgtEl>
                                        <p:attrNameLst>
                                          <p:attrName>style.visibility</p:attrName>
                                        </p:attrNameLst>
                                      </p:cBhvr>
                                      <p:to>
                                        <p:strVal val="visible"/>
                                      </p:to>
                                    </p:set>
                                    <p:anim calcmode="lin" valueType="num">
                                      <p:cBhvr>
                                        <p:cTn id="7" dur="1000" fill="hold"/>
                                        <p:tgtEl>
                                          <p:spTgt spid="56322"/>
                                        </p:tgtEl>
                                        <p:attrNameLst>
                                          <p:attrName>ppt_x</p:attrName>
                                        </p:attrNameLst>
                                      </p:cBhvr>
                                      <p:tavLst>
                                        <p:tav tm="0">
                                          <p:val>
                                            <p:strVal val="#ppt_x-.2"/>
                                          </p:val>
                                        </p:tav>
                                        <p:tav tm="100000">
                                          <p:val>
                                            <p:strVal val="#ppt_x"/>
                                          </p:val>
                                        </p:tav>
                                      </p:tavLst>
                                    </p:anim>
                                    <p:anim calcmode="lin" valueType="num">
                                      <p:cBhvr>
                                        <p:cTn id="8" dur="1000" fill="hold"/>
                                        <p:tgtEl>
                                          <p:spTgt spid="56322"/>
                                        </p:tgtEl>
                                        <p:attrNameLst>
                                          <p:attrName>ppt_y</p:attrName>
                                        </p:attrNameLst>
                                      </p:cBhvr>
                                      <p:tavLst>
                                        <p:tav tm="0">
                                          <p:val>
                                            <p:strVal val="#ppt_y"/>
                                          </p:val>
                                        </p:tav>
                                        <p:tav tm="100000">
                                          <p:val>
                                            <p:strVal val="#ppt_y"/>
                                          </p:val>
                                        </p:tav>
                                      </p:tavLst>
                                    </p:anim>
                                    <p:animEffect transition="in" filter="wipe(right)" prLst="gradientSize: 0.1">
                                      <p:cBhvr>
                                        <p:cTn id="9" dur="1000"/>
                                        <p:tgtEl>
                                          <p:spTgt spid="56322"/>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56323">
                                            <p:txEl>
                                              <p:pRg st="0" end="0"/>
                                            </p:txEl>
                                          </p:spTgt>
                                        </p:tgtEl>
                                        <p:attrNameLst>
                                          <p:attrName>style.visibility</p:attrName>
                                        </p:attrNameLst>
                                      </p:cBhvr>
                                      <p:to>
                                        <p:strVal val="visible"/>
                                      </p:to>
                                    </p:set>
                                    <p:animEffect transition="in" filter="fade">
                                      <p:cBhvr>
                                        <p:cTn id="14" dur="500"/>
                                        <p:tgtEl>
                                          <p:spTgt spid="56323">
                                            <p:txEl>
                                              <p:pRg st="0" end="0"/>
                                            </p:txEl>
                                          </p:spTgt>
                                        </p:tgtEl>
                                      </p:cBhvr>
                                    </p:animEffect>
                                    <p:anim calcmode="lin" valueType="num">
                                      <p:cBhvr>
                                        <p:cTn id="15" dur="500" fill="hold"/>
                                        <p:tgtEl>
                                          <p:spTgt spid="56323">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56323">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56323">
                                            <p:txEl>
                                              <p:pRg st="1" end="1"/>
                                            </p:txEl>
                                          </p:spTgt>
                                        </p:tgtEl>
                                        <p:attrNameLst>
                                          <p:attrName>style.visibility</p:attrName>
                                        </p:attrNameLst>
                                      </p:cBhvr>
                                      <p:to>
                                        <p:strVal val="visible"/>
                                      </p:to>
                                    </p:set>
                                    <p:animEffect transition="in" filter="fade">
                                      <p:cBhvr>
                                        <p:cTn id="21" dur="500"/>
                                        <p:tgtEl>
                                          <p:spTgt spid="56323">
                                            <p:txEl>
                                              <p:pRg st="1" end="1"/>
                                            </p:txEl>
                                          </p:spTgt>
                                        </p:tgtEl>
                                      </p:cBhvr>
                                    </p:animEffect>
                                    <p:anim calcmode="lin" valueType="num">
                                      <p:cBhvr>
                                        <p:cTn id="22" dur="500" fill="hold"/>
                                        <p:tgtEl>
                                          <p:spTgt spid="56323">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56323">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56323">
                                            <p:txEl>
                                              <p:pRg st="2" end="2"/>
                                            </p:txEl>
                                          </p:spTgt>
                                        </p:tgtEl>
                                        <p:attrNameLst>
                                          <p:attrName>style.visibility</p:attrName>
                                        </p:attrNameLst>
                                      </p:cBhvr>
                                      <p:to>
                                        <p:strVal val="visible"/>
                                      </p:to>
                                    </p:set>
                                    <p:animEffect transition="in" filter="fade">
                                      <p:cBhvr>
                                        <p:cTn id="28" dur="500"/>
                                        <p:tgtEl>
                                          <p:spTgt spid="56323">
                                            <p:txEl>
                                              <p:pRg st="2" end="2"/>
                                            </p:txEl>
                                          </p:spTgt>
                                        </p:tgtEl>
                                      </p:cBhvr>
                                    </p:animEffect>
                                    <p:anim calcmode="lin" valueType="num">
                                      <p:cBhvr>
                                        <p:cTn id="29" dur="500" fill="hold"/>
                                        <p:tgtEl>
                                          <p:spTgt spid="56323">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56323">
                                            <p:txEl>
                                              <p:pRg st="2" end="2"/>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2" grpId="0"/>
      <p:bldP spid="56323"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a:t>Markets have 4 components</a:t>
            </a:r>
          </a:p>
        </p:txBody>
      </p:sp>
      <p:sp>
        <p:nvSpPr>
          <p:cNvPr id="57347" name="Rectangle 3"/>
          <p:cNvSpPr>
            <a:spLocks noGrp="1" noChangeArrowheads="1"/>
          </p:cNvSpPr>
          <p:nvPr>
            <p:ph idx="1"/>
          </p:nvPr>
        </p:nvSpPr>
        <p:spPr/>
        <p:txBody>
          <a:bodyPr/>
          <a:lstStyle/>
          <a:p>
            <a:r>
              <a:rPr lang="en-US"/>
              <a:t>People and their needs</a:t>
            </a:r>
          </a:p>
          <a:p>
            <a:r>
              <a:rPr lang="en-US"/>
              <a:t>Ability to buy</a:t>
            </a:r>
          </a:p>
          <a:p>
            <a:r>
              <a:rPr lang="en-US"/>
              <a:t>Willingness to buy</a:t>
            </a:r>
          </a:p>
          <a:p>
            <a:r>
              <a:rPr lang="en-US"/>
              <a:t>Authority to buy</a:t>
            </a:r>
          </a:p>
          <a:p>
            <a:endParaRPr 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57346"/>
                                        </p:tgtEl>
                                        <p:attrNameLst>
                                          <p:attrName>style.visibility</p:attrName>
                                        </p:attrNameLst>
                                      </p:cBhvr>
                                      <p:to>
                                        <p:strVal val="visible"/>
                                      </p:to>
                                    </p:set>
                                    <p:anim calcmode="lin" valueType="num">
                                      <p:cBhvr>
                                        <p:cTn id="7" dur="1000" fill="hold"/>
                                        <p:tgtEl>
                                          <p:spTgt spid="57346"/>
                                        </p:tgtEl>
                                        <p:attrNameLst>
                                          <p:attrName>ppt_x</p:attrName>
                                        </p:attrNameLst>
                                      </p:cBhvr>
                                      <p:tavLst>
                                        <p:tav tm="0">
                                          <p:val>
                                            <p:strVal val="#ppt_x-.2"/>
                                          </p:val>
                                        </p:tav>
                                        <p:tav tm="100000">
                                          <p:val>
                                            <p:strVal val="#ppt_x"/>
                                          </p:val>
                                        </p:tav>
                                      </p:tavLst>
                                    </p:anim>
                                    <p:anim calcmode="lin" valueType="num">
                                      <p:cBhvr>
                                        <p:cTn id="8" dur="1000" fill="hold"/>
                                        <p:tgtEl>
                                          <p:spTgt spid="57346"/>
                                        </p:tgtEl>
                                        <p:attrNameLst>
                                          <p:attrName>ppt_y</p:attrName>
                                        </p:attrNameLst>
                                      </p:cBhvr>
                                      <p:tavLst>
                                        <p:tav tm="0">
                                          <p:val>
                                            <p:strVal val="#ppt_y"/>
                                          </p:val>
                                        </p:tav>
                                        <p:tav tm="100000">
                                          <p:val>
                                            <p:strVal val="#ppt_y"/>
                                          </p:val>
                                        </p:tav>
                                      </p:tavLst>
                                    </p:anim>
                                    <p:animEffect transition="in" filter="wipe(right)" prLst="gradientSize: 0.1">
                                      <p:cBhvr>
                                        <p:cTn id="9" dur="1000"/>
                                        <p:tgtEl>
                                          <p:spTgt spid="57346"/>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57347">
                                            <p:txEl>
                                              <p:pRg st="0" end="0"/>
                                            </p:txEl>
                                          </p:spTgt>
                                        </p:tgtEl>
                                        <p:attrNameLst>
                                          <p:attrName>style.visibility</p:attrName>
                                        </p:attrNameLst>
                                      </p:cBhvr>
                                      <p:to>
                                        <p:strVal val="visible"/>
                                      </p:to>
                                    </p:set>
                                    <p:animEffect transition="in" filter="fade">
                                      <p:cBhvr>
                                        <p:cTn id="14" dur="500"/>
                                        <p:tgtEl>
                                          <p:spTgt spid="57347">
                                            <p:txEl>
                                              <p:pRg st="0" end="0"/>
                                            </p:txEl>
                                          </p:spTgt>
                                        </p:tgtEl>
                                      </p:cBhvr>
                                    </p:animEffect>
                                    <p:anim calcmode="lin" valueType="num">
                                      <p:cBhvr>
                                        <p:cTn id="15" dur="500" fill="hold"/>
                                        <p:tgtEl>
                                          <p:spTgt spid="57347">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57347">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57347">
                                            <p:txEl>
                                              <p:pRg st="1" end="1"/>
                                            </p:txEl>
                                          </p:spTgt>
                                        </p:tgtEl>
                                        <p:attrNameLst>
                                          <p:attrName>style.visibility</p:attrName>
                                        </p:attrNameLst>
                                      </p:cBhvr>
                                      <p:to>
                                        <p:strVal val="visible"/>
                                      </p:to>
                                    </p:set>
                                    <p:animEffect transition="in" filter="fade">
                                      <p:cBhvr>
                                        <p:cTn id="21" dur="500"/>
                                        <p:tgtEl>
                                          <p:spTgt spid="57347">
                                            <p:txEl>
                                              <p:pRg st="1" end="1"/>
                                            </p:txEl>
                                          </p:spTgt>
                                        </p:tgtEl>
                                      </p:cBhvr>
                                    </p:animEffect>
                                    <p:anim calcmode="lin" valueType="num">
                                      <p:cBhvr>
                                        <p:cTn id="22" dur="500" fill="hold"/>
                                        <p:tgtEl>
                                          <p:spTgt spid="57347">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57347">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57347">
                                            <p:txEl>
                                              <p:pRg st="2" end="2"/>
                                            </p:txEl>
                                          </p:spTgt>
                                        </p:tgtEl>
                                        <p:attrNameLst>
                                          <p:attrName>style.visibility</p:attrName>
                                        </p:attrNameLst>
                                      </p:cBhvr>
                                      <p:to>
                                        <p:strVal val="visible"/>
                                      </p:to>
                                    </p:set>
                                    <p:animEffect transition="in" filter="fade">
                                      <p:cBhvr>
                                        <p:cTn id="28" dur="500"/>
                                        <p:tgtEl>
                                          <p:spTgt spid="57347">
                                            <p:txEl>
                                              <p:pRg st="2" end="2"/>
                                            </p:txEl>
                                          </p:spTgt>
                                        </p:tgtEl>
                                      </p:cBhvr>
                                    </p:animEffect>
                                    <p:anim calcmode="lin" valueType="num">
                                      <p:cBhvr>
                                        <p:cTn id="29" dur="500" fill="hold"/>
                                        <p:tgtEl>
                                          <p:spTgt spid="57347">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57347">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57347">
                                            <p:txEl>
                                              <p:pRg st="3" end="3"/>
                                            </p:txEl>
                                          </p:spTgt>
                                        </p:tgtEl>
                                        <p:attrNameLst>
                                          <p:attrName>style.visibility</p:attrName>
                                        </p:attrNameLst>
                                      </p:cBhvr>
                                      <p:to>
                                        <p:strVal val="visible"/>
                                      </p:to>
                                    </p:set>
                                    <p:animEffect transition="in" filter="fade">
                                      <p:cBhvr>
                                        <p:cTn id="35" dur="500"/>
                                        <p:tgtEl>
                                          <p:spTgt spid="57347">
                                            <p:txEl>
                                              <p:pRg st="3" end="3"/>
                                            </p:txEl>
                                          </p:spTgt>
                                        </p:tgtEl>
                                      </p:cBhvr>
                                    </p:animEffect>
                                    <p:anim calcmode="lin" valueType="num">
                                      <p:cBhvr>
                                        <p:cTn id="36" dur="500" fill="hold"/>
                                        <p:tgtEl>
                                          <p:spTgt spid="57347">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57347">
                                            <p:txEl>
                                              <p:pRg st="3" end="3"/>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6" grpId="0"/>
      <p:bldP spid="57347" grpId="0" build="p"/>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a:t>Customer Buying Career</a:t>
            </a:r>
          </a:p>
        </p:txBody>
      </p:sp>
      <p:sp>
        <p:nvSpPr>
          <p:cNvPr id="12291" name="Rectangle 3"/>
          <p:cNvSpPr>
            <a:spLocks noGrp="1" noChangeArrowheads="1"/>
          </p:cNvSpPr>
          <p:nvPr>
            <p:ph idx="1"/>
          </p:nvPr>
        </p:nvSpPr>
        <p:spPr/>
        <p:txBody>
          <a:bodyPr/>
          <a:lstStyle/>
          <a:p>
            <a:r>
              <a:rPr lang="en-US"/>
              <a:t>Observing</a:t>
            </a:r>
          </a:p>
          <a:p>
            <a:r>
              <a:rPr lang="en-US"/>
              <a:t>Making requests</a:t>
            </a:r>
          </a:p>
          <a:p>
            <a:r>
              <a:rPr lang="en-US"/>
              <a:t>Making selections</a:t>
            </a:r>
          </a:p>
          <a:p>
            <a:r>
              <a:rPr lang="en-US"/>
              <a:t>Making assisted purchases</a:t>
            </a:r>
          </a:p>
          <a:p>
            <a:r>
              <a:rPr lang="en-US"/>
              <a:t>Making independent purchases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p:cTn id="7" dur="1000" fill="hold"/>
                                        <p:tgtEl>
                                          <p:spTgt spid="12290"/>
                                        </p:tgtEl>
                                        <p:attrNameLst>
                                          <p:attrName>ppt_x</p:attrName>
                                        </p:attrNameLst>
                                      </p:cBhvr>
                                      <p:tavLst>
                                        <p:tav tm="0">
                                          <p:val>
                                            <p:strVal val="#ppt_x-.2"/>
                                          </p:val>
                                        </p:tav>
                                        <p:tav tm="100000">
                                          <p:val>
                                            <p:strVal val="#ppt_x"/>
                                          </p:val>
                                        </p:tav>
                                      </p:tavLst>
                                    </p:anim>
                                    <p:anim calcmode="lin" valueType="num">
                                      <p:cBhvr>
                                        <p:cTn id="8" dur="1000" fill="hold"/>
                                        <p:tgtEl>
                                          <p:spTgt spid="12290"/>
                                        </p:tgtEl>
                                        <p:attrNameLst>
                                          <p:attrName>ppt_y</p:attrName>
                                        </p:attrNameLst>
                                      </p:cBhvr>
                                      <p:tavLst>
                                        <p:tav tm="0">
                                          <p:val>
                                            <p:strVal val="#ppt_y"/>
                                          </p:val>
                                        </p:tav>
                                        <p:tav tm="100000">
                                          <p:val>
                                            <p:strVal val="#ppt_y"/>
                                          </p:val>
                                        </p:tav>
                                      </p:tavLst>
                                    </p:anim>
                                    <p:animEffect transition="in" filter="wipe(right)" prLst="gradientSize: 0.1">
                                      <p:cBhvr>
                                        <p:cTn id="9" dur="1000"/>
                                        <p:tgtEl>
                                          <p:spTgt spid="12290"/>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2291">
                                            <p:txEl>
                                              <p:pRg st="0" end="0"/>
                                            </p:txEl>
                                          </p:spTgt>
                                        </p:tgtEl>
                                        <p:attrNameLst>
                                          <p:attrName>style.visibility</p:attrName>
                                        </p:attrNameLst>
                                      </p:cBhvr>
                                      <p:to>
                                        <p:strVal val="visible"/>
                                      </p:to>
                                    </p:set>
                                    <p:animEffect transition="in" filter="fade">
                                      <p:cBhvr>
                                        <p:cTn id="14" dur="500"/>
                                        <p:tgtEl>
                                          <p:spTgt spid="12291">
                                            <p:txEl>
                                              <p:pRg st="0" end="0"/>
                                            </p:txEl>
                                          </p:spTgt>
                                        </p:tgtEl>
                                      </p:cBhvr>
                                    </p:animEffect>
                                    <p:anim calcmode="lin" valueType="num">
                                      <p:cBhvr>
                                        <p:cTn id="15" dur="500" fill="hold"/>
                                        <p:tgtEl>
                                          <p:spTgt spid="12291">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2291">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12291">
                                            <p:txEl>
                                              <p:pRg st="1" end="1"/>
                                            </p:txEl>
                                          </p:spTgt>
                                        </p:tgtEl>
                                        <p:attrNameLst>
                                          <p:attrName>style.visibility</p:attrName>
                                        </p:attrNameLst>
                                      </p:cBhvr>
                                      <p:to>
                                        <p:strVal val="visible"/>
                                      </p:to>
                                    </p:set>
                                    <p:animEffect transition="in" filter="fade">
                                      <p:cBhvr>
                                        <p:cTn id="21" dur="500"/>
                                        <p:tgtEl>
                                          <p:spTgt spid="12291">
                                            <p:txEl>
                                              <p:pRg st="1" end="1"/>
                                            </p:txEl>
                                          </p:spTgt>
                                        </p:tgtEl>
                                      </p:cBhvr>
                                    </p:animEffect>
                                    <p:anim calcmode="lin" valueType="num">
                                      <p:cBhvr>
                                        <p:cTn id="22" dur="500" fill="hold"/>
                                        <p:tgtEl>
                                          <p:spTgt spid="12291">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12291">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12291">
                                            <p:txEl>
                                              <p:pRg st="2" end="2"/>
                                            </p:txEl>
                                          </p:spTgt>
                                        </p:tgtEl>
                                        <p:attrNameLst>
                                          <p:attrName>style.visibility</p:attrName>
                                        </p:attrNameLst>
                                      </p:cBhvr>
                                      <p:to>
                                        <p:strVal val="visible"/>
                                      </p:to>
                                    </p:set>
                                    <p:animEffect transition="in" filter="fade">
                                      <p:cBhvr>
                                        <p:cTn id="28" dur="500"/>
                                        <p:tgtEl>
                                          <p:spTgt spid="12291">
                                            <p:txEl>
                                              <p:pRg st="2" end="2"/>
                                            </p:txEl>
                                          </p:spTgt>
                                        </p:tgtEl>
                                      </p:cBhvr>
                                    </p:animEffect>
                                    <p:anim calcmode="lin" valueType="num">
                                      <p:cBhvr>
                                        <p:cTn id="29" dur="500" fill="hold"/>
                                        <p:tgtEl>
                                          <p:spTgt spid="12291">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12291">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12291">
                                            <p:txEl>
                                              <p:pRg st="3" end="3"/>
                                            </p:txEl>
                                          </p:spTgt>
                                        </p:tgtEl>
                                        <p:attrNameLst>
                                          <p:attrName>style.visibility</p:attrName>
                                        </p:attrNameLst>
                                      </p:cBhvr>
                                      <p:to>
                                        <p:strVal val="visible"/>
                                      </p:to>
                                    </p:set>
                                    <p:animEffect transition="in" filter="fade">
                                      <p:cBhvr>
                                        <p:cTn id="35" dur="500"/>
                                        <p:tgtEl>
                                          <p:spTgt spid="12291">
                                            <p:txEl>
                                              <p:pRg st="3" end="3"/>
                                            </p:txEl>
                                          </p:spTgt>
                                        </p:tgtEl>
                                      </p:cBhvr>
                                    </p:animEffect>
                                    <p:anim calcmode="lin" valueType="num">
                                      <p:cBhvr>
                                        <p:cTn id="36" dur="500" fill="hold"/>
                                        <p:tgtEl>
                                          <p:spTgt spid="12291">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12291">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4" presetClass="entr" presetSubtype="0" fill="hold" grpId="0" nodeType="clickEffect">
                                  <p:stCondLst>
                                    <p:cond delay="0"/>
                                  </p:stCondLst>
                                  <p:childTnLst>
                                    <p:set>
                                      <p:cBhvr>
                                        <p:cTn id="41" dur="1" fill="hold">
                                          <p:stCondLst>
                                            <p:cond delay="0"/>
                                          </p:stCondLst>
                                        </p:cTn>
                                        <p:tgtEl>
                                          <p:spTgt spid="12291">
                                            <p:txEl>
                                              <p:pRg st="4" end="4"/>
                                            </p:txEl>
                                          </p:spTgt>
                                        </p:tgtEl>
                                        <p:attrNameLst>
                                          <p:attrName>style.visibility</p:attrName>
                                        </p:attrNameLst>
                                      </p:cBhvr>
                                      <p:to>
                                        <p:strVal val="visible"/>
                                      </p:to>
                                    </p:set>
                                    <p:animEffect transition="in" filter="fade">
                                      <p:cBhvr>
                                        <p:cTn id="42" dur="500"/>
                                        <p:tgtEl>
                                          <p:spTgt spid="12291">
                                            <p:txEl>
                                              <p:pRg st="4" end="4"/>
                                            </p:txEl>
                                          </p:spTgt>
                                        </p:tgtEl>
                                      </p:cBhvr>
                                    </p:animEffect>
                                    <p:anim calcmode="lin" valueType="num">
                                      <p:cBhvr>
                                        <p:cTn id="43" dur="500" fill="hold"/>
                                        <p:tgtEl>
                                          <p:spTgt spid="12291">
                                            <p:txEl>
                                              <p:pRg st="4" end="4"/>
                                            </p:txEl>
                                          </p:spTgt>
                                        </p:tgtEl>
                                        <p:attrNameLst>
                                          <p:attrName>ppt_x</p:attrName>
                                        </p:attrNameLst>
                                      </p:cBhvr>
                                      <p:tavLst>
                                        <p:tav tm="0">
                                          <p:val>
                                            <p:strVal val="#ppt_x"/>
                                          </p:val>
                                        </p:tav>
                                        <p:tav tm="100000">
                                          <p:val>
                                            <p:strVal val="#ppt_x"/>
                                          </p:val>
                                        </p:tav>
                                      </p:tavLst>
                                    </p:anim>
                                    <p:anim calcmode="lin" valueType="num">
                                      <p:cBhvr>
                                        <p:cTn id="44" dur="500" fill="hold"/>
                                        <p:tgtEl>
                                          <p:spTgt spid="12291">
                                            <p:txEl>
                                              <p:pRg st="4" end="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P spid="12291" grpId="0" build="p"/>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t>Behavioural consumer segmentation (Cohort analysis)</a:t>
            </a:r>
          </a:p>
        </p:txBody>
      </p:sp>
      <p:sp>
        <p:nvSpPr>
          <p:cNvPr id="13315" name="Rectangle 3"/>
          <p:cNvSpPr>
            <a:spLocks noGrp="1" noChangeArrowheads="1"/>
          </p:cNvSpPr>
          <p:nvPr>
            <p:ph idx="1"/>
          </p:nvPr>
        </p:nvSpPr>
        <p:spPr/>
        <p:txBody>
          <a:bodyPr/>
          <a:lstStyle/>
          <a:p>
            <a:r>
              <a:rPr lang="en-US"/>
              <a:t>Baby boomers</a:t>
            </a:r>
          </a:p>
          <a:p>
            <a:r>
              <a:rPr lang="en-US"/>
              <a:t>Baby busters</a:t>
            </a:r>
          </a:p>
          <a:p>
            <a:r>
              <a:rPr lang="en-US"/>
              <a:t>Skippies</a:t>
            </a:r>
          </a:p>
          <a:p>
            <a:r>
              <a:rPr lang="en-US"/>
              <a:t>Yuppies</a:t>
            </a:r>
          </a:p>
          <a:p>
            <a:r>
              <a:rPr lang="en-US"/>
              <a:t>Muppies</a:t>
            </a:r>
          </a:p>
          <a:p>
            <a:r>
              <a:rPr lang="en-US"/>
              <a:t>Empty nesters</a:t>
            </a:r>
          </a:p>
          <a:p>
            <a:r>
              <a:rPr lang="en-US"/>
              <a:t>‘Young again’</a:t>
            </a:r>
          </a:p>
          <a:p>
            <a:endParaRPr 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3314"/>
                                        </p:tgtEl>
                                        <p:attrNameLst>
                                          <p:attrName>style.visibility</p:attrName>
                                        </p:attrNameLst>
                                      </p:cBhvr>
                                      <p:to>
                                        <p:strVal val="visible"/>
                                      </p:to>
                                    </p:set>
                                    <p:anim calcmode="lin" valueType="num">
                                      <p:cBhvr>
                                        <p:cTn id="7" dur="1000" fill="hold"/>
                                        <p:tgtEl>
                                          <p:spTgt spid="13314"/>
                                        </p:tgtEl>
                                        <p:attrNameLst>
                                          <p:attrName>ppt_x</p:attrName>
                                        </p:attrNameLst>
                                      </p:cBhvr>
                                      <p:tavLst>
                                        <p:tav tm="0">
                                          <p:val>
                                            <p:strVal val="#ppt_x-.2"/>
                                          </p:val>
                                        </p:tav>
                                        <p:tav tm="100000">
                                          <p:val>
                                            <p:strVal val="#ppt_x"/>
                                          </p:val>
                                        </p:tav>
                                      </p:tavLst>
                                    </p:anim>
                                    <p:anim calcmode="lin" valueType="num">
                                      <p:cBhvr>
                                        <p:cTn id="8" dur="1000" fill="hold"/>
                                        <p:tgtEl>
                                          <p:spTgt spid="13314"/>
                                        </p:tgtEl>
                                        <p:attrNameLst>
                                          <p:attrName>ppt_y</p:attrName>
                                        </p:attrNameLst>
                                      </p:cBhvr>
                                      <p:tavLst>
                                        <p:tav tm="0">
                                          <p:val>
                                            <p:strVal val="#ppt_y"/>
                                          </p:val>
                                        </p:tav>
                                        <p:tav tm="100000">
                                          <p:val>
                                            <p:strVal val="#ppt_y"/>
                                          </p:val>
                                        </p:tav>
                                      </p:tavLst>
                                    </p:anim>
                                    <p:animEffect transition="in" filter="wipe(right)" prLst="gradientSize: 0.1">
                                      <p:cBhvr>
                                        <p:cTn id="9" dur="1000"/>
                                        <p:tgtEl>
                                          <p:spTgt spid="13314"/>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3315">
                                            <p:txEl>
                                              <p:pRg st="0" end="0"/>
                                            </p:txEl>
                                          </p:spTgt>
                                        </p:tgtEl>
                                        <p:attrNameLst>
                                          <p:attrName>style.visibility</p:attrName>
                                        </p:attrNameLst>
                                      </p:cBhvr>
                                      <p:to>
                                        <p:strVal val="visible"/>
                                      </p:to>
                                    </p:set>
                                    <p:animEffect transition="in" filter="fade">
                                      <p:cBhvr>
                                        <p:cTn id="14" dur="500"/>
                                        <p:tgtEl>
                                          <p:spTgt spid="13315">
                                            <p:txEl>
                                              <p:pRg st="0" end="0"/>
                                            </p:txEl>
                                          </p:spTgt>
                                        </p:tgtEl>
                                      </p:cBhvr>
                                    </p:animEffect>
                                    <p:anim calcmode="lin" valueType="num">
                                      <p:cBhvr>
                                        <p:cTn id="15" dur="500" fill="hold"/>
                                        <p:tgtEl>
                                          <p:spTgt spid="13315">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3315">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13315">
                                            <p:txEl>
                                              <p:pRg st="1" end="1"/>
                                            </p:txEl>
                                          </p:spTgt>
                                        </p:tgtEl>
                                        <p:attrNameLst>
                                          <p:attrName>style.visibility</p:attrName>
                                        </p:attrNameLst>
                                      </p:cBhvr>
                                      <p:to>
                                        <p:strVal val="visible"/>
                                      </p:to>
                                    </p:set>
                                    <p:animEffect transition="in" filter="fade">
                                      <p:cBhvr>
                                        <p:cTn id="21" dur="500"/>
                                        <p:tgtEl>
                                          <p:spTgt spid="13315">
                                            <p:txEl>
                                              <p:pRg st="1" end="1"/>
                                            </p:txEl>
                                          </p:spTgt>
                                        </p:tgtEl>
                                      </p:cBhvr>
                                    </p:animEffect>
                                    <p:anim calcmode="lin" valueType="num">
                                      <p:cBhvr>
                                        <p:cTn id="22" dur="500" fill="hold"/>
                                        <p:tgtEl>
                                          <p:spTgt spid="13315">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13315">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13315">
                                            <p:txEl>
                                              <p:pRg st="2" end="2"/>
                                            </p:txEl>
                                          </p:spTgt>
                                        </p:tgtEl>
                                        <p:attrNameLst>
                                          <p:attrName>style.visibility</p:attrName>
                                        </p:attrNameLst>
                                      </p:cBhvr>
                                      <p:to>
                                        <p:strVal val="visible"/>
                                      </p:to>
                                    </p:set>
                                    <p:animEffect transition="in" filter="fade">
                                      <p:cBhvr>
                                        <p:cTn id="28" dur="500"/>
                                        <p:tgtEl>
                                          <p:spTgt spid="13315">
                                            <p:txEl>
                                              <p:pRg st="2" end="2"/>
                                            </p:txEl>
                                          </p:spTgt>
                                        </p:tgtEl>
                                      </p:cBhvr>
                                    </p:animEffect>
                                    <p:anim calcmode="lin" valueType="num">
                                      <p:cBhvr>
                                        <p:cTn id="29" dur="500" fill="hold"/>
                                        <p:tgtEl>
                                          <p:spTgt spid="13315">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13315">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13315">
                                            <p:txEl>
                                              <p:pRg st="3" end="3"/>
                                            </p:txEl>
                                          </p:spTgt>
                                        </p:tgtEl>
                                        <p:attrNameLst>
                                          <p:attrName>style.visibility</p:attrName>
                                        </p:attrNameLst>
                                      </p:cBhvr>
                                      <p:to>
                                        <p:strVal val="visible"/>
                                      </p:to>
                                    </p:set>
                                    <p:animEffect transition="in" filter="fade">
                                      <p:cBhvr>
                                        <p:cTn id="35" dur="500"/>
                                        <p:tgtEl>
                                          <p:spTgt spid="13315">
                                            <p:txEl>
                                              <p:pRg st="3" end="3"/>
                                            </p:txEl>
                                          </p:spTgt>
                                        </p:tgtEl>
                                      </p:cBhvr>
                                    </p:animEffect>
                                    <p:anim calcmode="lin" valueType="num">
                                      <p:cBhvr>
                                        <p:cTn id="36" dur="500" fill="hold"/>
                                        <p:tgtEl>
                                          <p:spTgt spid="13315">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13315">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4" presetClass="entr" presetSubtype="0" fill="hold" grpId="0" nodeType="clickEffect">
                                  <p:stCondLst>
                                    <p:cond delay="0"/>
                                  </p:stCondLst>
                                  <p:childTnLst>
                                    <p:set>
                                      <p:cBhvr>
                                        <p:cTn id="41" dur="1" fill="hold">
                                          <p:stCondLst>
                                            <p:cond delay="0"/>
                                          </p:stCondLst>
                                        </p:cTn>
                                        <p:tgtEl>
                                          <p:spTgt spid="13315">
                                            <p:txEl>
                                              <p:pRg st="4" end="4"/>
                                            </p:txEl>
                                          </p:spTgt>
                                        </p:tgtEl>
                                        <p:attrNameLst>
                                          <p:attrName>style.visibility</p:attrName>
                                        </p:attrNameLst>
                                      </p:cBhvr>
                                      <p:to>
                                        <p:strVal val="visible"/>
                                      </p:to>
                                    </p:set>
                                    <p:animEffect transition="in" filter="fade">
                                      <p:cBhvr>
                                        <p:cTn id="42" dur="500"/>
                                        <p:tgtEl>
                                          <p:spTgt spid="13315">
                                            <p:txEl>
                                              <p:pRg st="4" end="4"/>
                                            </p:txEl>
                                          </p:spTgt>
                                        </p:tgtEl>
                                      </p:cBhvr>
                                    </p:animEffect>
                                    <p:anim calcmode="lin" valueType="num">
                                      <p:cBhvr>
                                        <p:cTn id="43" dur="500" fill="hold"/>
                                        <p:tgtEl>
                                          <p:spTgt spid="13315">
                                            <p:txEl>
                                              <p:pRg st="4" end="4"/>
                                            </p:txEl>
                                          </p:spTgt>
                                        </p:tgtEl>
                                        <p:attrNameLst>
                                          <p:attrName>ppt_x</p:attrName>
                                        </p:attrNameLst>
                                      </p:cBhvr>
                                      <p:tavLst>
                                        <p:tav tm="0">
                                          <p:val>
                                            <p:strVal val="#ppt_x"/>
                                          </p:val>
                                        </p:tav>
                                        <p:tav tm="100000">
                                          <p:val>
                                            <p:strVal val="#ppt_x"/>
                                          </p:val>
                                        </p:tav>
                                      </p:tavLst>
                                    </p:anim>
                                    <p:anim calcmode="lin" valueType="num">
                                      <p:cBhvr>
                                        <p:cTn id="44" dur="500" fill="hold"/>
                                        <p:tgtEl>
                                          <p:spTgt spid="13315">
                                            <p:txEl>
                                              <p:pRg st="4" end="4"/>
                                            </p:txEl>
                                          </p:spTgt>
                                        </p:tgtEl>
                                        <p:attrNameLst>
                                          <p:attrName>ppt_y</p:attrName>
                                        </p:attrNameLst>
                                      </p:cBhvr>
                                      <p:tavLst>
                                        <p:tav tm="0">
                                          <p:val>
                                            <p:strVal val="#ppt_y+.05"/>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4" presetClass="entr" presetSubtype="0" fill="hold" grpId="0" nodeType="clickEffect">
                                  <p:stCondLst>
                                    <p:cond delay="0"/>
                                  </p:stCondLst>
                                  <p:childTnLst>
                                    <p:set>
                                      <p:cBhvr>
                                        <p:cTn id="48" dur="1" fill="hold">
                                          <p:stCondLst>
                                            <p:cond delay="0"/>
                                          </p:stCondLst>
                                        </p:cTn>
                                        <p:tgtEl>
                                          <p:spTgt spid="13315">
                                            <p:txEl>
                                              <p:pRg st="5" end="5"/>
                                            </p:txEl>
                                          </p:spTgt>
                                        </p:tgtEl>
                                        <p:attrNameLst>
                                          <p:attrName>style.visibility</p:attrName>
                                        </p:attrNameLst>
                                      </p:cBhvr>
                                      <p:to>
                                        <p:strVal val="visible"/>
                                      </p:to>
                                    </p:set>
                                    <p:animEffect transition="in" filter="fade">
                                      <p:cBhvr>
                                        <p:cTn id="49" dur="500"/>
                                        <p:tgtEl>
                                          <p:spTgt spid="13315">
                                            <p:txEl>
                                              <p:pRg st="5" end="5"/>
                                            </p:txEl>
                                          </p:spTgt>
                                        </p:tgtEl>
                                      </p:cBhvr>
                                    </p:animEffect>
                                    <p:anim calcmode="lin" valueType="num">
                                      <p:cBhvr>
                                        <p:cTn id="50" dur="500" fill="hold"/>
                                        <p:tgtEl>
                                          <p:spTgt spid="13315">
                                            <p:txEl>
                                              <p:pRg st="5" end="5"/>
                                            </p:txEl>
                                          </p:spTgt>
                                        </p:tgtEl>
                                        <p:attrNameLst>
                                          <p:attrName>ppt_x</p:attrName>
                                        </p:attrNameLst>
                                      </p:cBhvr>
                                      <p:tavLst>
                                        <p:tav tm="0">
                                          <p:val>
                                            <p:strVal val="#ppt_x"/>
                                          </p:val>
                                        </p:tav>
                                        <p:tav tm="100000">
                                          <p:val>
                                            <p:strVal val="#ppt_x"/>
                                          </p:val>
                                        </p:tav>
                                      </p:tavLst>
                                    </p:anim>
                                    <p:anim calcmode="lin" valueType="num">
                                      <p:cBhvr>
                                        <p:cTn id="51" dur="500" fill="hold"/>
                                        <p:tgtEl>
                                          <p:spTgt spid="13315">
                                            <p:txEl>
                                              <p:pRg st="5" end="5"/>
                                            </p:txEl>
                                          </p:spTgt>
                                        </p:tgtEl>
                                        <p:attrNameLst>
                                          <p:attrName>ppt_y</p:attrName>
                                        </p:attrNameLst>
                                      </p:cBhvr>
                                      <p:tavLst>
                                        <p:tav tm="0">
                                          <p:val>
                                            <p:strVal val="#ppt_y+.05"/>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4" presetClass="entr" presetSubtype="0" fill="hold" grpId="0" nodeType="clickEffect">
                                  <p:stCondLst>
                                    <p:cond delay="0"/>
                                  </p:stCondLst>
                                  <p:childTnLst>
                                    <p:set>
                                      <p:cBhvr>
                                        <p:cTn id="55" dur="1" fill="hold">
                                          <p:stCondLst>
                                            <p:cond delay="0"/>
                                          </p:stCondLst>
                                        </p:cTn>
                                        <p:tgtEl>
                                          <p:spTgt spid="13315">
                                            <p:txEl>
                                              <p:pRg st="6" end="6"/>
                                            </p:txEl>
                                          </p:spTgt>
                                        </p:tgtEl>
                                        <p:attrNameLst>
                                          <p:attrName>style.visibility</p:attrName>
                                        </p:attrNameLst>
                                      </p:cBhvr>
                                      <p:to>
                                        <p:strVal val="visible"/>
                                      </p:to>
                                    </p:set>
                                    <p:animEffect transition="in" filter="fade">
                                      <p:cBhvr>
                                        <p:cTn id="56" dur="500"/>
                                        <p:tgtEl>
                                          <p:spTgt spid="13315">
                                            <p:txEl>
                                              <p:pRg st="6" end="6"/>
                                            </p:txEl>
                                          </p:spTgt>
                                        </p:tgtEl>
                                      </p:cBhvr>
                                    </p:animEffect>
                                    <p:anim calcmode="lin" valueType="num">
                                      <p:cBhvr>
                                        <p:cTn id="57" dur="500" fill="hold"/>
                                        <p:tgtEl>
                                          <p:spTgt spid="13315">
                                            <p:txEl>
                                              <p:pRg st="6" end="6"/>
                                            </p:txEl>
                                          </p:spTgt>
                                        </p:tgtEl>
                                        <p:attrNameLst>
                                          <p:attrName>ppt_x</p:attrName>
                                        </p:attrNameLst>
                                      </p:cBhvr>
                                      <p:tavLst>
                                        <p:tav tm="0">
                                          <p:val>
                                            <p:strVal val="#ppt_x"/>
                                          </p:val>
                                        </p:tav>
                                        <p:tav tm="100000">
                                          <p:val>
                                            <p:strVal val="#ppt_x"/>
                                          </p:val>
                                        </p:tav>
                                      </p:tavLst>
                                    </p:anim>
                                    <p:anim calcmode="lin" valueType="num">
                                      <p:cBhvr>
                                        <p:cTn id="58" dur="500" fill="hold"/>
                                        <p:tgtEl>
                                          <p:spTgt spid="13315">
                                            <p:txEl>
                                              <p:pRg st="6" end="6"/>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13315" grpId="0" build="p"/>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t>Ethnocentricity</a:t>
            </a:r>
          </a:p>
        </p:txBody>
      </p:sp>
      <p:sp>
        <p:nvSpPr>
          <p:cNvPr id="14339" name="Rectangle 3"/>
          <p:cNvSpPr>
            <a:spLocks noGrp="1" noChangeArrowheads="1"/>
          </p:cNvSpPr>
          <p:nvPr>
            <p:ph idx="1"/>
          </p:nvPr>
        </p:nvSpPr>
        <p:spPr/>
        <p:txBody>
          <a:bodyPr/>
          <a:lstStyle/>
          <a:p>
            <a:r>
              <a:rPr lang="en-US"/>
              <a:t>Focusing on one’s own way of doing things with very little sensitivity or interest in the ways of the world</a:t>
            </a:r>
          </a:p>
          <a:p>
            <a:r>
              <a:rPr lang="en-US"/>
              <a:t>Marketing practitioners need cultural empathy defined as the ability to understand the inner logic and coherence of other ways of life.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4338"/>
                                        </p:tgtEl>
                                        <p:attrNameLst>
                                          <p:attrName>style.visibility</p:attrName>
                                        </p:attrNameLst>
                                      </p:cBhvr>
                                      <p:to>
                                        <p:strVal val="visible"/>
                                      </p:to>
                                    </p:set>
                                    <p:anim calcmode="lin" valueType="num">
                                      <p:cBhvr>
                                        <p:cTn id="7" dur="1000" fill="hold"/>
                                        <p:tgtEl>
                                          <p:spTgt spid="14338"/>
                                        </p:tgtEl>
                                        <p:attrNameLst>
                                          <p:attrName>ppt_x</p:attrName>
                                        </p:attrNameLst>
                                      </p:cBhvr>
                                      <p:tavLst>
                                        <p:tav tm="0">
                                          <p:val>
                                            <p:strVal val="#ppt_x-.2"/>
                                          </p:val>
                                        </p:tav>
                                        <p:tav tm="100000">
                                          <p:val>
                                            <p:strVal val="#ppt_x"/>
                                          </p:val>
                                        </p:tav>
                                      </p:tavLst>
                                    </p:anim>
                                    <p:anim calcmode="lin" valueType="num">
                                      <p:cBhvr>
                                        <p:cTn id="8" dur="1000" fill="hold"/>
                                        <p:tgtEl>
                                          <p:spTgt spid="14338"/>
                                        </p:tgtEl>
                                        <p:attrNameLst>
                                          <p:attrName>ppt_y</p:attrName>
                                        </p:attrNameLst>
                                      </p:cBhvr>
                                      <p:tavLst>
                                        <p:tav tm="0">
                                          <p:val>
                                            <p:strVal val="#ppt_y"/>
                                          </p:val>
                                        </p:tav>
                                        <p:tav tm="100000">
                                          <p:val>
                                            <p:strVal val="#ppt_y"/>
                                          </p:val>
                                        </p:tav>
                                      </p:tavLst>
                                    </p:anim>
                                    <p:animEffect transition="in" filter="wipe(right)" prLst="gradientSize: 0.1">
                                      <p:cBhvr>
                                        <p:cTn id="9" dur="1000"/>
                                        <p:tgtEl>
                                          <p:spTgt spid="14338"/>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4339">
                                            <p:txEl>
                                              <p:pRg st="0" end="0"/>
                                            </p:txEl>
                                          </p:spTgt>
                                        </p:tgtEl>
                                        <p:attrNameLst>
                                          <p:attrName>style.visibility</p:attrName>
                                        </p:attrNameLst>
                                      </p:cBhvr>
                                      <p:to>
                                        <p:strVal val="visible"/>
                                      </p:to>
                                    </p:set>
                                    <p:animEffect transition="in" filter="fade">
                                      <p:cBhvr>
                                        <p:cTn id="14" dur="500"/>
                                        <p:tgtEl>
                                          <p:spTgt spid="14339">
                                            <p:txEl>
                                              <p:pRg st="0" end="0"/>
                                            </p:txEl>
                                          </p:spTgt>
                                        </p:tgtEl>
                                      </p:cBhvr>
                                    </p:animEffect>
                                    <p:anim calcmode="lin" valueType="num">
                                      <p:cBhvr>
                                        <p:cTn id="15" dur="500" fill="hold"/>
                                        <p:tgtEl>
                                          <p:spTgt spid="14339">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4339">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14339">
                                            <p:txEl>
                                              <p:pRg st="1" end="1"/>
                                            </p:txEl>
                                          </p:spTgt>
                                        </p:tgtEl>
                                        <p:attrNameLst>
                                          <p:attrName>style.visibility</p:attrName>
                                        </p:attrNameLst>
                                      </p:cBhvr>
                                      <p:to>
                                        <p:strVal val="visible"/>
                                      </p:to>
                                    </p:set>
                                    <p:animEffect transition="in" filter="fade">
                                      <p:cBhvr>
                                        <p:cTn id="21" dur="500"/>
                                        <p:tgtEl>
                                          <p:spTgt spid="14339">
                                            <p:txEl>
                                              <p:pRg st="1" end="1"/>
                                            </p:txEl>
                                          </p:spTgt>
                                        </p:tgtEl>
                                      </p:cBhvr>
                                    </p:animEffect>
                                    <p:anim calcmode="lin" valueType="num">
                                      <p:cBhvr>
                                        <p:cTn id="22" dur="500" fill="hold"/>
                                        <p:tgtEl>
                                          <p:spTgt spid="14339">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14339">
                                            <p:txEl>
                                              <p:pRg st="1" end="1"/>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P spid="14339" grpId="0" build="p"/>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en-US" sz="4000"/>
              <a:t>Porter’s 5 factors that characterise contemporary markets</a:t>
            </a:r>
          </a:p>
        </p:txBody>
      </p:sp>
      <p:sp>
        <p:nvSpPr>
          <p:cNvPr id="58371" name="Rectangle 3"/>
          <p:cNvSpPr>
            <a:spLocks noGrp="1" noChangeArrowheads="1"/>
          </p:cNvSpPr>
          <p:nvPr>
            <p:ph idx="1"/>
          </p:nvPr>
        </p:nvSpPr>
        <p:spPr/>
        <p:txBody>
          <a:bodyPr/>
          <a:lstStyle/>
          <a:p>
            <a:r>
              <a:rPr lang="en-US"/>
              <a:t>Growing similarity of countries</a:t>
            </a:r>
          </a:p>
          <a:p>
            <a:r>
              <a:rPr lang="en-US"/>
              <a:t>Fluid global capital markets</a:t>
            </a:r>
          </a:p>
          <a:p>
            <a:r>
              <a:rPr lang="en-US"/>
              <a:t>Technological restructuring</a:t>
            </a:r>
          </a:p>
          <a:p>
            <a:r>
              <a:rPr lang="en-US"/>
              <a:t>Integrating role of technology</a:t>
            </a:r>
          </a:p>
          <a:p>
            <a:r>
              <a:rPr lang="en-US"/>
              <a:t>New global competitors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58370"/>
                                        </p:tgtEl>
                                        <p:attrNameLst>
                                          <p:attrName>style.visibility</p:attrName>
                                        </p:attrNameLst>
                                      </p:cBhvr>
                                      <p:to>
                                        <p:strVal val="visible"/>
                                      </p:to>
                                    </p:set>
                                    <p:anim calcmode="lin" valueType="num">
                                      <p:cBhvr>
                                        <p:cTn id="7" dur="1000" fill="hold"/>
                                        <p:tgtEl>
                                          <p:spTgt spid="58370"/>
                                        </p:tgtEl>
                                        <p:attrNameLst>
                                          <p:attrName>ppt_x</p:attrName>
                                        </p:attrNameLst>
                                      </p:cBhvr>
                                      <p:tavLst>
                                        <p:tav tm="0">
                                          <p:val>
                                            <p:strVal val="#ppt_x-.2"/>
                                          </p:val>
                                        </p:tav>
                                        <p:tav tm="100000">
                                          <p:val>
                                            <p:strVal val="#ppt_x"/>
                                          </p:val>
                                        </p:tav>
                                      </p:tavLst>
                                    </p:anim>
                                    <p:anim calcmode="lin" valueType="num">
                                      <p:cBhvr>
                                        <p:cTn id="8" dur="1000" fill="hold"/>
                                        <p:tgtEl>
                                          <p:spTgt spid="58370"/>
                                        </p:tgtEl>
                                        <p:attrNameLst>
                                          <p:attrName>ppt_y</p:attrName>
                                        </p:attrNameLst>
                                      </p:cBhvr>
                                      <p:tavLst>
                                        <p:tav tm="0">
                                          <p:val>
                                            <p:strVal val="#ppt_y"/>
                                          </p:val>
                                        </p:tav>
                                        <p:tav tm="100000">
                                          <p:val>
                                            <p:strVal val="#ppt_y"/>
                                          </p:val>
                                        </p:tav>
                                      </p:tavLst>
                                    </p:anim>
                                    <p:animEffect transition="in" filter="wipe(right)" prLst="gradientSize: 0.1">
                                      <p:cBhvr>
                                        <p:cTn id="9" dur="1000"/>
                                        <p:tgtEl>
                                          <p:spTgt spid="58370"/>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58371">
                                            <p:txEl>
                                              <p:pRg st="0" end="0"/>
                                            </p:txEl>
                                          </p:spTgt>
                                        </p:tgtEl>
                                        <p:attrNameLst>
                                          <p:attrName>style.visibility</p:attrName>
                                        </p:attrNameLst>
                                      </p:cBhvr>
                                      <p:to>
                                        <p:strVal val="visible"/>
                                      </p:to>
                                    </p:set>
                                    <p:animEffect transition="in" filter="fade">
                                      <p:cBhvr>
                                        <p:cTn id="14" dur="500"/>
                                        <p:tgtEl>
                                          <p:spTgt spid="58371">
                                            <p:txEl>
                                              <p:pRg st="0" end="0"/>
                                            </p:txEl>
                                          </p:spTgt>
                                        </p:tgtEl>
                                      </p:cBhvr>
                                    </p:animEffect>
                                    <p:anim calcmode="lin" valueType="num">
                                      <p:cBhvr>
                                        <p:cTn id="15" dur="500" fill="hold"/>
                                        <p:tgtEl>
                                          <p:spTgt spid="58371">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58371">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58371">
                                            <p:txEl>
                                              <p:pRg st="1" end="1"/>
                                            </p:txEl>
                                          </p:spTgt>
                                        </p:tgtEl>
                                        <p:attrNameLst>
                                          <p:attrName>style.visibility</p:attrName>
                                        </p:attrNameLst>
                                      </p:cBhvr>
                                      <p:to>
                                        <p:strVal val="visible"/>
                                      </p:to>
                                    </p:set>
                                    <p:animEffect transition="in" filter="fade">
                                      <p:cBhvr>
                                        <p:cTn id="21" dur="500"/>
                                        <p:tgtEl>
                                          <p:spTgt spid="58371">
                                            <p:txEl>
                                              <p:pRg st="1" end="1"/>
                                            </p:txEl>
                                          </p:spTgt>
                                        </p:tgtEl>
                                      </p:cBhvr>
                                    </p:animEffect>
                                    <p:anim calcmode="lin" valueType="num">
                                      <p:cBhvr>
                                        <p:cTn id="22" dur="500" fill="hold"/>
                                        <p:tgtEl>
                                          <p:spTgt spid="58371">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58371">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58371">
                                            <p:txEl>
                                              <p:pRg st="2" end="2"/>
                                            </p:txEl>
                                          </p:spTgt>
                                        </p:tgtEl>
                                        <p:attrNameLst>
                                          <p:attrName>style.visibility</p:attrName>
                                        </p:attrNameLst>
                                      </p:cBhvr>
                                      <p:to>
                                        <p:strVal val="visible"/>
                                      </p:to>
                                    </p:set>
                                    <p:animEffect transition="in" filter="fade">
                                      <p:cBhvr>
                                        <p:cTn id="28" dur="500"/>
                                        <p:tgtEl>
                                          <p:spTgt spid="58371">
                                            <p:txEl>
                                              <p:pRg st="2" end="2"/>
                                            </p:txEl>
                                          </p:spTgt>
                                        </p:tgtEl>
                                      </p:cBhvr>
                                    </p:animEffect>
                                    <p:anim calcmode="lin" valueType="num">
                                      <p:cBhvr>
                                        <p:cTn id="29" dur="500" fill="hold"/>
                                        <p:tgtEl>
                                          <p:spTgt spid="58371">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58371">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58371">
                                            <p:txEl>
                                              <p:pRg st="3" end="3"/>
                                            </p:txEl>
                                          </p:spTgt>
                                        </p:tgtEl>
                                        <p:attrNameLst>
                                          <p:attrName>style.visibility</p:attrName>
                                        </p:attrNameLst>
                                      </p:cBhvr>
                                      <p:to>
                                        <p:strVal val="visible"/>
                                      </p:to>
                                    </p:set>
                                    <p:animEffect transition="in" filter="fade">
                                      <p:cBhvr>
                                        <p:cTn id="35" dur="500"/>
                                        <p:tgtEl>
                                          <p:spTgt spid="58371">
                                            <p:txEl>
                                              <p:pRg st="3" end="3"/>
                                            </p:txEl>
                                          </p:spTgt>
                                        </p:tgtEl>
                                      </p:cBhvr>
                                    </p:animEffect>
                                    <p:anim calcmode="lin" valueType="num">
                                      <p:cBhvr>
                                        <p:cTn id="36" dur="500" fill="hold"/>
                                        <p:tgtEl>
                                          <p:spTgt spid="58371">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58371">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4" presetClass="entr" presetSubtype="0" fill="hold" grpId="0" nodeType="clickEffect">
                                  <p:stCondLst>
                                    <p:cond delay="0"/>
                                  </p:stCondLst>
                                  <p:childTnLst>
                                    <p:set>
                                      <p:cBhvr>
                                        <p:cTn id="41" dur="1" fill="hold">
                                          <p:stCondLst>
                                            <p:cond delay="0"/>
                                          </p:stCondLst>
                                        </p:cTn>
                                        <p:tgtEl>
                                          <p:spTgt spid="58371">
                                            <p:txEl>
                                              <p:pRg st="4" end="4"/>
                                            </p:txEl>
                                          </p:spTgt>
                                        </p:tgtEl>
                                        <p:attrNameLst>
                                          <p:attrName>style.visibility</p:attrName>
                                        </p:attrNameLst>
                                      </p:cBhvr>
                                      <p:to>
                                        <p:strVal val="visible"/>
                                      </p:to>
                                    </p:set>
                                    <p:animEffect transition="in" filter="fade">
                                      <p:cBhvr>
                                        <p:cTn id="42" dur="500"/>
                                        <p:tgtEl>
                                          <p:spTgt spid="58371">
                                            <p:txEl>
                                              <p:pRg st="4" end="4"/>
                                            </p:txEl>
                                          </p:spTgt>
                                        </p:tgtEl>
                                      </p:cBhvr>
                                    </p:animEffect>
                                    <p:anim calcmode="lin" valueType="num">
                                      <p:cBhvr>
                                        <p:cTn id="43" dur="500" fill="hold"/>
                                        <p:tgtEl>
                                          <p:spTgt spid="58371">
                                            <p:txEl>
                                              <p:pRg st="4" end="4"/>
                                            </p:txEl>
                                          </p:spTgt>
                                        </p:tgtEl>
                                        <p:attrNameLst>
                                          <p:attrName>ppt_x</p:attrName>
                                        </p:attrNameLst>
                                      </p:cBhvr>
                                      <p:tavLst>
                                        <p:tav tm="0">
                                          <p:val>
                                            <p:strVal val="#ppt_x"/>
                                          </p:val>
                                        </p:tav>
                                        <p:tav tm="100000">
                                          <p:val>
                                            <p:strVal val="#ppt_x"/>
                                          </p:val>
                                        </p:tav>
                                      </p:tavLst>
                                    </p:anim>
                                    <p:anim calcmode="lin" valueType="num">
                                      <p:cBhvr>
                                        <p:cTn id="44" dur="500" fill="hold"/>
                                        <p:tgtEl>
                                          <p:spTgt spid="58371">
                                            <p:txEl>
                                              <p:pRg st="4" end="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0" grpId="0"/>
      <p:bldP spid="58371" grpId="0" build="p"/>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6" name="Rectangle 4"/>
          <p:cNvSpPr>
            <a:spLocks noGrp="1" noChangeArrowheads="1"/>
          </p:cNvSpPr>
          <p:nvPr>
            <p:ph type="title"/>
          </p:nvPr>
        </p:nvSpPr>
        <p:spPr>
          <a:xfrm>
            <a:off x="685800" y="609600"/>
            <a:ext cx="7772400" cy="5715000"/>
          </a:xfrm>
        </p:spPr>
        <p:txBody>
          <a:bodyPr/>
          <a:lstStyle/>
          <a:p>
            <a:r>
              <a:rPr lang="en-US" sz="4000"/>
              <a:t>Finding countries with the largest populations is not the only challenge facing companies wanting to expand profits. The greatest challenge is for the ‘rich’ countries that hope to have growing markets for their products is to assist the ‘poor’ countries in developing themselves to where they are also rich enough to be economically strong markets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59396"/>
                                        </p:tgtEl>
                                        <p:attrNameLst>
                                          <p:attrName>style.visibility</p:attrName>
                                        </p:attrNameLst>
                                      </p:cBhvr>
                                      <p:to>
                                        <p:strVal val="visible"/>
                                      </p:to>
                                    </p:set>
                                    <p:anim calcmode="lin" valueType="num">
                                      <p:cBhvr>
                                        <p:cTn id="7" dur="1000" fill="hold"/>
                                        <p:tgtEl>
                                          <p:spTgt spid="59396"/>
                                        </p:tgtEl>
                                        <p:attrNameLst>
                                          <p:attrName>ppt_x</p:attrName>
                                        </p:attrNameLst>
                                      </p:cBhvr>
                                      <p:tavLst>
                                        <p:tav tm="0">
                                          <p:val>
                                            <p:strVal val="#ppt_x-.2"/>
                                          </p:val>
                                        </p:tav>
                                        <p:tav tm="100000">
                                          <p:val>
                                            <p:strVal val="#ppt_x"/>
                                          </p:val>
                                        </p:tav>
                                      </p:tavLst>
                                    </p:anim>
                                    <p:anim calcmode="lin" valueType="num">
                                      <p:cBhvr>
                                        <p:cTn id="8" dur="1000" fill="hold"/>
                                        <p:tgtEl>
                                          <p:spTgt spid="59396"/>
                                        </p:tgtEl>
                                        <p:attrNameLst>
                                          <p:attrName>ppt_y</p:attrName>
                                        </p:attrNameLst>
                                      </p:cBhvr>
                                      <p:tavLst>
                                        <p:tav tm="0">
                                          <p:val>
                                            <p:strVal val="#ppt_y"/>
                                          </p:val>
                                        </p:tav>
                                        <p:tav tm="100000">
                                          <p:val>
                                            <p:strVal val="#ppt_y"/>
                                          </p:val>
                                        </p:tav>
                                      </p:tavLst>
                                    </p:anim>
                                    <p:animEffect transition="in" filter="wipe(right)" prLst="gradientSize: 0.1">
                                      <p:cBhvr>
                                        <p:cTn id="9" dur="1000"/>
                                        <p:tgtEl>
                                          <p:spTgt spid="593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6" grpId="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sz="4000"/>
              <a:t>Cultural analysis of global markets</a:t>
            </a:r>
          </a:p>
        </p:txBody>
      </p:sp>
      <p:sp>
        <p:nvSpPr>
          <p:cNvPr id="61443" name="Rectangle 3"/>
          <p:cNvSpPr>
            <a:spLocks noGrp="1" noChangeArrowheads="1"/>
          </p:cNvSpPr>
          <p:nvPr>
            <p:ph idx="1"/>
          </p:nvPr>
        </p:nvSpPr>
        <p:spPr/>
        <p:txBody>
          <a:bodyPr/>
          <a:lstStyle/>
          <a:p>
            <a:r>
              <a:rPr lang="en-US"/>
              <a:t>Cultural empathy</a:t>
            </a:r>
          </a:p>
          <a:p>
            <a:r>
              <a:rPr lang="en-US"/>
              <a:t>‘Think global, act local’</a:t>
            </a:r>
          </a:p>
          <a:p>
            <a:r>
              <a:rPr lang="en-US"/>
              <a:t>‘Think local, act global’</a:t>
            </a:r>
          </a:p>
          <a:p>
            <a:r>
              <a:rPr lang="en-US"/>
              <a:t>‘Glocalisation’</a:t>
            </a:r>
          </a:p>
          <a:p>
            <a:endParaRPr lang="en-US"/>
          </a:p>
          <a:p>
            <a:pPr>
              <a:buFontTx/>
              <a:buNone/>
            </a:pPr>
            <a:r>
              <a:rPr lang="en-US"/>
              <a:t>Therefore, standardisation is rarely possible.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61442"/>
                                        </p:tgtEl>
                                        <p:attrNameLst>
                                          <p:attrName>style.visibility</p:attrName>
                                        </p:attrNameLst>
                                      </p:cBhvr>
                                      <p:to>
                                        <p:strVal val="visible"/>
                                      </p:to>
                                    </p:set>
                                    <p:anim calcmode="lin" valueType="num">
                                      <p:cBhvr>
                                        <p:cTn id="7" dur="1000" fill="hold"/>
                                        <p:tgtEl>
                                          <p:spTgt spid="61442"/>
                                        </p:tgtEl>
                                        <p:attrNameLst>
                                          <p:attrName>ppt_x</p:attrName>
                                        </p:attrNameLst>
                                      </p:cBhvr>
                                      <p:tavLst>
                                        <p:tav tm="0">
                                          <p:val>
                                            <p:strVal val="#ppt_x-.2"/>
                                          </p:val>
                                        </p:tav>
                                        <p:tav tm="100000">
                                          <p:val>
                                            <p:strVal val="#ppt_x"/>
                                          </p:val>
                                        </p:tav>
                                      </p:tavLst>
                                    </p:anim>
                                    <p:anim calcmode="lin" valueType="num">
                                      <p:cBhvr>
                                        <p:cTn id="8" dur="1000" fill="hold"/>
                                        <p:tgtEl>
                                          <p:spTgt spid="61442"/>
                                        </p:tgtEl>
                                        <p:attrNameLst>
                                          <p:attrName>ppt_y</p:attrName>
                                        </p:attrNameLst>
                                      </p:cBhvr>
                                      <p:tavLst>
                                        <p:tav tm="0">
                                          <p:val>
                                            <p:strVal val="#ppt_y"/>
                                          </p:val>
                                        </p:tav>
                                        <p:tav tm="100000">
                                          <p:val>
                                            <p:strVal val="#ppt_y"/>
                                          </p:val>
                                        </p:tav>
                                      </p:tavLst>
                                    </p:anim>
                                    <p:animEffect transition="in" filter="wipe(right)" prLst="gradientSize: 0.1">
                                      <p:cBhvr>
                                        <p:cTn id="9" dur="1000"/>
                                        <p:tgtEl>
                                          <p:spTgt spid="61442"/>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61443">
                                            <p:txEl>
                                              <p:pRg st="0" end="0"/>
                                            </p:txEl>
                                          </p:spTgt>
                                        </p:tgtEl>
                                        <p:attrNameLst>
                                          <p:attrName>style.visibility</p:attrName>
                                        </p:attrNameLst>
                                      </p:cBhvr>
                                      <p:to>
                                        <p:strVal val="visible"/>
                                      </p:to>
                                    </p:set>
                                    <p:animEffect transition="in" filter="fade">
                                      <p:cBhvr>
                                        <p:cTn id="14" dur="500"/>
                                        <p:tgtEl>
                                          <p:spTgt spid="61443">
                                            <p:txEl>
                                              <p:pRg st="0" end="0"/>
                                            </p:txEl>
                                          </p:spTgt>
                                        </p:tgtEl>
                                      </p:cBhvr>
                                    </p:animEffect>
                                    <p:anim calcmode="lin" valueType="num">
                                      <p:cBhvr>
                                        <p:cTn id="15" dur="500" fill="hold"/>
                                        <p:tgtEl>
                                          <p:spTgt spid="61443">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61443">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61443">
                                            <p:txEl>
                                              <p:pRg st="1" end="1"/>
                                            </p:txEl>
                                          </p:spTgt>
                                        </p:tgtEl>
                                        <p:attrNameLst>
                                          <p:attrName>style.visibility</p:attrName>
                                        </p:attrNameLst>
                                      </p:cBhvr>
                                      <p:to>
                                        <p:strVal val="visible"/>
                                      </p:to>
                                    </p:set>
                                    <p:animEffect transition="in" filter="fade">
                                      <p:cBhvr>
                                        <p:cTn id="21" dur="500"/>
                                        <p:tgtEl>
                                          <p:spTgt spid="61443">
                                            <p:txEl>
                                              <p:pRg st="1" end="1"/>
                                            </p:txEl>
                                          </p:spTgt>
                                        </p:tgtEl>
                                      </p:cBhvr>
                                    </p:animEffect>
                                    <p:anim calcmode="lin" valueType="num">
                                      <p:cBhvr>
                                        <p:cTn id="22" dur="500" fill="hold"/>
                                        <p:tgtEl>
                                          <p:spTgt spid="61443">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61443">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61443">
                                            <p:txEl>
                                              <p:pRg st="2" end="2"/>
                                            </p:txEl>
                                          </p:spTgt>
                                        </p:tgtEl>
                                        <p:attrNameLst>
                                          <p:attrName>style.visibility</p:attrName>
                                        </p:attrNameLst>
                                      </p:cBhvr>
                                      <p:to>
                                        <p:strVal val="visible"/>
                                      </p:to>
                                    </p:set>
                                    <p:animEffect transition="in" filter="fade">
                                      <p:cBhvr>
                                        <p:cTn id="28" dur="500"/>
                                        <p:tgtEl>
                                          <p:spTgt spid="61443">
                                            <p:txEl>
                                              <p:pRg st="2" end="2"/>
                                            </p:txEl>
                                          </p:spTgt>
                                        </p:tgtEl>
                                      </p:cBhvr>
                                    </p:animEffect>
                                    <p:anim calcmode="lin" valueType="num">
                                      <p:cBhvr>
                                        <p:cTn id="29" dur="500" fill="hold"/>
                                        <p:tgtEl>
                                          <p:spTgt spid="61443">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61443">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61443">
                                            <p:txEl>
                                              <p:pRg st="3" end="3"/>
                                            </p:txEl>
                                          </p:spTgt>
                                        </p:tgtEl>
                                        <p:attrNameLst>
                                          <p:attrName>style.visibility</p:attrName>
                                        </p:attrNameLst>
                                      </p:cBhvr>
                                      <p:to>
                                        <p:strVal val="visible"/>
                                      </p:to>
                                    </p:set>
                                    <p:animEffect transition="in" filter="fade">
                                      <p:cBhvr>
                                        <p:cTn id="35" dur="500"/>
                                        <p:tgtEl>
                                          <p:spTgt spid="61443">
                                            <p:txEl>
                                              <p:pRg st="3" end="3"/>
                                            </p:txEl>
                                          </p:spTgt>
                                        </p:tgtEl>
                                      </p:cBhvr>
                                    </p:animEffect>
                                    <p:anim calcmode="lin" valueType="num">
                                      <p:cBhvr>
                                        <p:cTn id="36" dur="500" fill="hold"/>
                                        <p:tgtEl>
                                          <p:spTgt spid="61443">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61443">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4" presetClass="entr" presetSubtype="0" fill="hold" grpId="0" nodeType="clickEffect">
                                  <p:stCondLst>
                                    <p:cond delay="0"/>
                                  </p:stCondLst>
                                  <p:childTnLst>
                                    <p:set>
                                      <p:cBhvr>
                                        <p:cTn id="41" dur="1" fill="hold">
                                          <p:stCondLst>
                                            <p:cond delay="0"/>
                                          </p:stCondLst>
                                        </p:cTn>
                                        <p:tgtEl>
                                          <p:spTgt spid="61443">
                                            <p:txEl>
                                              <p:pRg st="5" end="5"/>
                                            </p:txEl>
                                          </p:spTgt>
                                        </p:tgtEl>
                                        <p:attrNameLst>
                                          <p:attrName>style.visibility</p:attrName>
                                        </p:attrNameLst>
                                      </p:cBhvr>
                                      <p:to>
                                        <p:strVal val="visible"/>
                                      </p:to>
                                    </p:set>
                                    <p:animEffect transition="in" filter="fade">
                                      <p:cBhvr>
                                        <p:cTn id="42" dur="500"/>
                                        <p:tgtEl>
                                          <p:spTgt spid="61443">
                                            <p:txEl>
                                              <p:pRg st="5" end="5"/>
                                            </p:txEl>
                                          </p:spTgt>
                                        </p:tgtEl>
                                      </p:cBhvr>
                                    </p:animEffect>
                                    <p:anim calcmode="lin" valueType="num">
                                      <p:cBhvr>
                                        <p:cTn id="43" dur="500" fill="hold"/>
                                        <p:tgtEl>
                                          <p:spTgt spid="61443">
                                            <p:txEl>
                                              <p:pRg st="5" end="5"/>
                                            </p:txEl>
                                          </p:spTgt>
                                        </p:tgtEl>
                                        <p:attrNameLst>
                                          <p:attrName>ppt_x</p:attrName>
                                        </p:attrNameLst>
                                      </p:cBhvr>
                                      <p:tavLst>
                                        <p:tav tm="0">
                                          <p:val>
                                            <p:strVal val="#ppt_x"/>
                                          </p:val>
                                        </p:tav>
                                        <p:tav tm="100000">
                                          <p:val>
                                            <p:strVal val="#ppt_x"/>
                                          </p:val>
                                        </p:tav>
                                      </p:tavLst>
                                    </p:anim>
                                    <p:anim calcmode="lin" valueType="num">
                                      <p:cBhvr>
                                        <p:cTn id="44" dur="500" fill="hold"/>
                                        <p:tgtEl>
                                          <p:spTgt spid="61443">
                                            <p:txEl>
                                              <p:pRg st="5" end="5"/>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2" grpId="0"/>
      <p:bldP spid="61443" grpId="0" build="p"/>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t>Communication Problems</a:t>
            </a:r>
          </a:p>
        </p:txBody>
      </p:sp>
      <p:sp>
        <p:nvSpPr>
          <p:cNvPr id="15363" name="Rectangle 3"/>
          <p:cNvSpPr>
            <a:spLocks noGrp="1" noChangeArrowheads="1"/>
          </p:cNvSpPr>
          <p:nvPr>
            <p:ph idx="1"/>
          </p:nvPr>
        </p:nvSpPr>
        <p:spPr/>
        <p:txBody>
          <a:bodyPr/>
          <a:lstStyle/>
          <a:p>
            <a:r>
              <a:rPr lang="en-US"/>
              <a:t>The diversity of markets and consumers also pose several communication challenges for marketers</a:t>
            </a:r>
          </a:p>
          <a:p>
            <a:r>
              <a:rPr lang="en-US"/>
              <a:t>Therefore visual language, pictures are mostly used for better universal understanding. Gestures and words can be misleading</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5362"/>
                                        </p:tgtEl>
                                        <p:attrNameLst>
                                          <p:attrName>style.visibility</p:attrName>
                                        </p:attrNameLst>
                                      </p:cBhvr>
                                      <p:to>
                                        <p:strVal val="visible"/>
                                      </p:to>
                                    </p:set>
                                    <p:anim calcmode="lin" valueType="num">
                                      <p:cBhvr>
                                        <p:cTn id="7" dur="1000" fill="hold"/>
                                        <p:tgtEl>
                                          <p:spTgt spid="15362"/>
                                        </p:tgtEl>
                                        <p:attrNameLst>
                                          <p:attrName>ppt_x</p:attrName>
                                        </p:attrNameLst>
                                      </p:cBhvr>
                                      <p:tavLst>
                                        <p:tav tm="0">
                                          <p:val>
                                            <p:strVal val="#ppt_x-.2"/>
                                          </p:val>
                                        </p:tav>
                                        <p:tav tm="100000">
                                          <p:val>
                                            <p:strVal val="#ppt_x"/>
                                          </p:val>
                                        </p:tav>
                                      </p:tavLst>
                                    </p:anim>
                                    <p:anim calcmode="lin" valueType="num">
                                      <p:cBhvr>
                                        <p:cTn id="8" dur="1000" fill="hold"/>
                                        <p:tgtEl>
                                          <p:spTgt spid="15362"/>
                                        </p:tgtEl>
                                        <p:attrNameLst>
                                          <p:attrName>ppt_y</p:attrName>
                                        </p:attrNameLst>
                                      </p:cBhvr>
                                      <p:tavLst>
                                        <p:tav tm="0">
                                          <p:val>
                                            <p:strVal val="#ppt_y"/>
                                          </p:val>
                                        </p:tav>
                                        <p:tav tm="100000">
                                          <p:val>
                                            <p:strVal val="#ppt_y"/>
                                          </p:val>
                                        </p:tav>
                                      </p:tavLst>
                                    </p:anim>
                                    <p:animEffect transition="in" filter="wipe(right)" prLst="gradientSize: 0.1">
                                      <p:cBhvr>
                                        <p:cTn id="9" dur="1000"/>
                                        <p:tgtEl>
                                          <p:spTgt spid="15362"/>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5363">
                                            <p:txEl>
                                              <p:pRg st="0" end="0"/>
                                            </p:txEl>
                                          </p:spTgt>
                                        </p:tgtEl>
                                        <p:attrNameLst>
                                          <p:attrName>style.visibility</p:attrName>
                                        </p:attrNameLst>
                                      </p:cBhvr>
                                      <p:to>
                                        <p:strVal val="visible"/>
                                      </p:to>
                                    </p:set>
                                    <p:animEffect transition="in" filter="fade">
                                      <p:cBhvr>
                                        <p:cTn id="14" dur="500"/>
                                        <p:tgtEl>
                                          <p:spTgt spid="15363">
                                            <p:txEl>
                                              <p:pRg st="0" end="0"/>
                                            </p:txEl>
                                          </p:spTgt>
                                        </p:tgtEl>
                                      </p:cBhvr>
                                    </p:animEffect>
                                    <p:anim calcmode="lin" valueType="num">
                                      <p:cBhvr>
                                        <p:cTn id="15" dur="500" fill="hold"/>
                                        <p:tgtEl>
                                          <p:spTgt spid="15363">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5363">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15363">
                                            <p:txEl>
                                              <p:pRg st="1" end="1"/>
                                            </p:txEl>
                                          </p:spTgt>
                                        </p:tgtEl>
                                        <p:attrNameLst>
                                          <p:attrName>style.visibility</p:attrName>
                                        </p:attrNameLst>
                                      </p:cBhvr>
                                      <p:to>
                                        <p:strVal val="visible"/>
                                      </p:to>
                                    </p:set>
                                    <p:animEffect transition="in" filter="fade">
                                      <p:cBhvr>
                                        <p:cTn id="21" dur="500"/>
                                        <p:tgtEl>
                                          <p:spTgt spid="15363">
                                            <p:txEl>
                                              <p:pRg st="1" end="1"/>
                                            </p:txEl>
                                          </p:spTgt>
                                        </p:tgtEl>
                                      </p:cBhvr>
                                    </p:animEffect>
                                    <p:anim calcmode="lin" valueType="num">
                                      <p:cBhvr>
                                        <p:cTn id="22" dur="500" fill="hold"/>
                                        <p:tgtEl>
                                          <p:spTgt spid="15363">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15363">
                                            <p:txEl>
                                              <p:pRg st="1" end="1"/>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P spid="15363" grpId="0" build="p"/>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t>Language problems</a:t>
            </a:r>
          </a:p>
        </p:txBody>
      </p:sp>
      <p:sp>
        <p:nvSpPr>
          <p:cNvPr id="17411" name="Rectangle 3"/>
          <p:cNvSpPr>
            <a:spLocks noGrp="1" noChangeArrowheads="1"/>
          </p:cNvSpPr>
          <p:nvPr>
            <p:ph idx="1"/>
          </p:nvPr>
        </p:nvSpPr>
        <p:spPr/>
        <p:txBody>
          <a:bodyPr/>
          <a:lstStyle/>
          <a:p>
            <a:r>
              <a:rPr lang="en-US" sz="2400"/>
              <a:t>“ Please leave your values at the desk” –       Paris Hotel</a:t>
            </a:r>
          </a:p>
          <a:p>
            <a:r>
              <a:rPr lang="en-US" sz="2400"/>
              <a:t>“ Drop your trousers here for best results” – Bangkok laundry</a:t>
            </a:r>
          </a:p>
          <a:p>
            <a:r>
              <a:rPr lang="en-US" sz="2400"/>
              <a:t>“ Because of the impropriety of entertaining guests of the opposite sex in the bedroom, it is suggested that the lobby be used for the purpose” – Zurich hotel</a:t>
            </a:r>
          </a:p>
          <a:p>
            <a:r>
              <a:rPr lang="en-US" sz="2400"/>
              <a:t>“ The manager has personally passed all water served here” – Acapulco restaurant</a:t>
            </a:r>
          </a:p>
          <a:p>
            <a:r>
              <a:rPr lang="en-US" sz="2400"/>
              <a:t>“ Ladies are requested not to have children in the bar’ – Norway bar</a:t>
            </a:r>
            <a:r>
              <a:rPr lang="en-US" sz="2800"/>
              <a:t>  </a:t>
            </a:r>
          </a:p>
          <a:p>
            <a:endParaRPr lang="en-US" sz="280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7410"/>
                                        </p:tgtEl>
                                        <p:attrNameLst>
                                          <p:attrName>style.visibility</p:attrName>
                                        </p:attrNameLst>
                                      </p:cBhvr>
                                      <p:to>
                                        <p:strVal val="visible"/>
                                      </p:to>
                                    </p:set>
                                    <p:anim calcmode="lin" valueType="num">
                                      <p:cBhvr>
                                        <p:cTn id="7" dur="1000" fill="hold"/>
                                        <p:tgtEl>
                                          <p:spTgt spid="17410"/>
                                        </p:tgtEl>
                                        <p:attrNameLst>
                                          <p:attrName>ppt_x</p:attrName>
                                        </p:attrNameLst>
                                      </p:cBhvr>
                                      <p:tavLst>
                                        <p:tav tm="0">
                                          <p:val>
                                            <p:strVal val="#ppt_x-.2"/>
                                          </p:val>
                                        </p:tav>
                                        <p:tav tm="100000">
                                          <p:val>
                                            <p:strVal val="#ppt_x"/>
                                          </p:val>
                                        </p:tav>
                                      </p:tavLst>
                                    </p:anim>
                                    <p:anim calcmode="lin" valueType="num">
                                      <p:cBhvr>
                                        <p:cTn id="8" dur="1000" fill="hold"/>
                                        <p:tgtEl>
                                          <p:spTgt spid="17410"/>
                                        </p:tgtEl>
                                        <p:attrNameLst>
                                          <p:attrName>ppt_y</p:attrName>
                                        </p:attrNameLst>
                                      </p:cBhvr>
                                      <p:tavLst>
                                        <p:tav tm="0">
                                          <p:val>
                                            <p:strVal val="#ppt_y"/>
                                          </p:val>
                                        </p:tav>
                                        <p:tav tm="100000">
                                          <p:val>
                                            <p:strVal val="#ppt_y"/>
                                          </p:val>
                                        </p:tav>
                                      </p:tavLst>
                                    </p:anim>
                                    <p:animEffect transition="in" filter="wipe(right)" prLst="gradientSize: 0.1">
                                      <p:cBhvr>
                                        <p:cTn id="9" dur="1000"/>
                                        <p:tgtEl>
                                          <p:spTgt spid="17410"/>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7411">
                                            <p:txEl>
                                              <p:pRg st="0" end="0"/>
                                            </p:txEl>
                                          </p:spTgt>
                                        </p:tgtEl>
                                        <p:attrNameLst>
                                          <p:attrName>style.visibility</p:attrName>
                                        </p:attrNameLst>
                                      </p:cBhvr>
                                      <p:to>
                                        <p:strVal val="visible"/>
                                      </p:to>
                                    </p:set>
                                    <p:animEffect transition="in" filter="fade">
                                      <p:cBhvr>
                                        <p:cTn id="14" dur="500"/>
                                        <p:tgtEl>
                                          <p:spTgt spid="17411">
                                            <p:txEl>
                                              <p:pRg st="0" end="0"/>
                                            </p:txEl>
                                          </p:spTgt>
                                        </p:tgtEl>
                                      </p:cBhvr>
                                    </p:animEffect>
                                    <p:anim calcmode="lin" valueType="num">
                                      <p:cBhvr>
                                        <p:cTn id="15" dur="500" fill="hold"/>
                                        <p:tgtEl>
                                          <p:spTgt spid="17411">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7411">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17411">
                                            <p:txEl>
                                              <p:pRg st="1" end="1"/>
                                            </p:txEl>
                                          </p:spTgt>
                                        </p:tgtEl>
                                        <p:attrNameLst>
                                          <p:attrName>style.visibility</p:attrName>
                                        </p:attrNameLst>
                                      </p:cBhvr>
                                      <p:to>
                                        <p:strVal val="visible"/>
                                      </p:to>
                                    </p:set>
                                    <p:animEffect transition="in" filter="fade">
                                      <p:cBhvr>
                                        <p:cTn id="21" dur="500"/>
                                        <p:tgtEl>
                                          <p:spTgt spid="17411">
                                            <p:txEl>
                                              <p:pRg st="1" end="1"/>
                                            </p:txEl>
                                          </p:spTgt>
                                        </p:tgtEl>
                                      </p:cBhvr>
                                    </p:animEffect>
                                    <p:anim calcmode="lin" valueType="num">
                                      <p:cBhvr>
                                        <p:cTn id="22" dur="500" fill="hold"/>
                                        <p:tgtEl>
                                          <p:spTgt spid="17411">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17411">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17411">
                                            <p:txEl>
                                              <p:pRg st="2" end="2"/>
                                            </p:txEl>
                                          </p:spTgt>
                                        </p:tgtEl>
                                        <p:attrNameLst>
                                          <p:attrName>style.visibility</p:attrName>
                                        </p:attrNameLst>
                                      </p:cBhvr>
                                      <p:to>
                                        <p:strVal val="visible"/>
                                      </p:to>
                                    </p:set>
                                    <p:animEffect transition="in" filter="fade">
                                      <p:cBhvr>
                                        <p:cTn id="28" dur="500"/>
                                        <p:tgtEl>
                                          <p:spTgt spid="17411">
                                            <p:txEl>
                                              <p:pRg st="2" end="2"/>
                                            </p:txEl>
                                          </p:spTgt>
                                        </p:tgtEl>
                                      </p:cBhvr>
                                    </p:animEffect>
                                    <p:anim calcmode="lin" valueType="num">
                                      <p:cBhvr>
                                        <p:cTn id="29" dur="500" fill="hold"/>
                                        <p:tgtEl>
                                          <p:spTgt spid="17411">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17411">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17411">
                                            <p:txEl>
                                              <p:pRg st="3" end="3"/>
                                            </p:txEl>
                                          </p:spTgt>
                                        </p:tgtEl>
                                        <p:attrNameLst>
                                          <p:attrName>style.visibility</p:attrName>
                                        </p:attrNameLst>
                                      </p:cBhvr>
                                      <p:to>
                                        <p:strVal val="visible"/>
                                      </p:to>
                                    </p:set>
                                    <p:animEffect transition="in" filter="fade">
                                      <p:cBhvr>
                                        <p:cTn id="35" dur="500"/>
                                        <p:tgtEl>
                                          <p:spTgt spid="17411">
                                            <p:txEl>
                                              <p:pRg st="3" end="3"/>
                                            </p:txEl>
                                          </p:spTgt>
                                        </p:tgtEl>
                                      </p:cBhvr>
                                    </p:animEffect>
                                    <p:anim calcmode="lin" valueType="num">
                                      <p:cBhvr>
                                        <p:cTn id="36" dur="500" fill="hold"/>
                                        <p:tgtEl>
                                          <p:spTgt spid="17411">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17411">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4" presetClass="entr" presetSubtype="0" fill="hold" grpId="0" nodeType="clickEffect">
                                  <p:stCondLst>
                                    <p:cond delay="0"/>
                                  </p:stCondLst>
                                  <p:childTnLst>
                                    <p:set>
                                      <p:cBhvr>
                                        <p:cTn id="41" dur="1" fill="hold">
                                          <p:stCondLst>
                                            <p:cond delay="0"/>
                                          </p:stCondLst>
                                        </p:cTn>
                                        <p:tgtEl>
                                          <p:spTgt spid="17411">
                                            <p:txEl>
                                              <p:pRg st="4" end="4"/>
                                            </p:txEl>
                                          </p:spTgt>
                                        </p:tgtEl>
                                        <p:attrNameLst>
                                          <p:attrName>style.visibility</p:attrName>
                                        </p:attrNameLst>
                                      </p:cBhvr>
                                      <p:to>
                                        <p:strVal val="visible"/>
                                      </p:to>
                                    </p:set>
                                    <p:animEffect transition="in" filter="fade">
                                      <p:cBhvr>
                                        <p:cTn id="42" dur="500"/>
                                        <p:tgtEl>
                                          <p:spTgt spid="17411">
                                            <p:txEl>
                                              <p:pRg st="4" end="4"/>
                                            </p:txEl>
                                          </p:spTgt>
                                        </p:tgtEl>
                                      </p:cBhvr>
                                    </p:animEffect>
                                    <p:anim calcmode="lin" valueType="num">
                                      <p:cBhvr>
                                        <p:cTn id="43" dur="500" fill="hold"/>
                                        <p:tgtEl>
                                          <p:spTgt spid="17411">
                                            <p:txEl>
                                              <p:pRg st="4" end="4"/>
                                            </p:txEl>
                                          </p:spTgt>
                                        </p:tgtEl>
                                        <p:attrNameLst>
                                          <p:attrName>ppt_x</p:attrName>
                                        </p:attrNameLst>
                                      </p:cBhvr>
                                      <p:tavLst>
                                        <p:tav tm="0">
                                          <p:val>
                                            <p:strVal val="#ppt_x"/>
                                          </p:val>
                                        </p:tav>
                                        <p:tav tm="100000">
                                          <p:val>
                                            <p:strVal val="#ppt_x"/>
                                          </p:val>
                                        </p:tav>
                                      </p:tavLst>
                                    </p:anim>
                                    <p:anim calcmode="lin" valueType="num">
                                      <p:cBhvr>
                                        <p:cTn id="44" dur="500" fill="hold"/>
                                        <p:tgtEl>
                                          <p:spTgt spid="17411">
                                            <p:txEl>
                                              <p:pRg st="4" end="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p:bldP spid="17411" grpId="0" build="p"/>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t>Conceptual Equivalency</a:t>
            </a:r>
          </a:p>
        </p:txBody>
      </p:sp>
      <p:sp>
        <p:nvSpPr>
          <p:cNvPr id="16387" name="Rectangle 3"/>
          <p:cNvSpPr>
            <a:spLocks noGrp="1" noChangeArrowheads="1"/>
          </p:cNvSpPr>
          <p:nvPr>
            <p:ph idx="1"/>
          </p:nvPr>
        </p:nvSpPr>
        <p:spPr/>
        <p:txBody>
          <a:bodyPr/>
          <a:lstStyle/>
          <a:p>
            <a:r>
              <a:rPr lang="en-US"/>
              <a:t>“ Come alive with Pepsi”</a:t>
            </a:r>
          </a:p>
          <a:p>
            <a:r>
              <a:rPr lang="en-US"/>
              <a:t>“ Come alive out of the grave” – Germany</a:t>
            </a:r>
          </a:p>
          <a:p>
            <a:r>
              <a:rPr lang="en-US"/>
              <a:t>“ Pepsi brings your ancestors back from the grave” - China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6386"/>
                                        </p:tgtEl>
                                        <p:attrNameLst>
                                          <p:attrName>style.visibility</p:attrName>
                                        </p:attrNameLst>
                                      </p:cBhvr>
                                      <p:to>
                                        <p:strVal val="visible"/>
                                      </p:to>
                                    </p:set>
                                    <p:anim calcmode="lin" valueType="num">
                                      <p:cBhvr>
                                        <p:cTn id="7" dur="1000" fill="hold"/>
                                        <p:tgtEl>
                                          <p:spTgt spid="16386"/>
                                        </p:tgtEl>
                                        <p:attrNameLst>
                                          <p:attrName>ppt_x</p:attrName>
                                        </p:attrNameLst>
                                      </p:cBhvr>
                                      <p:tavLst>
                                        <p:tav tm="0">
                                          <p:val>
                                            <p:strVal val="#ppt_x-.2"/>
                                          </p:val>
                                        </p:tav>
                                        <p:tav tm="100000">
                                          <p:val>
                                            <p:strVal val="#ppt_x"/>
                                          </p:val>
                                        </p:tav>
                                      </p:tavLst>
                                    </p:anim>
                                    <p:anim calcmode="lin" valueType="num">
                                      <p:cBhvr>
                                        <p:cTn id="8" dur="1000" fill="hold"/>
                                        <p:tgtEl>
                                          <p:spTgt spid="16386"/>
                                        </p:tgtEl>
                                        <p:attrNameLst>
                                          <p:attrName>ppt_y</p:attrName>
                                        </p:attrNameLst>
                                      </p:cBhvr>
                                      <p:tavLst>
                                        <p:tav tm="0">
                                          <p:val>
                                            <p:strVal val="#ppt_y"/>
                                          </p:val>
                                        </p:tav>
                                        <p:tav tm="100000">
                                          <p:val>
                                            <p:strVal val="#ppt_y"/>
                                          </p:val>
                                        </p:tav>
                                      </p:tavLst>
                                    </p:anim>
                                    <p:animEffect transition="in" filter="wipe(right)" prLst="gradientSize: 0.1">
                                      <p:cBhvr>
                                        <p:cTn id="9" dur="1000"/>
                                        <p:tgtEl>
                                          <p:spTgt spid="16386"/>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6387">
                                            <p:txEl>
                                              <p:pRg st="0" end="0"/>
                                            </p:txEl>
                                          </p:spTgt>
                                        </p:tgtEl>
                                        <p:attrNameLst>
                                          <p:attrName>style.visibility</p:attrName>
                                        </p:attrNameLst>
                                      </p:cBhvr>
                                      <p:to>
                                        <p:strVal val="visible"/>
                                      </p:to>
                                    </p:set>
                                    <p:animEffect transition="in" filter="fade">
                                      <p:cBhvr>
                                        <p:cTn id="14" dur="500"/>
                                        <p:tgtEl>
                                          <p:spTgt spid="16387">
                                            <p:txEl>
                                              <p:pRg st="0" end="0"/>
                                            </p:txEl>
                                          </p:spTgt>
                                        </p:tgtEl>
                                      </p:cBhvr>
                                    </p:animEffect>
                                    <p:anim calcmode="lin" valueType="num">
                                      <p:cBhvr>
                                        <p:cTn id="15" dur="500" fill="hold"/>
                                        <p:tgtEl>
                                          <p:spTgt spid="16387">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6387">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16387">
                                            <p:txEl>
                                              <p:pRg st="1" end="1"/>
                                            </p:txEl>
                                          </p:spTgt>
                                        </p:tgtEl>
                                        <p:attrNameLst>
                                          <p:attrName>style.visibility</p:attrName>
                                        </p:attrNameLst>
                                      </p:cBhvr>
                                      <p:to>
                                        <p:strVal val="visible"/>
                                      </p:to>
                                    </p:set>
                                    <p:animEffect transition="in" filter="fade">
                                      <p:cBhvr>
                                        <p:cTn id="21" dur="500"/>
                                        <p:tgtEl>
                                          <p:spTgt spid="16387">
                                            <p:txEl>
                                              <p:pRg st="1" end="1"/>
                                            </p:txEl>
                                          </p:spTgt>
                                        </p:tgtEl>
                                      </p:cBhvr>
                                    </p:animEffect>
                                    <p:anim calcmode="lin" valueType="num">
                                      <p:cBhvr>
                                        <p:cTn id="22" dur="500" fill="hold"/>
                                        <p:tgtEl>
                                          <p:spTgt spid="16387">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16387">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16387">
                                            <p:txEl>
                                              <p:pRg st="2" end="2"/>
                                            </p:txEl>
                                          </p:spTgt>
                                        </p:tgtEl>
                                        <p:attrNameLst>
                                          <p:attrName>style.visibility</p:attrName>
                                        </p:attrNameLst>
                                      </p:cBhvr>
                                      <p:to>
                                        <p:strVal val="visible"/>
                                      </p:to>
                                    </p:set>
                                    <p:animEffect transition="in" filter="fade">
                                      <p:cBhvr>
                                        <p:cTn id="28" dur="500"/>
                                        <p:tgtEl>
                                          <p:spTgt spid="16387">
                                            <p:txEl>
                                              <p:pRg st="2" end="2"/>
                                            </p:txEl>
                                          </p:spTgt>
                                        </p:tgtEl>
                                      </p:cBhvr>
                                    </p:animEffect>
                                    <p:anim calcmode="lin" valueType="num">
                                      <p:cBhvr>
                                        <p:cTn id="29" dur="500" fill="hold"/>
                                        <p:tgtEl>
                                          <p:spTgt spid="16387">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16387">
                                            <p:txEl>
                                              <p:pRg st="2" end="2"/>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P spid="16387" grpId="0" build="p"/>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t>Positioning</a:t>
            </a:r>
          </a:p>
        </p:txBody>
      </p:sp>
      <p:sp>
        <p:nvSpPr>
          <p:cNvPr id="9219" name="Rectangle 3"/>
          <p:cNvSpPr>
            <a:spLocks noGrp="1" noChangeArrowheads="1"/>
          </p:cNvSpPr>
          <p:nvPr>
            <p:ph idx="1"/>
          </p:nvPr>
        </p:nvSpPr>
        <p:spPr/>
        <p:txBody>
          <a:bodyPr/>
          <a:lstStyle/>
          <a:p>
            <a:r>
              <a:rPr lang="en-US"/>
              <a:t>What the product stands for?</a:t>
            </a:r>
          </a:p>
          <a:p>
            <a:r>
              <a:rPr lang="en-US"/>
              <a:t>Mind-share</a:t>
            </a:r>
          </a:p>
          <a:p>
            <a:pPr>
              <a:buFontTx/>
              <a:buNone/>
            </a:pPr>
            <a:endParaRPr lang="en-US"/>
          </a:p>
          <a:p>
            <a:pPr>
              <a:buFontTx/>
              <a:buNone/>
            </a:pPr>
            <a:r>
              <a:rPr lang="en-US"/>
              <a:t>    Positioning and segmentation strategies must have fit. A brand must be positioned to be maximally effective in attracting the desired target segment.</a:t>
            </a:r>
          </a:p>
        </p:txBody>
      </p:sp>
    </p:spTree>
    <p:extLst>
      <p:ext uri="{BB962C8B-B14F-4D97-AF65-F5344CB8AC3E}">
        <p14:creationId xmlns:p14="http://schemas.microsoft.com/office/powerpoint/2010/main" val="34648321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21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21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t>Positioning strategies</a:t>
            </a:r>
          </a:p>
        </p:txBody>
      </p:sp>
      <p:sp>
        <p:nvSpPr>
          <p:cNvPr id="11267" name="Rectangle 3"/>
          <p:cNvSpPr>
            <a:spLocks noGrp="1" noChangeArrowheads="1"/>
          </p:cNvSpPr>
          <p:nvPr>
            <p:ph idx="1"/>
          </p:nvPr>
        </p:nvSpPr>
        <p:spPr/>
        <p:txBody>
          <a:bodyPr/>
          <a:lstStyle/>
          <a:p>
            <a:r>
              <a:rPr lang="en-US"/>
              <a:t>Product characteristics/benefits</a:t>
            </a:r>
          </a:p>
          <a:p>
            <a:r>
              <a:rPr lang="en-US"/>
              <a:t>Price-quality approach</a:t>
            </a:r>
          </a:p>
          <a:p>
            <a:r>
              <a:rPr lang="en-US"/>
              <a:t>Use or application approach</a:t>
            </a:r>
          </a:p>
          <a:p>
            <a:r>
              <a:rPr lang="en-US"/>
              <a:t>Product class approach</a:t>
            </a:r>
          </a:p>
          <a:p>
            <a:r>
              <a:rPr lang="en-US"/>
              <a:t>Product user approach</a:t>
            </a:r>
          </a:p>
          <a:p>
            <a:r>
              <a:rPr lang="en-US"/>
              <a:t>Cultural symbol approach</a:t>
            </a:r>
          </a:p>
          <a:p>
            <a:r>
              <a:rPr lang="en-US"/>
              <a:t>Competitor approach</a:t>
            </a:r>
          </a:p>
        </p:txBody>
      </p:sp>
    </p:spTree>
    <p:extLst>
      <p:ext uri="{BB962C8B-B14F-4D97-AF65-F5344CB8AC3E}">
        <p14:creationId xmlns:p14="http://schemas.microsoft.com/office/powerpoint/2010/main" val="28627513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26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26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26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26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26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26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a:t>Positioning strategies</a:t>
            </a:r>
          </a:p>
        </p:txBody>
      </p:sp>
      <p:sp>
        <p:nvSpPr>
          <p:cNvPr id="12291" name="Rectangle 3"/>
          <p:cNvSpPr>
            <a:spLocks noGrp="1" noChangeArrowheads="1"/>
          </p:cNvSpPr>
          <p:nvPr>
            <p:ph idx="1"/>
          </p:nvPr>
        </p:nvSpPr>
        <p:spPr/>
        <p:txBody>
          <a:bodyPr/>
          <a:lstStyle/>
          <a:p>
            <a:r>
              <a:rPr lang="en-US"/>
              <a:t>Identify competitors</a:t>
            </a:r>
          </a:p>
          <a:p>
            <a:r>
              <a:rPr lang="en-US"/>
              <a:t>Determine how competitors are perceived and evaluated</a:t>
            </a:r>
          </a:p>
          <a:p>
            <a:r>
              <a:rPr lang="en-US"/>
              <a:t>Determine the competitors positions</a:t>
            </a:r>
          </a:p>
          <a:p>
            <a:r>
              <a:rPr lang="en-US"/>
              <a:t>Analyse the customers</a:t>
            </a:r>
          </a:p>
          <a:p>
            <a:r>
              <a:rPr lang="en-US"/>
              <a:t>Select the position</a:t>
            </a:r>
          </a:p>
          <a:p>
            <a:r>
              <a:rPr lang="en-US"/>
              <a:t>Monitor the position</a:t>
            </a:r>
          </a:p>
        </p:txBody>
      </p:sp>
    </p:spTree>
    <p:extLst>
      <p:ext uri="{BB962C8B-B14F-4D97-AF65-F5344CB8AC3E}">
        <p14:creationId xmlns:p14="http://schemas.microsoft.com/office/powerpoint/2010/main" val="37518770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29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29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29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29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29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85800" y="304800"/>
            <a:ext cx="7772400" cy="1447800"/>
          </a:xfrm>
        </p:spPr>
        <p:txBody>
          <a:bodyPr/>
          <a:lstStyle/>
          <a:p>
            <a:r>
              <a:rPr lang="en-GB" sz="2800"/>
              <a:t>Psychographically Understanding the TV User</a:t>
            </a:r>
            <a:r>
              <a:rPr lang="en-GB"/>
              <a:t/>
            </a:r>
            <a:br>
              <a:rPr lang="en-GB"/>
            </a:br>
            <a:endParaRPr lang="en-GB"/>
          </a:p>
        </p:txBody>
      </p:sp>
      <p:sp>
        <p:nvSpPr>
          <p:cNvPr id="13315" name="Oval 3"/>
          <p:cNvSpPr>
            <a:spLocks noChangeArrowheads="1"/>
          </p:cNvSpPr>
          <p:nvPr/>
        </p:nvSpPr>
        <p:spPr bwMode="auto">
          <a:xfrm>
            <a:off x="285750" y="4057650"/>
            <a:ext cx="5867400" cy="1733550"/>
          </a:xfrm>
          <a:prstGeom prst="ellipse">
            <a:avLst/>
          </a:prstGeom>
          <a:noFill/>
          <a:ln w="38100">
            <a:solidFill>
              <a:srgbClr val="FF0000"/>
            </a:solidFill>
            <a:round/>
            <a:headEnd/>
            <a:tailEnd/>
          </a:ln>
          <a:effectLst/>
        </p:spPr>
        <p:txBody>
          <a:bodyPr wrap="none" anchor="ctr"/>
          <a:lstStyle/>
          <a:p>
            <a:endParaRPr lang="en-US">
              <a:solidFill>
                <a:srgbClr val="000000"/>
              </a:solidFill>
              <a:latin typeface="Times New Roman" charset="0"/>
            </a:endParaRPr>
          </a:p>
        </p:txBody>
      </p:sp>
      <p:sp>
        <p:nvSpPr>
          <p:cNvPr id="13316" name="Rectangle 4"/>
          <p:cNvSpPr>
            <a:spLocks noChangeArrowheads="1"/>
          </p:cNvSpPr>
          <p:nvPr/>
        </p:nvSpPr>
        <p:spPr bwMode="auto">
          <a:xfrm>
            <a:off x="8643938" y="6453188"/>
            <a:ext cx="12700" cy="247650"/>
          </a:xfrm>
          <a:prstGeom prst="rect">
            <a:avLst/>
          </a:prstGeom>
          <a:noFill/>
          <a:ln w="9525">
            <a:noFill/>
            <a:miter lim="800000"/>
            <a:headEnd/>
            <a:tailEnd/>
          </a:ln>
        </p:spPr>
        <p:txBody>
          <a:bodyPr/>
          <a:lstStyle/>
          <a:p>
            <a:endParaRPr lang="en-US">
              <a:solidFill>
                <a:srgbClr val="000000"/>
              </a:solidFill>
              <a:latin typeface="Times New Roman" charset="0"/>
            </a:endParaRPr>
          </a:p>
        </p:txBody>
      </p:sp>
      <p:sp>
        <p:nvSpPr>
          <p:cNvPr id="13317" name="Rectangle 5"/>
          <p:cNvSpPr>
            <a:spLocks noChangeArrowheads="1"/>
          </p:cNvSpPr>
          <p:nvPr/>
        </p:nvSpPr>
        <p:spPr bwMode="auto">
          <a:xfrm>
            <a:off x="527050" y="1385888"/>
            <a:ext cx="8142288" cy="12700"/>
          </a:xfrm>
          <a:prstGeom prst="rect">
            <a:avLst/>
          </a:prstGeom>
          <a:solidFill>
            <a:srgbClr val="FFFFFF"/>
          </a:solidFill>
          <a:ln w="9525">
            <a:noFill/>
            <a:miter lim="800000"/>
            <a:headEnd/>
            <a:tailEnd/>
          </a:ln>
        </p:spPr>
        <p:txBody>
          <a:bodyPr/>
          <a:lstStyle/>
          <a:p>
            <a:endParaRPr lang="en-US">
              <a:solidFill>
                <a:srgbClr val="000000"/>
              </a:solidFill>
              <a:latin typeface="Times New Roman" charset="0"/>
            </a:endParaRPr>
          </a:p>
        </p:txBody>
      </p:sp>
      <p:sp>
        <p:nvSpPr>
          <p:cNvPr id="13318" name="Rectangle 6"/>
          <p:cNvSpPr>
            <a:spLocks noChangeArrowheads="1"/>
          </p:cNvSpPr>
          <p:nvPr/>
        </p:nvSpPr>
        <p:spPr bwMode="auto">
          <a:xfrm>
            <a:off x="527050" y="1385888"/>
            <a:ext cx="11113" cy="5026025"/>
          </a:xfrm>
          <a:prstGeom prst="rect">
            <a:avLst/>
          </a:prstGeom>
          <a:solidFill>
            <a:srgbClr val="FFFFFF"/>
          </a:solidFill>
          <a:ln w="9525">
            <a:noFill/>
            <a:miter lim="800000"/>
            <a:headEnd/>
            <a:tailEnd/>
          </a:ln>
        </p:spPr>
        <p:txBody>
          <a:bodyPr/>
          <a:lstStyle/>
          <a:p>
            <a:endParaRPr lang="en-US">
              <a:solidFill>
                <a:srgbClr val="000000"/>
              </a:solidFill>
              <a:latin typeface="Times New Roman" charset="0"/>
            </a:endParaRPr>
          </a:p>
        </p:txBody>
      </p:sp>
      <p:sp>
        <p:nvSpPr>
          <p:cNvPr id="13319" name="Rectangle 7"/>
          <p:cNvSpPr>
            <a:spLocks noChangeArrowheads="1"/>
          </p:cNvSpPr>
          <p:nvPr/>
        </p:nvSpPr>
        <p:spPr bwMode="auto">
          <a:xfrm>
            <a:off x="527050" y="6397625"/>
            <a:ext cx="8142288" cy="14288"/>
          </a:xfrm>
          <a:prstGeom prst="rect">
            <a:avLst/>
          </a:prstGeom>
          <a:solidFill>
            <a:srgbClr val="FFFFFF"/>
          </a:solidFill>
          <a:ln w="9525">
            <a:noFill/>
            <a:miter lim="800000"/>
            <a:headEnd/>
            <a:tailEnd/>
          </a:ln>
        </p:spPr>
        <p:txBody>
          <a:bodyPr/>
          <a:lstStyle/>
          <a:p>
            <a:endParaRPr lang="en-US">
              <a:solidFill>
                <a:srgbClr val="000000"/>
              </a:solidFill>
              <a:latin typeface="Times New Roman" charset="0"/>
            </a:endParaRPr>
          </a:p>
        </p:txBody>
      </p:sp>
      <p:sp>
        <p:nvSpPr>
          <p:cNvPr id="13320" name="Rectangle 8"/>
          <p:cNvSpPr>
            <a:spLocks noChangeArrowheads="1"/>
          </p:cNvSpPr>
          <p:nvPr/>
        </p:nvSpPr>
        <p:spPr bwMode="auto">
          <a:xfrm>
            <a:off x="8656638" y="1385888"/>
            <a:ext cx="12700" cy="5026025"/>
          </a:xfrm>
          <a:prstGeom prst="rect">
            <a:avLst/>
          </a:prstGeom>
          <a:solidFill>
            <a:srgbClr val="FFFFFF"/>
          </a:solidFill>
          <a:ln w="9525">
            <a:noFill/>
            <a:miter lim="800000"/>
            <a:headEnd/>
            <a:tailEnd/>
          </a:ln>
        </p:spPr>
        <p:txBody>
          <a:bodyPr/>
          <a:lstStyle/>
          <a:p>
            <a:endParaRPr lang="en-US">
              <a:solidFill>
                <a:srgbClr val="000000"/>
              </a:solidFill>
              <a:latin typeface="Times New Roman" charset="0"/>
            </a:endParaRPr>
          </a:p>
        </p:txBody>
      </p:sp>
      <p:sp>
        <p:nvSpPr>
          <p:cNvPr id="13321" name="Rectangle 9"/>
          <p:cNvSpPr>
            <a:spLocks noChangeArrowheads="1"/>
          </p:cNvSpPr>
          <p:nvPr/>
        </p:nvSpPr>
        <p:spPr bwMode="auto">
          <a:xfrm>
            <a:off x="514350" y="1371600"/>
            <a:ext cx="8154988" cy="14288"/>
          </a:xfrm>
          <a:prstGeom prst="rect">
            <a:avLst/>
          </a:prstGeom>
          <a:solidFill>
            <a:srgbClr val="FFFFFF"/>
          </a:solidFill>
          <a:ln w="9525">
            <a:noFill/>
            <a:miter lim="800000"/>
            <a:headEnd/>
            <a:tailEnd/>
          </a:ln>
        </p:spPr>
        <p:txBody>
          <a:bodyPr/>
          <a:lstStyle/>
          <a:p>
            <a:endParaRPr lang="en-US">
              <a:solidFill>
                <a:srgbClr val="000000"/>
              </a:solidFill>
              <a:latin typeface="Times New Roman" charset="0"/>
            </a:endParaRPr>
          </a:p>
        </p:txBody>
      </p:sp>
      <p:sp>
        <p:nvSpPr>
          <p:cNvPr id="13322" name="Rectangle 10"/>
          <p:cNvSpPr>
            <a:spLocks noChangeArrowheads="1"/>
          </p:cNvSpPr>
          <p:nvPr/>
        </p:nvSpPr>
        <p:spPr bwMode="auto">
          <a:xfrm>
            <a:off x="514350" y="1385888"/>
            <a:ext cx="12700" cy="5053012"/>
          </a:xfrm>
          <a:prstGeom prst="rect">
            <a:avLst/>
          </a:prstGeom>
          <a:solidFill>
            <a:srgbClr val="FFFFFF"/>
          </a:solidFill>
          <a:ln w="9525">
            <a:noFill/>
            <a:miter lim="800000"/>
            <a:headEnd/>
            <a:tailEnd/>
          </a:ln>
        </p:spPr>
        <p:txBody>
          <a:bodyPr/>
          <a:lstStyle/>
          <a:p>
            <a:endParaRPr lang="en-US">
              <a:solidFill>
                <a:srgbClr val="000000"/>
              </a:solidFill>
              <a:latin typeface="Times New Roman" charset="0"/>
            </a:endParaRPr>
          </a:p>
        </p:txBody>
      </p:sp>
      <p:sp>
        <p:nvSpPr>
          <p:cNvPr id="13323" name="Rectangle 11"/>
          <p:cNvSpPr>
            <a:spLocks noChangeArrowheads="1"/>
          </p:cNvSpPr>
          <p:nvPr/>
        </p:nvSpPr>
        <p:spPr bwMode="auto">
          <a:xfrm>
            <a:off x="8643938" y="1398588"/>
            <a:ext cx="12700" cy="4999037"/>
          </a:xfrm>
          <a:prstGeom prst="rect">
            <a:avLst/>
          </a:prstGeom>
          <a:solidFill>
            <a:srgbClr val="FFFFFF"/>
          </a:solidFill>
          <a:ln w="9525">
            <a:noFill/>
            <a:miter lim="800000"/>
            <a:headEnd/>
            <a:tailEnd/>
          </a:ln>
        </p:spPr>
        <p:txBody>
          <a:bodyPr/>
          <a:lstStyle/>
          <a:p>
            <a:endParaRPr lang="en-US">
              <a:solidFill>
                <a:srgbClr val="000000"/>
              </a:solidFill>
              <a:latin typeface="Times New Roman" charset="0"/>
            </a:endParaRPr>
          </a:p>
        </p:txBody>
      </p:sp>
      <p:sp>
        <p:nvSpPr>
          <p:cNvPr id="13324" name="Rectangle 12"/>
          <p:cNvSpPr>
            <a:spLocks noChangeArrowheads="1"/>
          </p:cNvSpPr>
          <p:nvPr/>
        </p:nvSpPr>
        <p:spPr bwMode="auto">
          <a:xfrm>
            <a:off x="538163" y="6383338"/>
            <a:ext cx="8118475" cy="14287"/>
          </a:xfrm>
          <a:prstGeom prst="rect">
            <a:avLst/>
          </a:prstGeom>
          <a:solidFill>
            <a:srgbClr val="FFFFFF"/>
          </a:solidFill>
          <a:ln w="9525">
            <a:noFill/>
            <a:miter lim="800000"/>
            <a:headEnd/>
            <a:tailEnd/>
          </a:ln>
        </p:spPr>
        <p:txBody>
          <a:bodyPr/>
          <a:lstStyle/>
          <a:p>
            <a:endParaRPr lang="en-US">
              <a:solidFill>
                <a:srgbClr val="000000"/>
              </a:solidFill>
              <a:latin typeface="Times New Roman" charset="0"/>
            </a:endParaRPr>
          </a:p>
        </p:txBody>
      </p:sp>
      <p:sp>
        <p:nvSpPr>
          <p:cNvPr id="13325" name="Rectangle 13"/>
          <p:cNvSpPr>
            <a:spLocks noChangeArrowheads="1"/>
          </p:cNvSpPr>
          <p:nvPr/>
        </p:nvSpPr>
        <p:spPr bwMode="auto">
          <a:xfrm>
            <a:off x="538163" y="1398588"/>
            <a:ext cx="8105775" cy="14287"/>
          </a:xfrm>
          <a:prstGeom prst="rect">
            <a:avLst/>
          </a:prstGeom>
          <a:solidFill>
            <a:srgbClr val="BFBF3F"/>
          </a:solidFill>
          <a:ln w="9525">
            <a:noFill/>
            <a:miter lim="800000"/>
            <a:headEnd/>
            <a:tailEnd/>
          </a:ln>
        </p:spPr>
        <p:txBody>
          <a:bodyPr/>
          <a:lstStyle/>
          <a:p>
            <a:endParaRPr lang="en-US">
              <a:solidFill>
                <a:srgbClr val="000000"/>
              </a:solidFill>
              <a:latin typeface="Times New Roman" charset="0"/>
            </a:endParaRPr>
          </a:p>
        </p:txBody>
      </p:sp>
      <p:sp>
        <p:nvSpPr>
          <p:cNvPr id="13326" name="Rectangle 14"/>
          <p:cNvSpPr>
            <a:spLocks noChangeArrowheads="1"/>
          </p:cNvSpPr>
          <p:nvPr/>
        </p:nvSpPr>
        <p:spPr bwMode="auto">
          <a:xfrm>
            <a:off x="538163" y="1398588"/>
            <a:ext cx="12700" cy="4984750"/>
          </a:xfrm>
          <a:prstGeom prst="rect">
            <a:avLst/>
          </a:prstGeom>
          <a:solidFill>
            <a:srgbClr val="BFBF3F"/>
          </a:solidFill>
          <a:ln w="9525">
            <a:noFill/>
            <a:miter lim="800000"/>
            <a:headEnd/>
            <a:tailEnd/>
          </a:ln>
        </p:spPr>
        <p:txBody>
          <a:bodyPr/>
          <a:lstStyle/>
          <a:p>
            <a:endParaRPr lang="en-US">
              <a:solidFill>
                <a:srgbClr val="000000"/>
              </a:solidFill>
              <a:latin typeface="Times New Roman" charset="0"/>
            </a:endParaRPr>
          </a:p>
        </p:txBody>
      </p:sp>
      <p:sp>
        <p:nvSpPr>
          <p:cNvPr id="13327" name="Rectangle 15"/>
          <p:cNvSpPr>
            <a:spLocks noChangeArrowheads="1"/>
          </p:cNvSpPr>
          <p:nvPr/>
        </p:nvSpPr>
        <p:spPr bwMode="auto">
          <a:xfrm>
            <a:off x="8669338" y="1385888"/>
            <a:ext cx="11112" cy="5038725"/>
          </a:xfrm>
          <a:prstGeom prst="rect">
            <a:avLst/>
          </a:prstGeom>
          <a:solidFill>
            <a:srgbClr val="BFBF3F"/>
          </a:solidFill>
          <a:ln w="9525">
            <a:noFill/>
            <a:miter lim="800000"/>
            <a:headEnd/>
            <a:tailEnd/>
          </a:ln>
        </p:spPr>
        <p:txBody>
          <a:bodyPr/>
          <a:lstStyle/>
          <a:p>
            <a:endParaRPr lang="en-US">
              <a:solidFill>
                <a:srgbClr val="000000"/>
              </a:solidFill>
              <a:latin typeface="Times New Roman" charset="0"/>
            </a:endParaRPr>
          </a:p>
        </p:txBody>
      </p:sp>
      <p:sp>
        <p:nvSpPr>
          <p:cNvPr id="13328" name="Rectangle 16"/>
          <p:cNvSpPr>
            <a:spLocks noChangeArrowheads="1"/>
          </p:cNvSpPr>
          <p:nvPr/>
        </p:nvSpPr>
        <p:spPr bwMode="auto">
          <a:xfrm>
            <a:off x="527050" y="6411913"/>
            <a:ext cx="8142288" cy="12700"/>
          </a:xfrm>
          <a:prstGeom prst="rect">
            <a:avLst/>
          </a:prstGeom>
          <a:solidFill>
            <a:srgbClr val="BFBF3F"/>
          </a:solidFill>
          <a:ln w="9525">
            <a:noFill/>
            <a:miter lim="800000"/>
            <a:headEnd/>
            <a:tailEnd/>
          </a:ln>
        </p:spPr>
        <p:txBody>
          <a:bodyPr/>
          <a:lstStyle/>
          <a:p>
            <a:endParaRPr lang="en-US">
              <a:solidFill>
                <a:srgbClr val="000000"/>
              </a:solidFill>
              <a:latin typeface="Times New Roman" charset="0"/>
            </a:endParaRPr>
          </a:p>
        </p:txBody>
      </p:sp>
      <p:sp>
        <p:nvSpPr>
          <p:cNvPr id="13329" name="Rectangle 17"/>
          <p:cNvSpPr>
            <a:spLocks noChangeArrowheads="1"/>
          </p:cNvSpPr>
          <p:nvPr/>
        </p:nvSpPr>
        <p:spPr bwMode="auto">
          <a:xfrm>
            <a:off x="8669338" y="1371600"/>
            <a:ext cx="11112" cy="5067300"/>
          </a:xfrm>
          <a:prstGeom prst="rect">
            <a:avLst/>
          </a:prstGeom>
          <a:solidFill>
            <a:srgbClr val="000000"/>
          </a:solidFill>
          <a:ln w="9525">
            <a:noFill/>
            <a:miter lim="800000"/>
            <a:headEnd/>
            <a:tailEnd/>
          </a:ln>
        </p:spPr>
        <p:txBody>
          <a:bodyPr/>
          <a:lstStyle/>
          <a:p>
            <a:endParaRPr lang="en-US">
              <a:solidFill>
                <a:srgbClr val="000000"/>
              </a:solidFill>
              <a:latin typeface="Times New Roman" charset="0"/>
            </a:endParaRPr>
          </a:p>
        </p:txBody>
      </p:sp>
      <p:sp>
        <p:nvSpPr>
          <p:cNvPr id="13330" name="Rectangle 18"/>
          <p:cNvSpPr>
            <a:spLocks noChangeArrowheads="1"/>
          </p:cNvSpPr>
          <p:nvPr/>
        </p:nvSpPr>
        <p:spPr bwMode="auto">
          <a:xfrm>
            <a:off x="514350" y="6424613"/>
            <a:ext cx="8154988" cy="14287"/>
          </a:xfrm>
          <a:prstGeom prst="rect">
            <a:avLst/>
          </a:prstGeom>
          <a:solidFill>
            <a:srgbClr val="000000"/>
          </a:solidFill>
          <a:ln w="9525">
            <a:noFill/>
            <a:miter lim="800000"/>
            <a:headEnd/>
            <a:tailEnd/>
          </a:ln>
        </p:spPr>
        <p:txBody>
          <a:bodyPr/>
          <a:lstStyle/>
          <a:p>
            <a:endParaRPr lang="en-US">
              <a:solidFill>
                <a:srgbClr val="000000"/>
              </a:solidFill>
              <a:latin typeface="Times New Roman" charset="0"/>
            </a:endParaRPr>
          </a:p>
        </p:txBody>
      </p:sp>
      <p:sp>
        <p:nvSpPr>
          <p:cNvPr id="13331" name="Rectangle 19"/>
          <p:cNvSpPr>
            <a:spLocks noChangeArrowheads="1"/>
          </p:cNvSpPr>
          <p:nvPr/>
        </p:nvSpPr>
        <p:spPr bwMode="auto">
          <a:xfrm>
            <a:off x="550863" y="1412875"/>
            <a:ext cx="8093075" cy="14288"/>
          </a:xfrm>
          <a:prstGeom prst="rect">
            <a:avLst/>
          </a:prstGeom>
          <a:solidFill>
            <a:srgbClr val="000000"/>
          </a:solidFill>
          <a:ln w="9525">
            <a:noFill/>
            <a:miter lim="800000"/>
            <a:headEnd/>
            <a:tailEnd/>
          </a:ln>
        </p:spPr>
        <p:txBody>
          <a:bodyPr/>
          <a:lstStyle/>
          <a:p>
            <a:endParaRPr lang="en-US">
              <a:solidFill>
                <a:srgbClr val="000000"/>
              </a:solidFill>
              <a:latin typeface="Times New Roman" charset="0"/>
            </a:endParaRPr>
          </a:p>
        </p:txBody>
      </p:sp>
      <p:sp>
        <p:nvSpPr>
          <p:cNvPr id="13332" name="Rectangle 20"/>
          <p:cNvSpPr>
            <a:spLocks noChangeArrowheads="1"/>
          </p:cNvSpPr>
          <p:nvPr/>
        </p:nvSpPr>
        <p:spPr bwMode="auto">
          <a:xfrm>
            <a:off x="550863" y="1412875"/>
            <a:ext cx="12700" cy="4970463"/>
          </a:xfrm>
          <a:prstGeom prst="rect">
            <a:avLst/>
          </a:prstGeom>
          <a:solidFill>
            <a:srgbClr val="000000"/>
          </a:solidFill>
          <a:ln w="9525">
            <a:noFill/>
            <a:miter lim="800000"/>
            <a:headEnd/>
            <a:tailEnd/>
          </a:ln>
        </p:spPr>
        <p:txBody>
          <a:bodyPr/>
          <a:lstStyle/>
          <a:p>
            <a:endParaRPr lang="en-US">
              <a:solidFill>
                <a:srgbClr val="000000"/>
              </a:solidFill>
              <a:latin typeface="Times New Roman" charset="0"/>
            </a:endParaRPr>
          </a:p>
        </p:txBody>
      </p:sp>
      <p:sp>
        <p:nvSpPr>
          <p:cNvPr id="13333" name="Line 21"/>
          <p:cNvSpPr>
            <a:spLocks noChangeShapeType="1"/>
          </p:cNvSpPr>
          <p:nvPr/>
        </p:nvSpPr>
        <p:spPr bwMode="auto">
          <a:xfrm>
            <a:off x="563563" y="3684588"/>
            <a:ext cx="8080375" cy="14287"/>
          </a:xfrm>
          <a:prstGeom prst="line">
            <a:avLst/>
          </a:prstGeom>
          <a:noFill/>
          <a:ln w="12700">
            <a:solidFill>
              <a:srgbClr val="000000"/>
            </a:solidFill>
            <a:round/>
            <a:headEnd/>
            <a:tailEnd/>
          </a:ln>
        </p:spPr>
        <p:txBody>
          <a:bodyPr/>
          <a:lstStyle/>
          <a:p>
            <a:endParaRPr lang="en-US">
              <a:solidFill>
                <a:srgbClr val="000000"/>
              </a:solidFill>
              <a:latin typeface="Times New Roman" charset="0"/>
            </a:endParaRPr>
          </a:p>
        </p:txBody>
      </p:sp>
      <p:sp>
        <p:nvSpPr>
          <p:cNvPr id="13334" name="Line 22"/>
          <p:cNvSpPr>
            <a:spLocks noChangeShapeType="1"/>
          </p:cNvSpPr>
          <p:nvPr/>
        </p:nvSpPr>
        <p:spPr bwMode="auto">
          <a:xfrm>
            <a:off x="4056063" y="1427163"/>
            <a:ext cx="12700" cy="4956175"/>
          </a:xfrm>
          <a:prstGeom prst="line">
            <a:avLst/>
          </a:prstGeom>
          <a:noFill/>
          <a:ln w="12700">
            <a:solidFill>
              <a:srgbClr val="000000"/>
            </a:solidFill>
            <a:round/>
            <a:headEnd/>
            <a:tailEnd/>
          </a:ln>
        </p:spPr>
        <p:txBody>
          <a:bodyPr/>
          <a:lstStyle/>
          <a:p>
            <a:endParaRPr lang="en-US">
              <a:solidFill>
                <a:srgbClr val="000000"/>
              </a:solidFill>
              <a:latin typeface="Times New Roman" charset="0"/>
            </a:endParaRPr>
          </a:p>
        </p:txBody>
      </p:sp>
      <p:sp>
        <p:nvSpPr>
          <p:cNvPr id="13335" name="Rectangle 23"/>
          <p:cNvSpPr>
            <a:spLocks noChangeArrowheads="1"/>
          </p:cNvSpPr>
          <p:nvPr/>
        </p:nvSpPr>
        <p:spPr bwMode="auto">
          <a:xfrm>
            <a:off x="4689475" y="3546475"/>
            <a:ext cx="3443288" cy="220663"/>
          </a:xfrm>
          <a:prstGeom prst="rect">
            <a:avLst/>
          </a:prstGeom>
          <a:noFill/>
          <a:ln w="9525">
            <a:noFill/>
            <a:miter lim="800000"/>
            <a:headEnd/>
            <a:tailEnd/>
          </a:ln>
        </p:spPr>
        <p:txBody>
          <a:bodyPr/>
          <a:lstStyle/>
          <a:p>
            <a:endParaRPr lang="en-US">
              <a:solidFill>
                <a:srgbClr val="000000"/>
              </a:solidFill>
              <a:latin typeface="Times New Roman" charset="0"/>
            </a:endParaRPr>
          </a:p>
        </p:txBody>
      </p:sp>
      <p:sp>
        <p:nvSpPr>
          <p:cNvPr id="13336" name="Rectangle 24"/>
          <p:cNvSpPr>
            <a:spLocks noChangeArrowheads="1"/>
          </p:cNvSpPr>
          <p:nvPr/>
        </p:nvSpPr>
        <p:spPr bwMode="auto">
          <a:xfrm>
            <a:off x="1001713" y="3327400"/>
            <a:ext cx="2506662" cy="219075"/>
          </a:xfrm>
          <a:prstGeom prst="rect">
            <a:avLst/>
          </a:prstGeom>
          <a:noFill/>
          <a:ln w="9525">
            <a:noFill/>
            <a:miter lim="800000"/>
            <a:headEnd/>
            <a:tailEnd/>
          </a:ln>
        </p:spPr>
        <p:txBody>
          <a:bodyPr/>
          <a:lstStyle/>
          <a:p>
            <a:endParaRPr lang="en-US">
              <a:solidFill>
                <a:srgbClr val="000000"/>
              </a:solidFill>
              <a:latin typeface="Times New Roman" charset="0"/>
            </a:endParaRPr>
          </a:p>
        </p:txBody>
      </p:sp>
      <p:sp>
        <p:nvSpPr>
          <p:cNvPr id="13337" name="Rectangle 25"/>
          <p:cNvSpPr>
            <a:spLocks noChangeArrowheads="1"/>
          </p:cNvSpPr>
          <p:nvPr/>
        </p:nvSpPr>
        <p:spPr bwMode="auto">
          <a:xfrm>
            <a:off x="673100" y="4883150"/>
            <a:ext cx="2713038" cy="220663"/>
          </a:xfrm>
          <a:prstGeom prst="rect">
            <a:avLst/>
          </a:prstGeom>
          <a:noFill/>
          <a:ln w="9525">
            <a:noFill/>
            <a:miter lim="800000"/>
            <a:headEnd/>
            <a:tailEnd/>
          </a:ln>
        </p:spPr>
        <p:txBody>
          <a:bodyPr/>
          <a:lstStyle/>
          <a:p>
            <a:endParaRPr lang="en-US">
              <a:solidFill>
                <a:srgbClr val="000000"/>
              </a:solidFill>
              <a:latin typeface="Times New Roman" charset="0"/>
            </a:endParaRPr>
          </a:p>
        </p:txBody>
      </p:sp>
      <p:sp>
        <p:nvSpPr>
          <p:cNvPr id="13338" name="Rectangle 26"/>
          <p:cNvSpPr>
            <a:spLocks noChangeArrowheads="1"/>
          </p:cNvSpPr>
          <p:nvPr/>
        </p:nvSpPr>
        <p:spPr bwMode="auto">
          <a:xfrm>
            <a:off x="1889125" y="2789238"/>
            <a:ext cx="1485900" cy="220662"/>
          </a:xfrm>
          <a:prstGeom prst="rect">
            <a:avLst/>
          </a:prstGeom>
          <a:noFill/>
          <a:ln w="9525">
            <a:noFill/>
            <a:miter lim="800000"/>
            <a:headEnd/>
            <a:tailEnd/>
          </a:ln>
        </p:spPr>
        <p:txBody>
          <a:bodyPr/>
          <a:lstStyle/>
          <a:p>
            <a:endParaRPr lang="en-US">
              <a:solidFill>
                <a:srgbClr val="000000"/>
              </a:solidFill>
              <a:latin typeface="Times New Roman" charset="0"/>
            </a:endParaRPr>
          </a:p>
        </p:txBody>
      </p:sp>
      <p:sp>
        <p:nvSpPr>
          <p:cNvPr id="13339" name="Oval 27"/>
          <p:cNvSpPr>
            <a:spLocks noChangeArrowheads="1"/>
          </p:cNvSpPr>
          <p:nvPr/>
        </p:nvSpPr>
        <p:spPr bwMode="auto">
          <a:xfrm>
            <a:off x="3970338" y="3932238"/>
            <a:ext cx="85725" cy="111125"/>
          </a:xfrm>
          <a:prstGeom prst="ellipse">
            <a:avLst/>
          </a:prstGeom>
          <a:solidFill>
            <a:srgbClr val="0000FF"/>
          </a:solidFill>
          <a:ln w="12700">
            <a:solidFill>
              <a:srgbClr val="000000"/>
            </a:solidFill>
            <a:round/>
            <a:headEnd/>
            <a:tailEnd/>
          </a:ln>
        </p:spPr>
        <p:txBody>
          <a:bodyPr/>
          <a:lstStyle/>
          <a:p>
            <a:endParaRPr lang="en-US">
              <a:solidFill>
                <a:srgbClr val="000000"/>
              </a:solidFill>
              <a:latin typeface="Times New Roman" charset="0"/>
            </a:endParaRPr>
          </a:p>
        </p:txBody>
      </p:sp>
      <p:sp>
        <p:nvSpPr>
          <p:cNvPr id="13340" name="Rectangle 28"/>
          <p:cNvSpPr>
            <a:spLocks noChangeArrowheads="1"/>
          </p:cNvSpPr>
          <p:nvPr/>
        </p:nvSpPr>
        <p:spPr bwMode="auto">
          <a:xfrm>
            <a:off x="2692400" y="3890963"/>
            <a:ext cx="1423988" cy="220662"/>
          </a:xfrm>
          <a:prstGeom prst="rect">
            <a:avLst/>
          </a:prstGeom>
          <a:noFill/>
          <a:ln w="9525">
            <a:noFill/>
            <a:miter lim="800000"/>
            <a:headEnd/>
            <a:tailEnd/>
          </a:ln>
        </p:spPr>
        <p:txBody>
          <a:bodyPr/>
          <a:lstStyle/>
          <a:p>
            <a:endParaRPr lang="en-US">
              <a:solidFill>
                <a:srgbClr val="000000"/>
              </a:solidFill>
              <a:latin typeface="Times New Roman" charset="0"/>
            </a:endParaRPr>
          </a:p>
        </p:txBody>
      </p:sp>
      <p:sp>
        <p:nvSpPr>
          <p:cNvPr id="13341" name="Rectangle 29"/>
          <p:cNvSpPr>
            <a:spLocks noChangeArrowheads="1"/>
          </p:cNvSpPr>
          <p:nvPr/>
        </p:nvSpPr>
        <p:spPr bwMode="auto">
          <a:xfrm>
            <a:off x="842963" y="6122988"/>
            <a:ext cx="2884487" cy="219075"/>
          </a:xfrm>
          <a:prstGeom prst="rect">
            <a:avLst/>
          </a:prstGeom>
          <a:noFill/>
          <a:ln w="9525">
            <a:noFill/>
            <a:miter lim="800000"/>
            <a:headEnd/>
            <a:tailEnd/>
          </a:ln>
        </p:spPr>
        <p:txBody>
          <a:bodyPr/>
          <a:lstStyle/>
          <a:p>
            <a:endParaRPr lang="en-US">
              <a:solidFill>
                <a:srgbClr val="000000"/>
              </a:solidFill>
              <a:latin typeface="Times New Roman" charset="0"/>
            </a:endParaRPr>
          </a:p>
        </p:txBody>
      </p:sp>
      <p:sp>
        <p:nvSpPr>
          <p:cNvPr id="13342" name="Rectangle 30"/>
          <p:cNvSpPr>
            <a:spLocks noChangeArrowheads="1"/>
          </p:cNvSpPr>
          <p:nvPr/>
        </p:nvSpPr>
        <p:spPr bwMode="auto">
          <a:xfrm>
            <a:off x="5041900" y="3298825"/>
            <a:ext cx="3432175" cy="220663"/>
          </a:xfrm>
          <a:prstGeom prst="rect">
            <a:avLst/>
          </a:prstGeom>
          <a:noFill/>
          <a:ln w="9525">
            <a:noFill/>
            <a:miter lim="800000"/>
            <a:headEnd/>
            <a:tailEnd/>
          </a:ln>
        </p:spPr>
        <p:txBody>
          <a:bodyPr/>
          <a:lstStyle/>
          <a:p>
            <a:endParaRPr lang="en-US">
              <a:solidFill>
                <a:srgbClr val="000000"/>
              </a:solidFill>
              <a:latin typeface="Times New Roman" charset="0"/>
            </a:endParaRPr>
          </a:p>
        </p:txBody>
      </p:sp>
      <p:sp>
        <p:nvSpPr>
          <p:cNvPr id="13343" name="Rectangle 31"/>
          <p:cNvSpPr>
            <a:spLocks noChangeArrowheads="1"/>
          </p:cNvSpPr>
          <p:nvPr/>
        </p:nvSpPr>
        <p:spPr bwMode="auto">
          <a:xfrm>
            <a:off x="4762500" y="2308225"/>
            <a:ext cx="2493963" cy="220663"/>
          </a:xfrm>
          <a:prstGeom prst="rect">
            <a:avLst/>
          </a:prstGeom>
          <a:noFill/>
          <a:ln w="9525">
            <a:noFill/>
            <a:miter lim="800000"/>
            <a:headEnd/>
            <a:tailEnd/>
          </a:ln>
        </p:spPr>
        <p:txBody>
          <a:bodyPr/>
          <a:lstStyle/>
          <a:p>
            <a:endParaRPr lang="en-US">
              <a:solidFill>
                <a:srgbClr val="000000"/>
              </a:solidFill>
              <a:latin typeface="Times New Roman" charset="0"/>
            </a:endParaRPr>
          </a:p>
        </p:txBody>
      </p:sp>
      <p:sp>
        <p:nvSpPr>
          <p:cNvPr id="13344" name="Rectangle 32"/>
          <p:cNvSpPr>
            <a:spLocks noChangeArrowheads="1"/>
          </p:cNvSpPr>
          <p:nvPr/>
        </p:nvSpPr>
        <p:spPr bwMode="auto">
          <a:xfrm>
            <a:off x="4895850" y="3808413"/>
            <a:ext cx="2641600" cy="220662"/>
          </a:xfrm>
          <a:prstGeom prst="rect">
            <a:avLst/>
          </a:prstGeom>
          <a:noFill/>
          <a:ln w="9525">
            <a:noFill/>
            <a:miter lim="800000"/>
            <a:headEnd/>
            <a:tailEnd/>
          </a:ln>
        </p:spPr>
        <p:txBody>
          <a:bodyPr/>
          <a:lstStyle/>
          <a:p>
            <a:endParaRPr lang="en-US">
              <a:solidFill>
                <a:srgbClr val="000000"/>
              </a:solidFill>
              <a:latin typeface="Times New Roman" charset="0"/>
            </a:endParaRPr>
          </a:p>
        </p:txBody>
      </p:sp>
      <p:sp>
        <p:nvSpPr>
          <p:cNvPr id="13345" name="Rectangle 33"/>
          <p:cNvSpPr>
            <a:spLocks noChangeArrowheads="1"/>
          </p:cNvSpPr>
          <p:nvPr/>
        </p:nvSpPr>
        <p:spPr bwMode="auto">
          <a:xfrm>
            <a:off x="4470400" y="2570163"/>
            <a:ext cx="2214563" cy="219075"/>
          </a:xfrm>
          <a:prstGeom prst="rect">
            <a:avLst/>
          </a:prstGeom>
          <a:noFill/>
          <a:ln w="9525">
            <a:noFill/>
            <a:miter lim="800000"/>
            <a:headEnd/>
            <a:tailEnd/>
          </a:ln>
        </p:spPr>
        <p:txBody>
          <a:bodyPr/>
          <a:lstStyle/>
          <a:p>
            <a:endParaRPr lang="en-US">
              <a:solidFill>
                <a:srgbClr val="000000"/>
              </a:solidFill>
              <a:latin typeface="Times New Roman" charset="0"/>
            </a:endParaRPr>
          </a:p>
        </p:txBody>
      </p:sp>
      <p:sp>
        <p:nvSpPr>
          <p:cNvPr id="13346" name="Rectangle 34"/>
          <p:cNvSpPr>
            <a:spLocks noChangeArrowheads="1"/>
          </p:cNvSpPr>
          <p:nvPr/>
        </p:nvSpPr>
        <p:spPr bwMode="auto">
          <a:xfrm>
            <a:off x="2339975" y="2927350"/>
            <a:ext cx="1801813" cy="220663"/>
          </a:xfrm>
          <a:prstGeom prst="rect">
            <a:avLst/>
          </a:prstGeom>
          <a:noFill/>
          <a:ln w="9525">
            <a:noFill/>
            <a:miter lim="800000"/>
            <a:headEnd/>
            <a:tailEnd/>
          </a:ln>
        </p:spPr>
        <p:txBody>
          <a:bodyPr/>
          <a:lstStyle/>
          <a:p>
            <a:endParaRPr lang="en-US">
              <a:solidFill>
                <a:srgbClr val="000000"/>
              </a:solidFill>
              <a:latin typeface="Times New Roman" charset="0"/>
            </a:endParaRPr>
          </a:p>
        </p:txBody>
      </p:sp>
      <p:sp>
        <p:nvSpPr>
          <p:cNvPr id="13347" name="Rectangle 35"/>
          <p:cNvSpPr>
            <a:spLocks noChangeArrowheads="1"/>
          </p:cNvSpPr>
          <p:nvPr/>
        </p:nvSpPr>
        <p:spPr bwMode="auto">
          <a:xfrm>
            <a:off x="5065713" y="4332288"/>
            <a:ext cx="3213100" cy="220662"/>
          </a:xfrm>
          <a:prstGeom prst="rect">
            <a:avLst/>
          </a:prstGeom>
          <a:noFill/>
          <a:ln w="9525">
            <a:noFill/>
            <a:miter lim="800000"/>
            <a:headEnd/>
            <a:tailEnd/>
          </a:ln>
        </p:spPr>
        <p:txBody>
          <a:bodyPr/>
          <a:lstStyle/>
          <a:p>
            <a:endParaRPr lang="en-US">
              <a:solidFill>
                <a:srgbClr val="000000"/>
              </a:solidFill>
              <a:latin typeface="Times New Roman" charset="0"/>
            </a:endParaRPr>
          </a:p>
        </p:txBody>
      </p:sp>
      <p:sp>
        <p:nvSpPr>
          <p:cNvPr id="13348" name="Rectangle 36"/>
          <p:cNvSpPr>
            <a:spLocks noChangeArrowheads="1"/>
          </p:cNvSpPr>
          <p:nvPr/>
        </p:nvSpPr>
        <p:spPr bwMode="auto">
          <a:xfrm>
            <a:off x="1330325" y="1481138"/>
            <a:ext cx="3140075" cy="220662"/>
          </a:xfrm>
          <a:prstGeom prst="rect">
            <a:avLst/>
          </a:prstGeom>
          <a:noFill/>
          <a:ln w="9525">
            <a:noFill/>
            <a:miter lim="800000"/>
            <a:headEnd/>
            <a:tailEnd/>
          </a:ln>
        </p:spPr>
        <p:txBody>
          <a:bodyPr/>
          <a:lstStyle/>
          <a:p>
            <a:endParaRPr lang="en-US">
              <a:solidFill>
                <a:srgbClr val="000000"/>
              </a:solidFill>
              <a:latin typeface="Times New Roman" charset="0"/>
            </a:endParaRPr>
          </a:p>
        </p:txBody>
      </p:sp>
      <p:sp>
        <p:nvSpPr>
          <p:cNvPr id="13349" name="Rectangle 37"/>
          <p:cNvSpPr>
            <a:spLocks noChangeArrowheads="1"/>
          </p:cNvSpPr>
          <p:nvPr/>
        </p:nvSpPr>
        <p:spPr bwMode="auto">
          <a:xfrm>
            <a:off x="733425" y="4152900"/>
            <a:ext cx="4673600" cy="220663"/>
          </a:xfrm>
          <a:prstGeom prst="rect">
            <a:avLst/>
          </a:prstGeom>
          <a:noFill/>
          <a:ln w="9525">
            <a:noFill/>
            <a:miter lim="800000"/>
            <a:headEnd/>
            <a:tailEnd/>
          </a:ln>
        </p:spPr>
        <p:txBody>
          <a:bodyPr/>
          <a:lstStyle/>
          <a:p>
            <a:endParaRPr lang="en-US">
              <a:solidFill>
                <a:srgbClr val="000000"/>
              </a:solidFill>
              <a:latin typeface="Times New Roman" charset="0"/>
            </a:endParaRPr>
          </a:p>
        </p:txBody>
      </p:sp>
      <p:sp>
        <p:nvSpPr>
          <p:cNvPr id="13350" name="Rectangle 38"/>
          <p:cNvSpPr>
            <a:spLocks noChangeArrowheads="1"/>
          </p:cNvSpPr>
          <p:nvPr/>
        </p:nvSpPr>
        <p:spPr bwMode="auto">
          <a:xfrm>
            <a:off x="5722938" y="4635500"/>
            <a:ext cx="3055937" cy="220663"/>
          </a:xfrm>
          <a:prstGeom prst="rect">
            <a:avLst/>
          </a:prstGeom>
          <a:noFill/>
          <a:ln w="9525">
            <a:noFill/>
            <a:miter lim="800000"/>
            <a:headEnd/>
            <a:tailEnd/>
          </a:ln>
        </p:spPr>
        <p:txBody>
          <a:bodyPr/>
          <a:lstStyle/>
          <a:p>
            <a:endParaRPr lang="en-US">
              <a:solidFill>
                <a:srgbClr val="000000"/>
              </a:solidFill>
              <a:latin typeface="Times New Roman" charset="0"/>
            </a:endParaRPr>
          </a:p>
        </p:txBody>
      </p:sp>
      <p:sp>
        <p:nvSpPr>
          <p:cNvPr id="13351" name="Rectangle 39"/>
          <p:cNvSpPr>
            <a:spLocks noChangeArrowheads="1"/>
          </p:cNvSpPr>
          <p:nvPr/>
        </p:nvSpPr>
        <p:spPr bwMode="auto">
          <a:xfrm>
            <a:off x="5538788" y="4635500"/>
            <a:ext cx="3471862" cy="182563"/>
          </a:xfrm>
          <a:prstGeom prst="rect">
            <a:avLst/>
          </a:prstGeom>
          <a:noFill/>
          <a:ln w="9525">
            <a:noFill/>
            <a:miter lim="800000"/>
            <a:headEnd/>
            <a:tailEnd/>
          </a:ln>
        </p:spPr>
        <p:txBody>
          <a:bodyPr wrap="none" lIns="0" tIns="0" rIns="0" bIns="0">
            <a:spAutoFit/>
          </a:bodyPr>
          <a:lstStyle/>
          <a:p>
            <a:pPr algn="ctr"/>
            <a:r>
              <a:rPr lang="en-GB" sz="1200">
                <a:solidFill>
                  <a:srgbClr val="FFFFFF"/>
                </a:solidFill>
                <a:latin typeface="Arial" charset="0"/>
              </a:rPr>
              <a:t>I am very interested in new technology and gadgets</a:t>
            </a:r>
            <a:endParaRPr lang="en-GB">
              <a:solidFill>
                <a:srgbClr val="FFFFFF"/>
              </a:solidFill>
              <a:latin typeface="Times New Roman" charset="0"/>
            </a:endParaRPr>
          </a:p>
        </p:txBody>
      </p:sp>
      <p:sp>
        <p:nvSpPr>
          <p:cNvPr id="13352" name="Rectangle 40"/>
          <p:cNvSpPr>
            <a:spLocks noChangeArrowheads="1"/>
          </p:cNvSpPr>
          <p:nvPr/>
        </p:nvSpPr>
        <p:spPr bwMode="auto">
          <a:xfrm>
            <a:off x="6113463" y="4002088"/>
            <a:ext cx="2482850" cy="220662"/>
          </a:xfrm>
          <a:prstGeom prst="rect">
            <a:avLst/>
          </a:prstGeom>
          <a:noFill/>
          <a:ln w="9525">
            <a:noFill/>
            <a:miter lim="800000"/>
            <a:headEnd/>
            <a:tailEnd/>
          </a:ln>
        </p:spPr>
        <p:txBody>
          <a:bodyPr/>
          <a:lstStyle/>
          <a:p>
            <a:endParaRPr lang="en-US">
              <a:solidFill>
                <a:srgbClr val="000000"/>
              </a:solidFill>
              <a:latin typeface="Times New Roman" charset="0"/>
            </a:endParaRPr>
          </a:p>
        </p:txBody>
      </p:sp>
      <p:sp>
        <p:nvSpPr>
          <p:cNvPr id="13353" name="Rectangle 41"/>
          <p:cNvSpPr>
            <a:spLocks noChangeArrowheads="1"/>
          </p:cNvSpPr>
          <p:nvPr/>
        </p:nvSpPr>
        <p:spPr bwMode="auto">
          <a:xfrm>
            <a:off x="4713288" y="4979988"/>
            <a:ext cx="96837" cy="109537"/>
          </a:xfrm>
          <a:prstGeom prst="rect">
            <a:avLst/>
          </a:prstGeom>
          <a:solidFill>
            <a:srgbClr val="FF0000"/>
          </a:solidFill>
          <a:ln w="12700">
            <a:solidFill>
              <a:srgbClr val="000000"/>
            </a:solidFill>
            <a:miter lim="800000"/>
            <a:headEnd/>
            <a:tailEnd/>
          </a:ln>
        </p:spPr>
        <p:txBody>
          <a:bodyPr/>
          <a:lstStyle/>
          <a:p>
            <a:endParaRPr lang="en-US">
              <a:solidFill>
                <a:srgbClr val="000000"/>
              </a:solidFill>
              <a:latin typeface="Times New Roman" charset="0"/>
            </a:endParaRPr>
          </a:p>
        </p:txBody>
      </p:sp>
      <p:sp>
        <p:nvSpPr>
          <p:cNvPr id="13354" name="Rectangle 42"/>
          <p:cNvSpPr>
            <a:spLocks noChangeArrowheads="1"/>
          </p:cNvSpPr>
          <p:nvPr/>
        </p:nvSpPr>
        <p:spPr bwMode="auto">
          <a:xfrm>
            <a:off x="4397375" y="4938713"/>
            <a:ext cx="328613" cy="219075"/>
          </a:xfrm>
          <a:prstGeom prst="rect">
            <a:avLst/>
          </a:prstGeom>
          <a:noFill/>
          <a:ln w="9525">
            <a:noFill/>
            <a:miter lim="800000"/>
            <a:headEnd/>
            <a:tailEnd/>
          </a:ln>
        </p:spPr>
        <p:txBody>
          <a:bodyPr/>
          <a:lstStyle/>
          <a:p>
            <a:endParaRPr lang="en-US">
              <a:solidFill>
                <a:srgbClr val="000000"/>
              </a:solidFill>
              <a:latin typeface="Times New Roman" charset="0"/>
            </a:endParaRPr>
          </a:p>
        </p:txBody>
      </p:sp>
      <p:sp>
        <p:nvSpPr>
          <p:cNvPr id="13355" name="Rectangle 43"/>
          <p:cNvSpPr>
            <a:spLocks noChangeArrowheads="1"/>
          </p:cNvSpPr>
          <p:nvPr/>
        </p:nvSpPr>
        <p:spPr bwMode="auto">
          <a:xfrm>
            <a:off x="4295775" y="4938713"/>
            <a:ext cx="328613" cy="182562"/>
          </a:xfrm>
          <a:prstGeom prst="rect">
            <a:avLst/>
          </a:prstGeom>
          <a:noFill/>
          <a:ln w="9525">
            <a:noFill/>
            <a:miter lim="800000"/>
            <a:headEnd/>
            <a:tailEnd/>
          </a:ln>
        </p:spPr>
        <p:txBody>
          <a:bodyPr wrap="none" lIns="0" tIns="0" rIns="0" bIns="0">
            <a:spAutoFit/>
          </a:bodyPr>
          <a:lstStyle/>
          <a:p>
            <a:pPr algn="ctr"/>
            <a:r>
              <a:rPr lang="en-GB" sz="1200">
                <a:solidFill>
                  <a:srgbClr val="FF0000"/>
                </a:solidFill>
                <a:latin typeface="Arial" charset="0"/>
              </a:rPr>
              <a:t>Aiwa</a:t>
            </a:r>
            <a:endParaRPr lang="en-GB">
              <a:solidFill>
                <a:srgbClr val="000000"/>
              </a:solidFill>
              <a:latin typeface="Times New Roman" charset="0"/>
            </a:endParaRPr>
          </a:p>
        </p:txBody>
      </p:sp>
      <p:sp>
        <p:nvSpPr>
          <p:cNvPr id="13356" name="Rectangle 44"/>
          <p:cNvSpPr>
            <a:spLocks noChangeArrowheads="1"/>
          </p:cNvSpPr>
          <p:nvPr/>
        </p:nvSpPr>
        <p:spPr bwMode="auto">
          <a:xfrm>
            <a:off x="4762500" y="3960813"/>
            <a:ext cx="84138" cy="109537"/>
          </a:xfrm>
          <a:prstGeom prst="rect">
            <a:avLst/>
          </a:prstGeom>
          <a:solidFill>
            <a:srgbClr val="FF0000"/>
          </a:solidFill>
          <a:ln w="12700">
            <a:solidFill>
              <a:srgbClr val="000000"/>
            </a:solidFill>
            <a:miter lim="800000"/>
            <a:headEnd/>
            <a:tailEnd/>
          </a:ln>
        </p:spPr>
        <p:txBody>
          <a:bodyPr/>
          <a:lstStyle/>
          <a:p>
            <a:endParaRPr lang="en-US">
              <a:solidFill>
                <a:srgbClr val="000000"/>
              </a:solidFill>
              <a:latin typeface="Times New Roman" charset="0"/>
            </a:endParaRPr>
          </a:p>
        </p:txBody>
      </p:sp>
      <p:sp>
        <p:nvSpPr>
          <p:cNvPr id="13357" name="Rectangle 45"/>
          <p:cNvSpPr>
            <a:spLocks noChangeArrowheads="1"/>
          </p:cNvSpPr>
          <p:nvPr/>
        </p:nvSpPr>
        <p:spPr bwMode="auto">
          <a:xfrm>
            <a:off x="4494213" y="3919538"/>
            <a:ext cx="268287" cy="219075"/>
          </a:xfrm>
          <a:prstGeom prst="rect">
            <a:avLst/>
          </a:prstGeom>
          <a:noFill/>
          <a:ln w="9525">
            <a:noFill/>
            <a:miter lim="800000"/>
            <a:headEnd/>
            <a:tailEnd/>
          </a:ln>
        </p:spPr>
        <p:txBody>
          <a:bodyPr/>
          <a:lstStyle/>
          <a:p>
            <a:endParaRPr lang="en-US">
              <a:solidFill>
                <a:srgbClr val="000000"/>
              </a:solidFill>
              <a:latin typeface="Times New Roman" charset="0"/>
            </a:endParaRPr>
          </a:p>
        </p:txBody>
      </p:sp>
      <p:sp>
        <p:nvSpPr>
          <p:cNvPr id="13358" name="Rectangle 46"/>
          <p:cNvSpPr>
            <a:spLocks noChangeArrowheads="1"/>
          </p:cNvSpPr>
          <p:nvPr/>
        </p:nvSpPr>
        <p:spPr bwMode="auto">
          <a:xfrm>
            <a:off x="4503738" y="3919538"/>
            <a:ext cx="295275" cy="182562"/>
          </a:xfrm>
          <a:prstGeom prst="rect">
            <a:avLst/>
          </a:prstGeom>
          <a:noFill/>
          <a:ln w="9525">
            <a:noFill/>
            <a:miter lim="800000"/>
            <a:headEnd/>
            <a:tailEnd/>
          </a:ln>
        </p:spPr>
        <p:txBody>
          <a:bodyPr wrap="none" lIns="0" tIns="0" rIns="0" bIns="0">
            <a:spAutoFit/>
          </a:bodyPr>
          <a:lstStyle/>
          <a:p>
            <a:pPr algn="ctr"/>
            <a:r>
              <a:rPr lang="en-GB" sz="1200">
                <a:solidFill>
                  <a:srgbClr val="FF0000"/>
                </a:solidFill>
                <a:latin typeface="Arial" charset="0"/>
              </a:rPr>
              <a:t>Akai</a:t>
            </a:r>
            <a:endParaRPr lang="en-GB">
              <a:solidFill>
                <a:srgbClr val="000000"/>
              </a:solidFill>
              <a:latin typeface="Times New Roman" charset="0"/>
            </a:endParaRPr>
          </a:p>
        </p:txBody>
      </p:sp>
      <p:sp>
        <p:nvSpPr>
          <p:cNvPr id="13359" name="Rectangle 47"/>
          <p:cNvSpPr>
            <a:spLocks noChangeArrowheads="1"/>
          </p:cNvSpPr>
          <p:nvPr/>
        </p:nvSpPr>
        <p:spPr bwMode="auto">
          <a:xfrm>
            <a:off x="4189413" y="3051175"/>
            <a:ext cx="85725" cy="111125"/>
          </a:xfrm>
          <a:prstGeom prst="rect">
            <a:avLst/>
          </a:prstGeom>
          <a:solidFill>
            <a:srgbClr val="FF0000"/>
          </a:solidFill>
          <a:ln w="12700">
            <a:solidFill>
              <a:srgbClr val="000000"/>
            </a:solidFill>
            <a:miter lim="800000"/>
            <a:headEnd/>
            <a:tailEnd/>
          </a:ln>
        </p:spPr>
        <p:txBody>
          <a:bodyPr/>
          <a:lstStyle/>
          <a:p>
            <a:endParaRPr lang="en-US">
              <a:solidFill>
                <a:srgbClr val="000000"/>
              </a:solidFill>
              <a:latin typeface="Times New Roman" charset="0"/>
            </a:endParaRPr>
          </a:p>
        </p:txBody>
      </p:sp>
      <p:sp>
        <p:nvSpPr>
          <p:cNvPr id="13360" name="Rectangle 48"/>
          <p:cNvSpPr>
            <a:spLocks noChangeArrowheads="1"/>
          </p:cNvSpPr>
          <p:nvPr/>
        </p:nvSpPr>
        <p:spPr bwMode="auto">
          <a:xfrm>
            <a:off x="4311650" y="3009900"/>
            <a:ext cx="242888" cy="220663"/>
          </a:xfrm>
          <a:prstGeom prst="rect">
            <a:avLst/>
          </a:prstGeom>
          <a:noFill/>
          <a:ln w="9525">
            <a:noFill/>
            <a:miter lim="800000"/>
            <a:headEnd/>
            <a:tailEnd/>
          </a:ln>
        </p:spPr>
        <p:txBody>
          <a:bodyPr/>
          <a:lstStyle/>
          <a:p>
            <a:endParaRPr lang="en-US">
              <a:solidFill>
                <a:srgbClr val="000000"/>
              </a:solidFill>
              <a:latin typeface="Times New Roman" charset="0"/>
            </a:endParaRPr>
          </a:p>
        </p:txBody>
      </p:sp>
      <p:sp>
        <p:nvSpPr>
          <p:cNvPr id="13361" name="Rectangle 49"/>
          <p:cNvSpPr>
            <a:spLocks noChangeArrowheads="1"/>
          </p:cNvSpPr>
          <p:nvPr/>
        </p:nvSpPr>
        <p:spPr bwMode="auto">
          <a:xfrm>
            <a:off x="4313238" y="3009900"/>
            <a:ext cx="287337" cy="182563"/>
          </a:xfrm>
          <a:prstGeom prst="rect">
            <a:avLst/>
          </a:prstGeom>
          <a:noFill/>
          <a:ln w="9525">
            <a:noFill/>
            <a:miter lim="800000"/>
            <a:headEnd/>
            <a:tailEnd/>
          </a:ln>
        </p:spPr>
        <p:txBody>
          <a:bodyPr wrap="none" lIns="0" tIns="0" rIns="0" bIns="0">
            <a:spAutoFit/>
          </a:bodyPr>
          <a:lstStyle/>
          <a:p>
            <a:pPr algn="ctr"/>
            <a:r>
              <a:rPr lang="en-GB" sz="1200">
                <a:solidFill>
                  <a:srgbClr val="FF0000"/>
                </a:solidFill>
                <a:latin typeface="Arial" charset="0"/>
              </a:rPr>
              <a:t>BPL</a:t>
            </a:r>
            <a:endParaRPr lang="en-GB">
              <a:solidFill>
                <a:srgbClr val="000000"/>
              </a:solidFill>
              <a:latin typeface="Times New Roman" charset="0"/>
            </a:endParaRPr>
          </a:p>
        </p:txBody>
      </p:sp>
      <p:sp>
        <p:nvSpPr>
          <p:cNvPr id="13362" name="Rectangle 50"/>
          <p:cNvSpPr>
            <a:spLocks noChangeArrowheads="1"/>
          </p:cNvSpPr>
          <p:nvPr/>
        </p:nvSpPr>
        <p:spPr bwMode="auto">
          <a:xfrm>
            <a:off x="5029200" y="2776538"/>
            <a:ext cx="85725" cy="109537"/>
          </a:xfrm>
          <a:prstGeom prst="rect">
            <a:avLst/>
          </a:prstGeom>
          <a:solidFill>
            <a:srgbClr val="FF0000"/>
          </a:solidFill>
          <a:ln w="12700">
            <a:solidFill>
              <a:srgbClr val="000000"/>
            </a:solidFill>
            <a:miter lim="800000"/>
            <a:headEnd/>
            <a:tailEnd/>
          </a:ln>
        </p:spPr>
        <p:txBody>
          <a:bodyPr/>
          <a:lstStyle/>
          <a:p>
            <a:endParaRPr lang="en-US">
              <a:solidFill>
                <a:srgbClr val="000000"/>
              </a:solidFill>
              <a:latin typeface="Times New Roman" charset="0"/>
            </a:endParaRPr>
          </a:p>
        </p:txBody>
      </p:sp>
      <p:sp>
        <p:nvSpPr>
          <p:cNvPr id="13363" name="Rectangle 51"/>
          <p:cNvSpPr>
            <a:spLocks noChangeArrowheads="1"/>
          </p:cNvSpPr>
          <p:nvPr/>
        </p:nvSpPr>
        <p:spPr bwMode="auto">
          <a:xfrm>
            <a:off x="4835525" y="2735263"/>
            <a:ext cx="182563" cy="220662"/>
          </a:xfrm>
          <a:prstGeom prst="rect">
            <a:avLst/>
          </a:prstGeom>
          <a:noFill/>
          <a:ln w="9525">
            <a:noFill/>
            <a:miter lim="800000"/>
            <a:headEnd/>
            <a:tailEnd/>
          </a:ln>
        </p:spPr>
        <p:txBody>
          <a:bodyPr/>
          <a:lstStyle/>
          <a:p>
            <a:endParaRPr lang="en-US">
              <a:solidFill>
                <a:srgbClr val="000000"/>
              </a:solidFill>
              <a:latin typeface="Times New Roman" charset="0"/>
            </a:endParaRPr>
          </a:p>
        </p:txBody>
      </p:sp>
      <p:sp>
        <p:nvSpPr>
          <p:cNvPr id="13364" name="Rectangle 52"/>
          <p:cNvSpPr>
            <a:spLocks noChangeArrowheads="1"/>
          </p:cNvSpPr>
          <p:nvPr/>
        </p:nvSpPr>
        <p:spPr bwMode="auto">
          <a:xfrm>
            <a:off x="4849813" y="2735263"/>
            <a:ext cx="203200" cy="182562"/>
          </a:xfrm>
          <a:prstGeom prst="rect">
            <a:avLst/>
          </a:prstGeom>
          <a:noFill/>
          <a:ln w="9525">
            <a:noFill/>
            <a:miter lim="800000"/>
            <a:headEnd/>
            <a:tailEnd/>
          </a:ln>
        </p:spPr>
        <p:txBody>
          <a:bodyPr wrap="none" lIns="0" tIns="0" rIns="0" bIns="0">
            <a:spAutoFit/>
          </a:bodyPr>
          <a:lstStyle/>
          <a:p>
            <a:pPr algn="ctr"/>
            <a:r>
              <a:rPr lang="en-GB" sz="1200">
                <a:solidFill>
                  <a:srgbClr val="FF0000"/>
                </a:solidFill>
                <a:latin typeface="Arial" charset="0"/>
              </a:rPr>
              <a:t>LG</a:t>
            </a:r>
            <a:endParaRPr lang="en-GB">
              <a:solidFill>
                <a:srgbClr val="000000"/>
              </a:solidFill>
              <a:latin typeface="Times New Roman" charset="0"/>
            </a:endParaRPr>
          </a:p>
        </p:txBody>
      </p:sp>
      <p:sp>
        <p:nvSpPr>
          <p:cNvPr id="13365" name="Rectangle 53"/>
          <p:cNvSpPr>
            <a:spLocks noChangeArrowheads="1"/>
          </p:cNvSpPr>
          <p:nvPr/>
        </p:nvSpPr>
        <p:spPr bwMode="auto">
          <a:xfrm>
            <a:off x="4202113" y="3630613"/>
            <a:ext cx="85725" cy="109537"/>
          </a:xfrm>
          <a:prstGeom prst="rect">
            <a:avLst/>
          </a:prstGeom>
          <a:solidFill>
            <a:srgbClr val="FF0000"/>
          </a:solidFill>
          <a:ln w="12700">
            <a:solidFill>
              <a:srgbClr val="000000"/>
            </a:solidFill>
            <a:miter lim="800000"/>
            <a:headEnd/>
            <a:tailEnd/>
          </a:ln>
        </p:spPr>
        <p:txBody>
          <a:bodyPr/>
          <a:lstStyle/>
          <a:p>
            <a:endParaRPr lang="en-US">
              <a:solidFill>
                <a:srgbClr val="000000"/>
              </a:solidFill>
              <a:latin typeface="Times New Roman" charset="0"/>
            </a:endParaRPr>
          </a:p>
        </p:txBody>
      </p:sp>
      <p:sp>
        <p:nvSpPr>
          <p:cNvPr id="13366" name="Rectangle 54"/>
          <p:cNvSpPr>
            <a:spLocks noChangeArrowheads="1"/>
          </p:cNvSpPr>
          <p:nvPr/>
        </p:nvSpPr>
        <p:spPr bwMode="auto">
          <a:xfrm>
            <a:off x="4056063" y="3713163"/>
            <a:ext cx="352425" cy="219075"/>
          </a:xfrm>
          <a:prstGeom prst="rect">
            <a:avLst/>
          </a:prstGeom>
          <a:noFill/>
          <a:ln w="9525">
            <a:noFill/>
            <a:miter lim="800000"/>
            <a:headEnd/>
            <a:tailEnd/>
          </a:ln>
        </p:spPr>
        <p:txBody>
          <a:bodyPr/>
          <a:lstStyle/>
          <a:p>
            <a:endParaRPr lang="en-US">
              <a:solidFill>
                <a:srgbClr val="000000"/>
              </a:solidFill>
              <a:latin typeface="Times New Roman" charset="0"/>
            </a:endParaRPr>
          </a:p>
        </p:txBody>
      </p:sp>
      <p:sp>
        <p:nvSpPr>
          <p:cNvPr id="13367" name="Rectangle 55"/>
          <p:cNvSpPr>
            <a:spLocks noChangeArrowheads="1"/>
          </p:cNvSpPr>
          <p:nvPr/>
        </p:nvSpPr>
        <p:spPr bwMode="auto">
          <a:xfrm>
            <a:off x="4054475" y="3713163"/>
            <a:ext cx="404813" cy="182562"/>
          </a:xfrm>
          <a:prstGeom prst="rect">
            <a:avLst/>
          </a:prstGeom>
          <a:noFill/>
          <a:ln w="9525">
            <a:noFill/>
            <a:miter lim="800000"/>
            <a:headEnd/>
            <a:tailEnd/>
          </a:ln>
        </p:spPr>
        <p:txBody>
          <a:bodyPr wrap="none" lIns="0" tIns="0" rIns="0" bIns="0">
            <a:spAutoFit/>
          </a:bodyPr>
          <a:lstStyle/>
          <a:p>
            <a:pPr algn="ctr"/>
            <a:r>
              <a:rPr lang="en-GB" sz="1200">
                <a:solidFill>
                  <a:srgbClr val="FF0000"/>
                </a:solidFill>
                <a:latin typeface="Arial" charset="0"/>
              </a:rPr>
              <a:t>Onida</a:t>
            </a:r>
            <a:endParaRPr lang="en-GB">
              <a:solidFill>
                <a:srgbClr val="000000"/>
              </a:solidFill>
              <a:latin typeface="Times New Roman" charset="0"/>
            </a:endParaRPr>
          </a:p>
        </p:txBody>
      </p:sp>
      <p:sp>
        <p:nvSpPr>
          <p:cNvPr id="13368" name="Rectangle 56"/>
          <p:cNvSpPr>
            <a:spLocks noChangeArrowheads="1"/>
          </p:cNvSpPr>
          <p:nvPr/>
        </p:nvSpPr>
        <p:spPr bwMode="auto">
          <a:xfrm>
            <a:off x="3155950" y="2459038"/>
            <a:ext cx="84138" cy="111125"/>
          </a:xfrm>
          <a:prstGeom prst="rect">
            <a:avLst/>
          </a:prstGeom>
          <a:solidFill>
            <a:srgbClr val="FF0000"/>
          </a:solidFill>
          <a:ln w="12700">
            <a:solidFill>
              <a:srgbClr val="000000"/>
            </a:solidFill>
            <a:miter lim="800000"/>
            <a:headEnd/>
            <a:tailEnd/>
          </a:ln>
        </p:spPr>
        <p:txBody>
          <a:bodyPr/>
          <a:lstStyle/>
          <a:p>
            <a:endParaRPr lang="en-US">
              <a:solidFill>
                <a:srgbClr val="000000"/>
              </a:solidFill>
              <a:latin typeface="Times New Roman" charset="0"/>
            </a:endParaRPr>
          </a:p>
        </p:txBody>
      </p:sp>
      <p:sp>
        <p:nvSpPr>
          <p:cNvPr id="13369" name="Rectangle 57"/>
          <p:cNvSpPr>
            <a:spLocks noChangeArrowheads="1"/>
          </p:cNvSpPr>
          <p:nvPr/>
        </p:nvSpPr>
        <p:spPr bwMode="auto">
          <a:xfrm>
            <a:off x="3276600" y="2417763"/>
            <a:ext cx="377825" cy="220662"/>
          </a:xfrm>
          <a:prstGeom prst="rect">
            <a:avLst/>
          </a:prstGeom>
          <a:noFill/>
          <a:ln w="9525">
            <a:noFill/>
            <a:miter lim="800000"/>
            <a:headEnd/>
            <a:tailEnd/>
          </a:ln>
        </p:spPr>
        <p:txBody>
          <a:bodyPr/>
          <a:lstStyle/>
          <a:p>
            <a:endParaRPr lang="en-US">
              <a:solidFill>
                <a:srgbClr val="000000"/>
              </a:solidFill>
              <a:latin typeface="Times New Roman" charset="0"/>
            </a:endParaRPr>
          </a:p>
        </p:txBody>
      </p:sp>
      <p:sp>
        <p:nvSpPr>
          <p:cNvPr id="13370" name="Rectangle 58"/>
          <p:cNvSpPr>
            <a:spLocks noChangeArrowheads="1"/>
          </p:cNvSpPr>
          <p:nvPr/>
        </p:nvSpPr>
        <p:spPr bwMode="auto">
          <a:xfrm>
            <a:off x="3267075" y="2417763"/>
            <a:ext cx="446088" cy="182562"/>
          </a:xfrm>
          <a:prstGeom prst="rect">
            <a:avLst/>
          </a:prstGeom>
          <a:noFill/>
          <a:ln w="9525">
            <a:noFill/>
            <a:miter lim="800000"/>
            <a:headEnd/>
            <a:tailEnd/>
          </a:ln>
        </p:spPr>
        <p:txBody>
          <a:bodyPr wrap="none" lIns="0" tIns="0" rIns="0" bIns="0">
            <a:spAutoFit/>
          </a:bodyPr>
          <a:lstStyle/>
          <a:p>
            <a:pPr algn="ctr"/>
            <a:r>
              <a:rPr lang="en-GB" sz="1200">
                <a:solidFill>
                  <a:srgbClr val="FF0000"/>
                </a:solidFill>
                <a:latin typeface="Arial" charset="0"/>
              </a:rPr>
              <a:t>Philips</a:t>
            </a:r>
            <a:endParaRPr lang="en-GB">
              <a:solidFill>
                <a:srgbClr val="000000"/>
              </a:solidFill>
              <a:latin typeface="Times New Roman" charset="0"/>
            </a:endParaRPr>
          </a:p>
        </p:txBody>
      </p:sp>
      <p:sp>
        <p:nvSpPr>
          <p:cNvPr id="13371" name="Rectangle 59"/>
          <p:cNvSpPr>
            <a:spLocks noChangeArrowheads="1"/>
          </p:cNvSpPr>
          <p:nvPr/>
        </p:nvSpPr>
        <p:spPr bwMode="auto">
          <a:xfrm>
            <a:off x="4068763" y="1949450"/>
            <a:ext cx="84137" cy="111125"/>
          </a:xfrm>
          <a:prstGeom prst="rect">
            <a:avLst/>
          </a:prstGeom>
          <a:solidFill>
            <a:srgbClr val="FF0000"/>
          </a:solidFill>
          <a:ln w="12700">
            <a:solidFill>
              <a:srgbClr val="000000"/>
            </a:solidFill>
            <a:miter lim="800000"/>
            <a:headEnd/>
            <a:tailEnd/>
          </a:ln>
        </p:spPr>
        <p:txBody>
          <a:bodyPr/>
          <a:lstStyle/>
          <a:p>
            <a:endParaRPr lang="en-US">
              <a:solidFill>
                <a:srgbClr val="000000"/>
              </a:solidFill>
              <a:latin typeface="Times New Roman" charset="0"/>
            </a:endParaRPr>
          </a:p>
        </p:txBody>
      </p:sp>
      <p:sp>
        <p:nvSpPr>
          <p:cNvPr id="13372" name="Rectangle 60"/>
          <p:cNvSpPr>
            <a:spLocks noChangeArrowheads="1"/>
          </p:cNvSpPr>
          <p:nvPr/>
        </p:nvSpPr>
        <p:spPr bwMode="auto">
          <a:xfrm>
            <a:off x="4189413" y="1908175"/>
            <a:ext cx="560387" cy="220663"/>
          </a:xfrm>
          <a:prstGeom prst="rect">
            <a:avLst/>
          </a:prstGeom>
          <a:noFill/>
          <a:ln w="9525">
            <a:noFill/>
            <a:miter lim="800000"/>
            <a:headEnd/>
            <a:tailEnd/>
          </a:ln>
        </p:spPr>
        <p:txBody>
          <a:bodyPr/>
          <a:lstStyle/>
          <a:p>
            <a:endParaRPr lang="en-US">
              <a:solidFill>
                <a:srgbClr val="000000"/>
              </a:solidFill>
              <a:latin typeface="Times New Roman" charset="0"/>
            </a:endParaRPr>
          </a:p>
        </p:txBody>
      </p:sp>
      <p:sp>
        <p:nvSpPr>
          <p:cNvPr id="13373" name="Rectangle 61"/>
          <p:cNvSpPr>
            <a:spLocks noChangeArrowheads="1"/>
          </p:cNvSpPr>
          <p:nvPr/>
        </p:nvSpPr>
        <p:spPr bwMode="auto">
          <a:xfrm>
            <a:off x="4173538" y="1908175"/>
            <a:ext cx="641350" cy="182563"/>
          </a:xfrm>
          <a:prstGeom prst="rect">
            <a:avLst/>
          </a:prstGeom>
          <a:noFill/>
          <a:ln w="9525">
            <a:noFill/>
            <a:miter lim="800000"/>
            <a:headEnd/>
            <a:tailEnd/>
          </a:ln>
        </p:spPr>
        <p:txBody>
          <a:bodyPr wrap="none" lIns="0" tIns="0" rIns="0" bIns="0">
            <a:spAutoFit/>
          </a:bodyPr>
          <a:lstStyle/>
          <a:p>
            <a:pPr algn="ctr"/>
            <a:r>
              <a:rPr lang="en-GB" sz="1200">
                <a:solidFill>
                  <a:srgbClr val="FF0000"/>
                </a:solidFill>
                <a:latin typeface="Arial" charset="0"/>
              </a:rPr>
              <a:t>Samsung</a:t>
            </a:r>
            <a:endParaRPr lang="en-GB">
              <a:solidFill>
                <a:srgbClr val="000000"/>
              </a:solidFill>
              <a:latin typeface="Times New Roman" charset="0"/>
            </a:endParaRPr>
          </a:p>
        </p:txBody>
      </p:sp>
      <p:sp>
        <p:nvSpPr>
          <p:cNvPr id="13374" name="Rectangle 62"/>
          <p:cNvSpPr>
            <a:spLocks noChangeArrowheads="1"/>
          </p:cNvSpPr>
          <p:nvPr/>
        </p:nvSpPr>
        <p:spPr bwMode="auto">
          <a:xfrm>
            <a:off x="514350" y="4552950"/>
            <a:ext cx="85725" cy="109538"/>
          </a:xfrm>
          <a:prstGeom prst="rect">
            <a:avLst/>
          </a:prstGeom>
          <a:solidFill>
            <a:srgbClr val="FF0000"/>
          </a:solidFill>
          <a:ln w="12700">
            <a:solidFill>
              <a:srgbClr val="000000"/>
            </a:solidFill>
            <a:miter lim="800000"/>
            <a:headEnd/>
            <a:tailEnd/>
          </a:ln>
        </p:spPr>
        <p:txBody>
          <a:bodyPr/>
          <a:lstStyle/>
          <a:p>
            <a:endParaRPr lang="en-US">
              <a:solidFill>
                <a:srgbClr val="000000"/>
              </a:solidFill>
              <a:latin typeface="Times New Roman" charset="0"/>
            </a:endParaRPr>
          </a:p>
        </p:txBody>
      </p:sp>
      <p:sp>
        <p:nvSpPr>
          <p:cNvPr id="13375" name="Rectangle 63"/>
          <p:cNvSpPr>
            <a:spLocks noChangeArrowheads="1"/>
          </p:cNvSpPr>
          <p:nvPr/>
        </p:nvSpPr>
        <p:spPr bwMode="auto">
          <a:xfrm>
            <a:off x="647700" y="4511675"/>
            <a:ext cx="414338" cy="219075"/>
          </a:xfrm>
          <a:prstGeom prst="rect">
            <a:avLst/>
          </a:prstGeom>
          <a:noFill/>
          <a:ln w="9525">
            <a:noFill/>
            <a:miter lim="800000"/>
            <a:headEnd/>
            <a:tailEnd/>
          </a:ln>
        </p:spPr>
        <p:txBody>
          <a:bodyPr/>
          <a:lstStyle/>
          <a:p>
            <a:endParaRPr lang="en-US">
              <a:solidFill>
                <a:srgbClr val="000000"/>
              </a:solidFill>
              <a:latin typeface="Times New Roman" charset="0"/>
            </a:endParaRPr>
          </a:p>
        </p:txBody>
      </p:sp>
      <p:sp>
        <p:nvSpPr>
          <p:cNvPr id="13376" name="Rectangle 64"/>
          <p:cNvSpPr>
            <a:spLocks noChangeArrowheads="1"/>
          </p:cNvSpPr>
          <p:nvPr/>
        </p:nvSpPr>
        <p:spPr bwMode="auto">
          <a:xfrm>
            <a:off x="647700" y="4511675"/>
            <a:ext cx="463550" cy="182563"/>
          </a:xfrm>
          <a:prstGeom prst="rect">
            <a:avLst/>
          </a:prstGeom>
          <a:noFill/>
          <a:ln w="9525">
            <a:noFill/>
            <a:miter lim="800000"/>
            <a:headEnd/>
            <a:tailEnd/>
          </a:ln>
        </p:spPr>
        <p:txBody>
          <a:bodyPr wrap="none" lIns="0" tIns="0" rIns="0" bIns="0">
            <a:spAutoFit/>
          </a:bodyPr>
          <a:lstStyle/>
          <a:p>
            <a:pPr algn="ctr"/>
            <a:r>
              <a:rPr lang="en-GB" sz="1200">
                <a:solidFill>
                  <a:srgbClr val="FF0000"/>
                </a:solidFill>
                <a:latin typeface="Arial" charset="0"/>
              </a:rPr>
              <a:t>Sansui</a:t>
            </a:r>
            <a:endParaRPr lang="en-GB">
              <a:solidFill>
                <a:srgbClr val="000000"/>
              </a:solidFill>
              <a:latin typeface="Times New Roman" charset="0"/>
            </a:endParaRPr>
          </a:p>
        </p:txBody>
      </p:sp>
      <p:sp>
        <p:nvSpPr>
          <p:cNvPr id="13377" name="Rectangle 65"/>
          <p:cNvSpPr>
            <a:spLocks noChangeArrowheads="1"/>
          </p:cNvSpPr>
          <p:nvPr/>
        </p:nvSpPr>
        <p:spPr bwMode="auto">
          <a:xfrm>
            <a:off x="4189413" y="3546475"/>
            <a:ext cx="85725" cy="111125"/>
          </a:xfrm>
          <a:prstGeom prst="rect">
            <a:avLst/>
          </a:prstGeom>
          <a:solidFill>
            <a:srgbClr val="FF0000"/>
          </a:solidFill>
          <a:ln w="12700">
            <a:solidFill>
              <a:srgbClr val="000000"/>
            </a:solidFill>
            <a:miter lim="800000"/>
            <a:headEnd/>
            <a:tailEnd/>
          </a:ln>
        </p:spPr>
        <p:txBody>
          <a:bodyPr/>
          <a:lstStyle/>
          <a:p>
            <a:endParaRPr lang="en-US">
              <a:solidFill>
                <a:srgbClr val="000000"/>
              </a:solidFill>
              <a:latin typeface="Times New Roman" charset="0"/>
            </a:endParaRPr>
          </a:p>
        </p:txBody>
      </p:sp>
      <p:sp>
        <p:nvSpPr>
          <p:cNvPr id="13378" name="Rectangle 66"/>
          <p:cNvSpPr>
            <a:spLocks noChangeArrowheads="1"/>
          </p:cNvSpPr>
          <p:nvPr/>
        </p:nvSpPr>
        <p:spPr bwMode="auto">
          <a:xfrm>
            <a:off x="3995738" y="3340100"/>
            <a:ext cx="571500" cy="220663"/>
          </a:xfrm>
          <a:prstGeom prst="rect">
            <a:avLst/>
          </a:prstGeom>
          <a:noFill/>
          <a:ln w="9525">
            <a:noFill/>
            <a:miter lim="800000"/>
            <a:headEnd/>
            <a:tailEnd/>
          </a:ln>
        </p:spPr>
        <p:txBody>
          <a:bodyPr/>
          <a:lstStyle/>
          <a:p>
            <a:endParaRPr lang="en-US">
              <a:solidFill>
                <a:srgbClr val="000000"/>
              </a:solidFill>
              <a:latin typeface="Times New Roman" charset="0"/>
            </a:endParaRPr>
          </a:p>
        </p:txBody>
      </p:sp>
      <p:sp>
        <p:nvSpPr>
          <p:cNvPr id="13379" name="Rectangle 67"/>
          <p:cNvSpPr>
            <a:spLocks noChangeArrowheads="1"/>
          </p:cNvSpPr>
          <p:nvPr/>
        </p:nvSpPr>
        <p:spPr bwMode="auto">
          <a:xfrm>
            <a:off x="3990975" y="3340100"/>
            <a:ext cx="631825" cy="182563"/>
          </a:xfrm>
          <a:prstGeom prst="rect">
            <a:avLst/>
          </a:prstGeom>
          <a:noFill/>
          <a:ln w="9525">
            <a:noFill/>
            <a:miter lim="800000"/>
            <a:headEnd/>
            <a:tailEnd/>
          </a:ln>
        </p:spPr>
        <p:txBody>
          <a:bodyPr wrap="none" lIns="0" tIns="0" rIns="0" bIns="0">
            <a:spAutoFit/>
          </a:bodyPr>
          <a:lstStyle/>
          <a:p>
            <a:pPr algn="ctr"/>
            <a:r>
              <a:rPr lang="en-GB" sz="1200">
                <a:solidFill>
                  <a:srgbClr val="FF0000"/>
                </a:solidFill>
                <a:latin typeface="Arial" charset="0"/>
              </a:rPr>
              <a:t>Videocon</a:t>
            </a:r>
            <a:endParaRPr lang="en-GB">
              <a:solidFill>
                <a:srgbClr val="000000"/>
              </a:solidFill>
              <a:latin typeface="Times New Roman" charset="0"/>
            </a:endParaRPr>
          </a:p>
        </p:txBody>
      </p:sp>
      <p:sp>
        <p:nvSpPr>
          <p:cNvPr id="13380" name="Rectangle 68"/>
          <p:cNvSpPr>
            <a:spLocks noChangeArrowheads="1"/>
          </p:cNvSpPr>
          <p:nvPr/>
        </p:nvSpPr>
        <p:spPr bwMode="auto">
          <a:xfrm>
            <a:off x="5795963" y="5157788"/>
            <a:ext cx="85725" cy="111125"/>
          </a:xfrm>
          <a:prstGeom prst="rect">
            <a:avLst/>
          </a:prstGeom>
          <a:solidFill>
            <a:srgbClr val="FF0000"/>
          </a:solidFill>
          <a:ln w="12700">
            <a:solidFill>
              <a:srgbClr val="000000"/>
            </a:solidFill>
            <a:miter lim="800000"/>
            <a:headEnd/>
            <a:tailEnd/>
          </a:ln>
        </p:spPr>
        <p:txBody>
          <a:bodyPr/>
          <a:lstStyle/>
          <a:p>
            <a:endParaRPr lang="en-US">
              <a:solidFill>
                <a:srgbClr val="000000"/>
              </a:solidFill>
              <a:latin typeface="Times New Roman" charset="0"/>
            </a:endParaRPr>
          </a:p>
        </p:txBody>
      </p:sp>
      <p:sp>
        <p:nvSpPr>
          <p:cNvPr id="13381" name="Rectangle 69"/>
          <p:cNvSpPr>
            <a:spLocks noChangeArrowheads="1"/>
          </p:cNvSpPr>
          <p:nvPr/>
        </p:nvSpPr>
        <p:spPr bwMode="auto">
          <a:xfrm>
            <a:off x="5443538" y="5116513"/>
            <a:ext cx="365125" cy="220662"/>
          </a:xfrm>
          <a:prstGeom prst="rect">
            <a:avLst/>
          </a:prstGeom>
          <a:noFill/>
          <a:ln w="9525">
            <a:noFill/>
            <a:miter lim="800000"/>
            <a:headEnd/>
            <a:tailEnd/>
          </a:ln>
        </p:spPr>
        <p:txBody>
          <a:bodyPr/>
          <a:lstStyle/>
          <a:p>
            <a:endParaRPr lang="en-US">
              <a:solidFill>
                <a:srgbClr val="000000"/>
              </a:solidFill>
              <a:latin typeface="Times New Roman" charset="0"/>
            </a:endParaRPr>
          </a:p>
        </p:txBody>
      </p:sp>
      <p:sp>
        <p:nvSpPr>
          <p:cNvPr id="13382" name="Rectangle 70"/>
          <p:cNvSpPr>
            <a:spLocks noChangeArrowheads="1"/>
          </p:cNvSpPr>
          <p:nvPr/>
        </p:nvSpPr>
        <p:spPr bwMode="auto">
          <a:xfrm>
            <a:off x="5338763" y="5116513"/>
            <a:ext cx="404812" cy="182562"/>
          </a:xfrm>
          <a:prstGeom prst="rect">
            <a:avLst/>
          </a:prstGeom>
          <a:noFill/>
          <a:ln w="9525">
            <a:noFill/>
            <a:miter lim="800000"/>
            <a:headEnd/>
            <a:tailEnd/>
          </a:ln>
        </p:spPr>
        <p:txBody>
          <a:bodyPr wrap="none" lIns="0" tIns="0" rIns="0" bIns="0">
            <a:spAutoFit/>
          </a:bodyPr>
          <a:lstStyle/>
          <a:p>
            <a:pPr algn="ctr"/>
            <a:r>
              <a:rPr lang="en-GB" sz="1200">
                <a:solidFill>
                  <a:srgbClr val="FF0000"/>
                </a:solidFill>
                <a:latin typeface="Arial" charset="0"/>
              </a:rPr>
              <a:t>Sharp</a:t>
            </a:r>
            <a:endParaRPr lang="en-GB">
              <a:solidFill>
                <a:srgbClr val="000000"/>
              </a:solidFill>
              <a:latin typeface="Times New Roman" charset="0"/>
            </a:endParaRPr>
          </a:p>
        </p:txBody>
      </p:sp>
      <p:sp>
        <p:nvSpPr>
          <p:cNvPr id="13383" name="Oval 71"/>
          <p:cNvSpPr>
            <a:spLocks noChangeArrowheads="1"/>
          </p:cNvSpPr>
          <p:nvPr/>
        </p:nvSpPr>
        <p:spPr bwMode="auto">
          <a:xfrm>
            <a:off x="2933700" y="2914650"/>
            <a:ext cx="2038350" cy="1047750"/>
          </a:xfrm>
          <a:prstGeom prst="ellipse">
            <a:avLst/>
          </a:prstGeom>
          <a:noFill/>
          <a:ln w="38100">
            <a:solidFill>
              <a:srgbClr val="FF00FF"/>
            </a:solidFill>
            <a:round/>
            <a:headEnd/>
            <a:tailEnd/>
          </a:ln>
          <a:effectLst/>
        </p:spPr>
        <p:txBody>
          <a:bodyPr wrap="none" anchor="ctr"/>
          <a:lstStyle/>
          <a:p>
            <a:endParaRPr lang="en-US">
              <a:solidFill>
                <a:srgbClr val="000000"/>
              </a:solidFill>
              <a:latin typeface="Times New Roman" charset="0"/>
            </a:endParaRPr>
          </a:p>
        </p:txBody>
      </p:sp>
      <p:sp>
        <p:nvSpPr>
          <p:cNvPr id="13384" name="Oval 72"/>
          <p:cNvSpPr>
            <a:spLocks noChangeArrowheads="1"/>
          </p:cNvSpPr>
          <p:nvPr/>
        </p:nvSpPr>
        <p:spPr bwMode="auto">
          <a:xfrm>
            <a:off x="2857500" y="1504950"/>
            <a:ext cx="3276600" cy="1409700"/>
          </a:xfrm>
          <a:prstGeom prst="ellipse">
            <a:avLst/>
          </a:prstGeom>
          <a:noFill/>
          <a:ln w="38100">
            <a:solidFill>
              <a:srgbClr val="008000"/>
            </a:solidFill>
            <a:round/>
            <a:headEnd/>
            <a:tailEnd/>
          </a:ln>
          <a:effectLst/>
        </p:spPr>
        <p:txBody>
          <a:bodyPr wrap="none" anchor="ctr"/>
          <a:lstStyle/>
          <a:p>
            <a:endParaRPr lang="en-US">
              <a:solidFill>
                <a:srgbClr val="000000"/>
              </a:solidFill>
              <a:latin typeface="Times New Roman" charset="0"/>
            </a:endParaRPr>
          </a:p>
        </p:txBody>
      </p:sp>
      <p:sp>
        <p:nvSpPr>
          <p:cNvPr id="13385" name="Rectangle 73"/>
          <p:cNvSpPr>
            <a:spLocks noChangeArrowheads="1"/>
          </p:cNvSpPr>
          <p:nvPr/>
        </p:nvSpPr>
        <p:spPr bwMode="auto">
          <a:xfrm>
            <a:off x="4286250" y="3905250"/>
            <a:ext cx="1066800" cy="323850"/>
          </a:xfrm>
          <a:prstGeom prst="rect">
            <a:avLst/>
          </a:prstGeom>
          <a:noFill/>
          <a:ln w="38100">
            <a:solidFill>
              <a:srgbClr val="008000"/>
            </a:solidFill>
            <a:miter lim="800000"/>
            <a:headEnd/>
            <a:tailEnd/>
          </a:ln>
          <a:effectLst/>
        </p:spPr>
        <p:txBody>
          <a:bodyPr wrap="none" anchor="ctr"/>
          <a:lstStyle/>
          <a:p>
            <a:endParaRPr lang="en-US">
              <a:solidFill>
                <a:srgbClr val="000000"/>
              </a:solidFill>
              <a:latin typeface="Times New Roman" charset="0"/>
            </a:endParaRPr>
          </a:p>
        </p:txBody>
      </p:sp>
      <p:sp>
        <p:nvSpPr>
          <p:cNvPr id="13386" name="Rectangle 74"/>
          <p:cNvSpPr>
            <a:spLocks noChangeArrowheads="1"/>
          </p:cNvSpPr>
          <p:nvPr/>
        </p:nvSpPr>
        <p:spPr bwMode="auto">
          <a:xfrm>
            <a:off x="3924300" y="2420938"/>
            <a:ext cx="395288" cy="168275"/>
          </a:xfrm>
          <a:prstGeom prst="rect">
            <a:avLst/>
          </a:prstGeom>
          <a:noFill/>
          <a:ln w="9525">
            <a:noFill/>
            <a:miter lim="800000"/>
            <a:headEnd/>
            <a:tailEnd/>
          </a:ln>
        </p:spPr>
        <p:txBody>
          <a:bodyPr wrap="none" lIns="0" tIns="0" rIns="0" bIns="0">
            <a:spAutoFit/>
          </a:bodyPr>
          <a:lstStyle/>
          <a:p>
            <a:pPr algn="ctr"/>
            <a:r>
              <a:rPr lang="en-GB" sz="1100">
                <a:solidFill>
                  <a:srgbClr val="FF0000"/>
                </a:solidFill>
                <a:latin typeface="Arial" charset="0"/>
              </a:rPr>
              <a:t>  Sony</a:t>
            </a:r>
            <a:endParaRPr lang="en-GB">
              <a:solidFill>
                <a:srgbClr val="000000"/>
              </a:solidFill>
              <a:latin typeface="Times New Roman" charset="0"/>
            </a:endParaRPr>
          </a:p>
        </p:txBody>
      </p:sp>
      <p:sp>
        <p:nvSpPr>
          <p:cNvPr id="13387" name="Rectangle 75"/>
          <p:cNvSpPr>
            <a:spLocks noChangeArrowheads="1"/>
          </p:cNvSpPr>
          <p:nvPr/>
        </p:nvSpPr>
        <p:spPr bwMode="auto">
          <a:xfrm>
            <a:off x="3922713" y="2438400"/>
            <a:ext cx="80962" cy="103188"/>
          </a:xfrm>
          <a:prstGeom prst="rect">
            <a:avLst/>
          </a:prstGeom>
          <a:solidFill>
            <a:srgbClr val="FF0000"/>
          </a:solidFill>
          <a:ln w="11113">
            <a:solidFill>
              <a:srgbClr val="000000"/>
            </a:solidFill>
            <a:miter lim="800000"/>
            <a:headEnd/>
            <a:tailEnd/>
          </a:ln>
        </p:spPr>
        <p:txBody>
          <a:bodyPr/>
          <a:lstStyle/>
          <a:p>
            <a:endParaRPr lang="en-US">
              <a:solidFill>
                <a:srgbClr val="000000"/>
              </a:solidFill>
              <a:latin typeface="Times New Roman" charset="0"/>
            </a:endParaRPr>
          </a:p>
        </p:txBody>
      </p:sp>
      <p:sp>
        <p:nvSpPr>
          <p:cNvPr id="13388" name="Text Box 76"/>
          <p:cNvSpPr txBox="1">
            <a:spLocks noChangeArrowheads="1"/>
          </p:cNvSpPr>
          <p:nvPr/>
        </p:nvSpPr>
        <p:spPr bwMode="auto">
          <a:xfrm>
            <a:off x="3184525" y="1009650"/>
            <a:ext cx="2554288" cy="396875"/>
          </a:xfrm>
          <a:prstGeom prst="rect">
            <a:avLst/>
          </a:prstGeom>
          <a:noFill/>
          <a:ln w="9525">
            <a:noFill/>
            <a:miter lim="800000"/>
            <a:headEnd/>
            <a:tailEnd/>
          </a:ln>
          <a:effectLst/>
        </p:spPr>
        <p:txBody>
          <a:bodyPr>
            <a:spAutoFit/>
          </a:bodyPr>
          <a:lstStyle/>
          <a:p>
            <a:pPr algn="ctr">
              <a:spcBef>
                <a:spcPct val="50000"/>
              </a:spcBef>
            </a:pPr>
            <a:r>
              <a:rPr lang="en-US" sz="2000">
                <a:solidFill>
                  <a:srgbClr val="000000"/>
                </a:solidFill>
                <a:latin typeface="Times New Roman" charset="0"/>
              </a:rPr>
              <a:t>High Price/ Quality</a:t>
            </a:r>
          </a:p>
        </p:txBody>
      </p:sp>
      <p:sp>
        <p:nvSpPr>
          <p:cNvPr id="13389" name="Text Box 77"/>
          <p:cNvSpPr txBox="1">
            <a:spLocks noChangeArrowheads="1"/>
          </p:cNvSpPr>
          <p:nvPr/>
        </p:nvSpPr>
        <p:spPr bwMode="auto">
          <a:xfrm>
            <a:off x="3311525" y="6100763"/>
            <a:ext cx="2632075" cy="396875"/>
          </a:xfrm>
          <a:prstGeom prst="rect">
            <a:avLst/>
          </a:prstGeom>
          <a:noFill/>
          <a:ln w="9525">
            <a:noFill/>
            <a:miter lim="800000"/>
            <a:headEnd/>
            <a:tailEnd/>
          </a:ln>
          <a:effectLst/>
        </p:spPr>
        <p:txBody>
          <a:bodyPr>
            <a:spAutoFit/>
          </a:bodyPr>
          <a:lstStyle/>
          <a:p>
            <a:pPr algn="ctr">
              <a:spcBef>
                <a:spcPct val="50000"/>
              </a:spcBef>
            </a:pPr>
            <a:r>
              <a:rPr lang="en-US" sz="2000">
                <a:solidFill>
                  <a:srgbClr val="000000"/>
                </a:solidFill>
                <a:latin typeface="Times New Roman" charset="0"/>
              </a:rPr>
              <a:t>Low Price/ Quality</a:t>
            </a:r>
          </a:p>
        </p:txBody>
      </p:sp>
      <p:sp>
        <p:nvSpPr>
          <p:cNvPr id="13390" name="Text Box 78"/>
          <p:cNvSpPr txBox="1">
            <a:spLocks noChangeArrowheads="1"/>
          </p:cNvSpPr>
          <p:nvPr/>
        </p:nvSpPr>
        <p:spPr bwMode="auto">
          <a:xfrm>
            <a:off x="6858000" y="3357563"/>
            <a:ext cx="2286000" cy="396875"/>
          </a:xfrm>
          <a:prstGeom prst="rect">
            <a:avLst/>
          </a:prstGeom>
          <a:noFill/>
          <a:ln w="9525">
            <a:noFill/>
            <a:miter lim="800000"/>
            <a:headEnd/>
            <a:tailEnd/>
          </a:ln>
          <a:effectLst/>
        </p:spPr>
        <p:txBody>
          <a:bodyPr>
            <a:spAutoFit/>
          </a:bodyPr>
          <a:lstStyle/>
          <a:p>
            <a:pPr algn="ctr">
              <a:spcBef>
                <a:spcPct val="50000"/>
              </a:spcBef>
            </a:pPr>
            <a:r>
              <a:rPr lang="en-US" sz="2000">
                <a:solidFill>
                  <a:srgbClr val="000000"/>
                </a:solidFill>
                <a:latin typeface="Times New Roman" charset="0"/>
              </a:rPr>
              <a:t>Innovative</a:t>
            </a:r>
          </a:p>
        </p:txBody>
      </p:sp>
      <p:sp>
        <p:nvSpPr>
          <p:cNvPr id="13391" name="Text Box 79"/>
          <p:cNvSpPr txBox="1">
            <a:spLocks noChangeArrowheads="1"/>
          </p:cNvSpPr>
          <p:nvPr/>
        </p:nvSpPr>
        <p:spPr bwMode="auto">
          <a:xfrm>
            <a:off x="377825" y="3309938"/>
            <a:ext cx="1797050" cy="396875"/>
          </a:xfrm>
          <a:prstGeom prst="rect">
            <a:avLst/>
          </a:prstGeom>
          <a:noFill/>
          <a:ln w="9525">
            <a:noFill/>
            <a:miter lim="800000"/>
            <a:headEnd/>
            <a:tailEnd/>
          </a:ln>
          <a:effectLst/>
        </p:spPr>
        <p:txBody>
          <a:bodyPr>
            <a:spAutoFit/>
          </a:bodyPr>
          <a:lstStyle/>
          <a:p>
            <a:pPr algn="ctr">
              <a:spcBef>
                <a:spcPct val="50000"/>
              </a:spcBef>
            </a:pPr>
            <a:r>
              <a:rPr lang="en-US" sz="2000">
                <a:solidFill>
                  <a:srgbClr val="000000"/>
                </a:solidFill>
                <a:latin typeface="Times New Roman" charset="0"/>
              </a:rPr>
              <a:t>Conservative</a:t>
            </a:r>
          </a:p>
        </p:txBody>
      </p:sp>
      <p:sp>
        <p:nvSpPr>
          <p:cNvPr id="13392" name="Rectangle 80"/>
          <p:cNvSpPr>
            <a:spLocks noChangeArrowheads="1"/>
          </p:cNvSpPr>
          <p:nvPr/>
        </p:nvSpPr>
        <p:spPr bwMode="auto">
          <a:xfrm>
            <a:off x="8445500" y="3035300"/>
            <a:ext cx="96838" cy="109538"/>
          </a:xfrm>
          <a:prstGeom prst="rect">
            <a:avLst/>
          </a:prstGeom>
          <a:solidFill>
            <a:srgbClr val="FF0000"/>
          </a:solidFill>
          <a:ln w="12700">
            <a:solidFill>
              <a:srgbClr val="000000"/>
            </a:solidFill>
            <a:miter lim="800000"/>
            <a:headEnd/>
            <a:tailEnd/>
          </a:ln>
        </p:spPr>
        <p:txBody>
          <a:bodyPr/>
          <a:lstStyle/>
          <a:p>
            <a:endParaRPr lang="en-US">
              <a:solidFill>
                <a:srgbClr val="000000"/>
              </a:solidFill>
              <a:latin typeface="Times New Roman" charset="0"/>
            </a:endParaRPr>
          </a:p>
        </p:txBody>
      </p:sp>
      <p:sp>
        <p:nvSpPr>
          <p:cNvPr id="13393" name="Text Box 81"/>
          <p:cNvSpPr txBox="1">
            <a:spLocks noChangeArrowheads="1"/>
          </p:cNvSpPr>
          <p:nvPr/>
        </p:nvSpPr>
        <p:spPr bwMode="auto">
          <a:xfrm>
            <a:off x="7677150" y="2946400"/>
            <a:ext cx="725488" cy="274638"/>
          </a:xfrm>
          <a:prstGeom prst="rect">
            <a:avLst/>
          </a:prstGeom>
          <a:noFill/>
          <a:ln w="9525">
            <a:noFill/>
            <a:miter lim="800000"/>
            <a:headEnd/>
            <a:tailEnd/>
          </a:ln>
          <a:effectLst/>
        </p:spPr>
        <p:txBody>
          <a:bodyPr>
            <a:spAutoFit/>
          </a:bodyPr>
          <a:lstStyle/>
          <a:p>
            <a:pPr algn="ctr">
              <a:spcBef>
                <a:spcPct val="50000"/>
              </a:spcBef>
            </a:pPr>
            <a:r>
              <a:rPr lang="en-US" sz="1200">
                <a:solidFill>
                  <a:srgbClr val="CC3366"/>
                </a:solidFill>
                <a:latin typeface="Times New Roman" charset="0"/>
              </a:rPr>
              <a:t>Toshiba</a:t>
            </a:r>
          </a:p>
        </p:txBody>
      </p:sp>
      <p:sp>
        <p:nvSpPr>
          <p:cNvPr id="13394" name="Oval 82"/>
          <p:cNvSpPr>
            <a:spLocks noChangeArrowheads="1"/>
          </p:cNvSpPr>
          <p:nvPr/>
        </p:nvSpPr>
        <p:spPr bwMode="auto">
          <a:xfrm>
            <a:off x="6862763" y="2532063"/>
            <a:ext cx="1927225" cy="974725"/>
          </a:xfrm>
          <a:prstGeom prst="ellipse">
            <a:avLst/>
          </a:prstGeom>
          <a:noFill/>
          <a:ln w="38100">
            <a:solidFill>
              <a:schemeClr val="tx1"/>
            </a:solidFill>
            <a:round/>
            <a:headEnd/>
            <a:tailEnd/>
          </a:ln>
          <a:effectLst/>
        </p:spPr>
        <p:txBody>
          <a:bodyPr wrap="none" anchor="ctr"/>
          <a:lstStyle/>
          <a:p>
            <a:endParaRPr lang="en-US">
              <a:solidFill>
                <a:srgbClr val="000000"/>
              </a:solidFill>
              <a:latin typeface="Times New Roman" charset="0"/>
            </a:endParaRPr>
          </a:p>
        </p:txBody>
      </p:sp>
      <p:sp>
        <p:nvSpPr>
          <p:cNvPr id="13395" name="Text Box 83"/>
          <p:cNvSpPr txBox="1">
            <a:spLocks noChangeArrowheads="1"/>
          </p:cNvSpPr>
          <p:nvPr/>
        </p:nvSpPr>
        <p:spPr bwMode="auto">
          <a:xfrm>
            <a:off x="1646238" y="4752975"/>
            <a:ext cx="2305050" cy="396875"/>
          </a:xfrm>
          <a:prstGeom prst="rect">
            <a:avLst/>
          </a:prstGeom>
          <a:solidFill>
            <a:srgbClr val="66CCCC"/>
          </a:solidFill>
          <a:ln w="9525">
            <a:noFill/>
            <a:miter lim="800000"/>
            <a:headEnd/>
            <a:tailEnd/>
          </a:ln>
          <a:effectLst/>
        </p:spPr>
        <p:txBody>
          <a:bodyPr wrap="none">
            <a:spAutoFit/>
          </a:bodyPr>
          <a:lstStyle/>
          <a:p>
            <a:pPr algn="ctr"/>
            <a:r>
              <a:rPr lang="en-US" sz="2000">
                <a:solidFill>
                  <a:srgbClr val="000000"/>
                </a:solidFill>
                <a:latin typeface="Times New Roman" charset="0"/>
              </a:rPr>
              <a:t>The economy-seeker</a:t>
            </a:r>
          </a:p>
        </p:txBody>
      </p:sp>
      <p:sp>
        <p:nvSpPr>
          <p:cNvPr id="13396" name="Text Box 84"/>
          <p:cNvSpPr txBox="1">
            <a:spLocks noChangeArrowheads="1"/>
          </p:cNvSpPr>
          <p:nvPr/>
        </p:nvSpPr>
        <p:spPr bwMode="auto">
          <a:xfrm>
            <a:off x="1757363" y="2957513"/>
            <a:ext cx="2176462" cy="396875"/>
          </a:xfrm>
          <a:prstGeom prst="rect">
            <a:avLst/>
          </a:prstGeom>
          <a:solidFill>
            <a:srgbClr val="66CCCC"/>
          </a:solidFill>
          <a:ln w="9525">
            <a:noFill/>
            <a:miter lim="800000"/>
            <a:headEnd/>
            <a:tailEnd/>
          </a:ln>
          <a:effectLst/>
        </p:spPr>
        <p:txBody>
          <a:bodyPr wrap="none">
            <a:spAutoFit/>
          </a:bodyPr>
          <a:lstStyle/>
          <a:p>
            <a:pPr algn="ctr"/>
            <a:r>
              <a:rPr lang="en-US" sz="2000">
                <a:solidFill>
                  <a:srgbClr val="000000"/>
                </a:solidFill>
                <a:latin typeface="Times New Roman" charset="0"/>
              </a:rPr>
              <a:t>The reliance-seeker</a:t>
            </a:r>
          </a:p>
        </p:txBody>
      </p:sp>
      <p:sp>
        <p:nvSpPr>
          <p:cNvPr id="13397" name="Text Box 85"/>
          <p:cNvSpPr txBox="1">
            <a:spLocks noChangeArrowheads="1"/>
          </p:cNvSpPr>
          <p:nvPr/>
        </p:nvSpPr>
        <p:spPr bwMode="auto">
          <a:xfrm>
            <a:off x="1670050" y="1833563"/>
            <a:ext cx="2176463" cy="396875"/>
          </a:xfrm>
          <a:prstGeom prst="rect">
            <a:avLst/>
          </a:prstGeom>
          <a:solidFill>
            <a:srgbClr val="66CCCC"/>
          </a:solidFill>
          <a:ln w="9525">
            <a:noFill/>
            <a:miter lim="800000"/>
            <a:headEnd/>
            <a:tailEnd/>
          </a:ln>
          <a:effectLst/>
        </p:spPr>
        <p:txBody>
          <a:bodyPr wrap="none">
            <a:spAutoFit/>
          </a:bodyPr>
          <a:lstStyle/>
          <a:p>
            <a:pPr algn="ctr"/>
            <a:r>
              <a:rPr lang="en-US" sz="2000">
                <a:solidFill>
                  <a:srgbClr val="000000"/>
                </a:solidFill>
                <a:latin typeface="Times New Roman" charset="0"/>
              </a:rPr>
              <a:t>The prestige-seeker</a:t>
            </a:r>
          </a:p>
        </p:txBody>
      </p:sp>
      <p:sp>
        <p:nvSpPr>
          <p:cNvPr id="13398" name="Text Box 86"/>
          <p:cNvSpPr txBox="1">
            <a:spLocks noChangeArrowheads="1"/>
          </p:cNvSpPr>
          <p:nvPr/>
        </p:nvSpPr>
        <p:spPr bwMode="auto">
          <a:xfrm>
            <a:off x="6251575" y="2417763"/>
            <a:ext cx="2501900" cy="396875"/>
          </a:xfrm>
          <a:prstGeom prst="rect">
            <a:avLst/>
          </a:prstGeom>
          <a:solidFill>
            <a:srgbClr val="66CCCC"/>
          </a:solidFill>
          <a:ln w="9525">
            <a:noFill/>
            <a:miter lim="800000"/>
            <a:headEnd/>
            <a:tailEnd/>
          </a:ln>
          <a:effectLst/>
        </p:spPr>
        <p:txBody>
          <a:bodyPr wrap="none">
            <a:spAutoFit/>
          </a:bodyPr>
          <a:lstStyle/>
          <a:p>
            <a:pPr algn="ctr"/>
            <a:r>
              <a:rPr lang="en-US" sz="2000">
                <a:solidFill>
                  <a:srgbClr val="000000"/>
                </a:solidFill>
                <a:latin typeface="Times New Roman" charset="0"/>
              </a:rPr>
              <a:t>The technology-seeker</a:t>
            </a:r>
          </a:p>
        </p:txBody>
      </p:sp>
    </p:spTree>
    <p:extLst>
      <p:ext uri="{BB962C8B-B14F-4D97-AF65-F5344CB8AC3E}">
        <p14:creationId xmlns:p14="http://schemas.microsoft.com/office/powerpoint/2010/main" val="350398153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395"/>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13396"/>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grpId="0" nodeType="afterEffect">
                                  <p:stCondLst>
                                    <p:cond delay="0"/>
                                  </p:stCondLst>
                                  <p:childTnLst>
                                    <p:set>
                                      <p:cBhvr>
                                        <p:cTn id="12" dur="1" fill="hold">
                                          <p:stCondLst>
                                            <p:cond delay="499"/>
                                          </p:stCondLst>
                                        </p:cTn>
                                        <p:tgtEl>
                                          <p:spTgt spid="13397"/>
                                        </p:tgtEl>
                                        <p:attrNameLst>
                                          <p:attrName>style.visibility</p:attrName>
                                        </p:attrNameLst>
                                      </p:cBhvr>
                                      <p:to>
                                        <p:strVal val="visible"/>
                                      </p:to>
                                    </p:set>
                                  </p:childTnLst>
                                </p:cTn>
                              </p:par>
                            </p:childTnLst>
                          </p:cTn>
                        </p:par>
                        <p:par>
                          <p:cTn id="13" fill="hold">
                            <p:stCondLst>
                              <p:cond delay="1500"/>
                            </p:stCondLst>
                            <p:childTnLst>
                              <p:par>
                                <p:cTn id="14" presetID="1" presetClass="entr" presetSubtype="0" fill="hold" grpId="0" nodeType="afterEffect">
                                  <p:stCondLst>
                                    <p:cond delay="0"/>
                                  </p:stCondLst>
                                  <p:childTnLst>
                                    <p:set>
                                      <p:cBhvr>
                                        <p:cTn id="15" dur="1" fill="hold">
                                          <p:stCondLst>
                                            <p:cond delay="499"/>
                                          </p:stCondLst>
                                        </p:cTn>
                                        <p:tgtEl>
                                          <p:spTgt spid="133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95" grpId="0" animBg="1" autoUpdateAnimBg="0"/>
      <p:bldP spid="13396" grpId="0" animBg="1" autoUpdateAnimBg="0"/>
      <p:bldP spid="13397" grpId="0" animBg="1" autoUpdateAnimBg="0"/>
      <p:bldP spid="13398" grpId="0" animBg="1"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t>Positioning Decision</a:t>
            </a:r>
          </a:p>
        </p:txBody>
      </p:sp>
      <p:sp>
        <p:nvSpPr>
          <p:cNvPr id="14339" name="Rectangle 3"/>
          <p:cNvSpPr>
            <a:spLocks noGrp="1" noChangeArrowheads="1"/>
          </p:cNvSpPr>
          <p:nvPr>
            <p:ph idx="1"/>
          </p:nvPr>
        </p:nvSpPr>
        <p:spPr/>
        <p:txBody>
          <a:bodyPr/>
          <a:lstStyle/>
          <a:p>
            <a:r>
              <a:rPr lang="en-US" sz="2800"/>
              <a:t>Economic analysis should guide the decision</a:t>
            </a:r>
          </a:p>
          <a:p>
            <a:r>
              <a:rPr lang="en-US" sz="2800"/>
              <a:t>Segmentation commitment</a:t>
            </a:r>
          </a:p>
          <a:p>
            <a:r>
              <a:rPr lang="en-US" sz="2800"/>
              <a:t>Not change for change sake. To stick with the advertising if it is working.</a:t>
            </a:r>
          </a:p>
          <a:p>
            <a:r>
              <a:rPr lang="en-US" sz="2800"/>
              <a:t>Make it easy for customers to remember/recall. Use symbols, logos, etc. as a memory aid.</a:t>
            </a:r>
          </a:p>
          <a:p>
            <a:r>
              <a:rPr lang="en-US" sz="2800"/>
              <a:t>Be honest.</a:t>
            </a:r>
          </a:p>
          <a:p>
            <a:endParaRPr lang="en-US" sz="2800"/>
          </a:p>
        </p:txBody>
      </p:sp>
    </p:spTree>
    <p:extLst>
      <p:ext uri="{BB962C8B-B14F-4D97-AF65-F5344CB8AC3E}">
        <p14:creationId xmlns:p14="http://schemas.microsoft.com/office/powerpoint/2010/main" val="39771833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33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33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33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33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292</TotalTime>
  <Words>856</Words>
  <Application>Microsoft Office PowerPoint</Application>
  <PresentationFormat>On-screen Show (4:3)</PresentationFormat>
  <Paragraphs>151</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Default Design</vt:lpstr>
      <vt:lpstr>Segmentation and Planning for change</vt:lpstr>
      <vt:lpstr>Why do we need to segment?</vt:lpstr>
      <vt:lpstr>Segmentation</vt:lpstr>
      <vt:lpstr>Why do we need to segment?</vt:lpstr>
      <vt:lpstr>Segmentation is a spectrum</vt:lpstr>
      <vt:lpstr>Bases for segmentation</vt:lpstr>
      <vt:lpstr>Segmentation Strategy</vt:lpstr>
      <vt:lpstr>Factors affecting size of segments</vt:lpstr>
      <vt:lpstr>Micromarketing</vt:lpstr>
      <vt:lpstr>Criteria for choosing market segments</vt:lpstr>
      <vt:lpstr>Reaching Target segments</vt:lpstr>
      <vt:lpstr>Planning for change</vt:lpstr>
      <vt:lpstr>Consumer Analysis and Social Policy</vt:lpstr>
      <vt:lpstr>Enhanced Shareholder Value (ESV)</vt:lpstr>
      <vt:lpstr>3 M’s of profit Growth</vt:lpstr>
      <vt:lpstr>Markets have 4 components</vt:lpstr>
      <vt:lpstr>Customer Buying Career</vt:lpstr>
      <vt:lpstr>Behavioural consumer segmentation (Cohort analysis)</vt:lpstr>
      <vt:lpstr>Ethnocentricity</vt:lpstr>
      <vt:lpstr>Porter’s 5 factors that characterise contemporary markets</vt:lpstr>
      <vt:lpstr>Finding countries with the largest populations is not the only challenge facing companies wanting to expand profits. The greatest challenge is for the ‘rich’ countries that hope to have growing markets for their products is to assist the ‘poor’ countries in developing themselves to where they are also rich enough to be economically strong markets </vt:lpstr>
      <vt:lpstr>Cultural analysis of global markets</vt:lpstr>
      <vt:lpstr>Communication Problems</vt:lpstr>
      <vt:lpstr>Language problems</vt:lpstr>
      <vt:lpstr>Conceptual Equivalency</vt:lpstr>
      <vt:lpstr>Positioning</vt:lpstr>
      <vt:lpstr>Positioning strategies</vt:lpstr>
      <vt:lpstr>Positioning strategies</vt:lpstr>
      <vt:lpstr>Psychographically Understanding the TV User </vt:lpstr>
      <vt:lpstr>Positioning Decision</vt:lpstr>
    </vt:vector>
  </TitlesOfParts>
  <Company>Institute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Consumer Behaviour</dc:title>
  <dc:creator>XIMB</dc:creator>
  <cp:lastModifiedBy>MNT</cp:lastModifiedBy>
  <cp:revision>14</cp:revision>
  <dcterms:created xsi:type="dcterms:W3CDTF">2004-02-27T10:53:19Z</dcterms:created>
  <dcterms:modified xsi:type="dcterms:W3CDTF">2014-10-16T09:59:06Z</dcterms:modified>
</cp:coreProperties>
</file>