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73" r:id="rId3"/>
    <p:sldId id="275" r:id="rId4"/>
    <p:sldId id="274" r:id="rId5"/>
    <p:sldId id="257" r:id="rId6"/>
    <p:sldId id="258" r:id="rId7"/>
    <p:sldId id="290" r:id="rId8"/>
    <p:sldId id="291" r:id="rId9"/>
    <p:sldId id="292" r:id="rId10"/>
    <p:sldId id="259" r:id="rId11"/>
    <p:sldId id="260" r:id="rId12"/>
    <p:sldId id="272" r:id="rId13"/>
    <p:sldId id="276" r:id="rId14"/>
    <p:sldId id="277" r:id="rId15"/>
    <p:sldId id="261" r:id="rId16"/>
    <p:sldId id="278" r:id="rId17"/>
    <p:sldId id="262" r:id="rId18"/>
    <p:sldId id="263" r:id="rId19"/>
    <p:sldId id="264" r:id="rId20"/>
    <p:sldId id="265" r:id="rId21"/>
    <p:sldId id="266" r:id="rId22"/>
    <p:sldId id="267" r:id="rId23"/>
    <p:sldId id="289" r:id="rId24"/>
    <p:sldId id="268" r:id="rId25"/>
    <p:sldId id="269" r:id="rId26"/>
    <p:sldId id="270" r:id="rId27"/>
    <p:sldId id="271" r:id="rId28"/>
    <p:sldId id="279" r:id="rId29"/>
    <p:sldId id="280" r:id="rId30"/>
    <p:sldId id="281" r:id="rId31"/>
    <p:sldId id="282" r:id="rId32"/>
    <p:sldId id="286" r:id="rId33"/>
    <p:sldId id="285" r:id="rId34"/>
    <p:sldId id="287" r:id="rId35"/>
    <p:sldId id="288" r:id="rId36"/>
    <p:sldId id="283" r:id="rId37"/>
    <p:sldId id="284" r:id="rId38"/>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000" autoAdjust="0"/>
    <p:restoredTop sz="94660"/>
  </p:normalViewPr>
  <p:slideViewPr>
    <p:cSldViewPr snapToGrid="0">
      <p:cViewPr varScale="1">
        <p:scale>
          <a:sx n="72" d="100"/>
          <a:sy n="72" d="100"/>
        </p:scale>
        <p:origin x="660" y="72"/>
      </p:cViewPr>
      <p:guideLst/>
    </p:cSldViewPr>
  </p:slideViewPr>
  <p:notesTextViewPr>
    <p:cViewPr>
      <p:scale>
        <a:sx n="1" d="1"/>
        <a:sy n="1" d="1"/>
      </p:scale>
      <p:origin x="0" y="0"/>
    </p:cViewPr>
  </p:notesTextViewPr>
  <p:sorterViewPr>
    <p:cViewPr varScale="1">
      <p:scale>
        <a:sx n="100" d="100"/>
        <a:sy n="100" d="100"/>
      </p:scale>
      <p:origin x="0" y="-1223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6AC17192-AC08-46BC-819B-E6954B78EB94}"/>
              </a:ext>
            </a:extLst>
          </p:cNvPr>
          <p:cNvSpPr>
            <a:spLocks noGrp="1" noChangeArrowheads="1"/>
          </p:cNvSpPr>
          <p:nvPr>
            <p:ph type="ctrTitle"/>
          </p:nvPr>
        </p:nvSpPr>
        <p:spPr>
          <a:xfrm>
            <a:off x="1727200" y="533400"/>
            <a:ext cx="9550400" cy="3067050"/>
          </a:xfrm>
        </p:spPr>
        <p:txBody>
          <a:bodyPr/>
          <a:lstStyle>
            <a:lvl1pPr algn="l">
              <a:defRPr sz="6600" b="0"/>
            </a:lvl1pPr>
          </a:lstStyle>
          <a:p>
            <a:pPr lvl="0"/>
            <a:r>
              <a:rPr lang="en-US" altLang="en-US" noProof="0"/>
              <a:t>Click to edit Master title style</a:t>
            </a:r>
          </a:p>
        </p:txBody>
      </p:sp>
      <p:sp>
        <p:nvSpPr>
          <p:cNvPr id="3075" name="Rectangle 3">
            <a:extLst>
              <a:ext uri="{FF2B5EF4-FFF2-40B4-BE49-F238E27FC236}">
                <a16:creationId xmlns:a16="http://schemas.microsoft.com/office/drawing/2014/main" id="{F28D46C5-94D2-4ADC-BB3B-12F23769773E}"/>
              </a:ext>
            </a:extLst>
          </p:cNvPr>
          <p:cNvSpPr>
            <a:spLocks noGrp="1" noChangeArrowheads="1"/>
          </p:cNvSpPr>
          <p:nvPr>
            <p:ph type="subTitle" idx="1"/>
          </p:nvPr>
        </p:nvSpPr>
        <p:spPr>
          <a:xfrm>
            <a:off x="1727200" y="3810000"/>
            <a:ext cx="9550400" cy="1752600"/>
          </a:xfrm>
        </p:spPr>
        <p:txBody>
          <a:bodyPr/>
          <a:lstStyle>
            <a:lvl1pPr marL="0" indent="0">
              <a:buFontTx/>
              <a:buNone/>
              <a:defRPr b="1">
                <a:solidFill>
                  <a:srgbClr val="660066"/>
                </a:solidFill>
              </a:defRPr>
            </a:lvl1pPr>
          </a:lstStyle>
          <a:p>
            <a:pPr lvl="0"/>
            <a:r>
              <a:rPr lang="en-US" altLang="en-US" noProof="0"/>
              <a:t>Click to edit Master subtitle style</a:t>
            </a:r>
          </a:p>
        </p:txBody>
      </p:sp>
      <p:sp>
        <p:nvSpPr>
          <p:cNvPr id="3076" name="Rectangle 4">
            <a:extLst>
              <a:ext uri="{FF2B5EF4-FFF2-40B4-BE49-F238E27FC236}">
                <a16:creationId xmlns:a16="http://schemas.microsoft.com/office/drawing/2014/main" id="{61628560-978A-465C-908B-5B4FFAD38E3B}"/>
              </a:ext>
            </a:extLst>
          </p:cNvPr>
          <p:cNvSpPr>
            <a:spLocks noGrp="1" noChangeArrowheads="1"/>
          </p:cNvSpPr>
          <p:nvPr>
            <p:ph type="dt" sz="half" idx="2"/>
          </p:nvPr>
        </p:nvSpPr>
        <p:spPr>
          <a:xfrm>
            <a:off x="711200" y="6381750"/>
            <a:ext cx="2844800" cy="476250"/>
          </a:xfrm>
        </p:spPr>
        <p:txBody>
          <a:bodyPr/>
          <a:lstStyle>
            <a:lvl1pPr algn="l">
              <a:defRPr/>
            </a:lvl1pPr>
          </a:lstStyle>
          <a:p>
            <a:fld id="{BAA18466-AEA0-492F-ADA0-DEC126E41663}" type="datetime1">
              <a:rPr lang="en-US" altLang="en-US"/>
              <a:pPr/>
              <a:t>4/26/2021</a:t>
            </a:fld>
            <a:endParaRPr lang="en-US" altLang="en-US"/>
          </a:p>
        </p:txBody>
      </p:sp>
      <p:sp>
        <p:nvSpPr>
          <p:cNvPr id="3077" name="Rectangle 5">
            <a:extLst>
              <a:ext uri="{FF2B5EF4-FFF2-40B4-BE49-F238E27FC236}">
                <a16:creationId xmlns:a16="http://schemas.microsoft.com/office/drawing/2014/main" id="{9F2991CD-1F1A-458E-BC10-9FBEC79AE4E2}"/>
              </a:ext>
            </a:extLst>
          </p:cNvPr>
          <p:cNvSpPr>
            <a:spLocks noGrp="1" noChangeArrowheads="1"/>
          </p:cNvSpPr>
          <p:nvPr>
            <p:ph type="ftr" sz="quarter" idx="3"/>
          </p:nvPr>
        </p:nvSpPr>
        <p:spPr>
          <a:xfrm>
            <a:off x="3759200" y="6381750"/>
            <a:ext cx="5283200" cy="476250"/>
          </a:xfrm>
        </p:spPr>
        <p:txBody>
          <a:bodyPr/>
          <a:lstStyle>
            <a:lvl1pPr>
              <a:defRPr/>
            </a:lvl1pPr>
          </a:lstStyle>
          <a:p>
            <a:r>
              <a:rPr lang="en-US" altLang="en-US"/>
              <a:t>Free template from www.brainybetty.com</a:t>
            </a:r>
          </a:p>
        </p:txBody>
      </p:sp>
      <p:sp>
        <p:nvSpPr>
          <p:cNvPr id="3078" name="Rectangle 6">
            <a:extLst>
              <a:ext uri="{FF2B5EF4-FFF2-40B4-BE49-F238E27FC236}">
                <a16:creationId xmlns:a16="http://schemas.microsoft.com/office/drawing/2014/main" id="{E1740F1B-FA3E-45C7-B5A8-CBF58CD999FF}"/>
              </a:ext>
            </a:extLst>
          </p:cNvPr>
          <p:cNvSpPr>
            <a:spLocks noGrp="1" noChangeArrowheads="1"/>
          </p:cNvSpPr>
          <p:nvPr>
            <p:ph type="sldNum" sz="quarter" idx="4"/>
          </p:nvPr>
        </p:nvSpPr>
        <p:spPr>
          <a:xfrm>
            <a:off x="9347200" y="6381750"/>
            <a:ext cx="2844800" cy="476250"/>
          </a:xfrm>
        </p:spPr>
        <p:txBody>
          <a:bodyPr/>
          <a:lstStyle>
            <a:lvl1pPr>
              <a:defRPr>
                <a:solidFill>
                  <a:srgbClr val="0099CC"/>
                </a:solidFill>
              </a:defRPr>
            </a:lvl1pPr>
          </a:lstStyle>
          <a:p>
            <a:fld id="{11F6B0BA-82A3-43EB-8D66-97CE4FD39CBF}" type="slidenum">
              <a:rPr lang="en-US" altLang="en-US"/>
              <a:pPr/>
              <a:t>‹#›</a:t>
            </a:fld>
            <a:endParaRPr lang="en-US" altLang="en-US"/>
          </a:p>
        </p:txBody>
      </p:sp>
    </p:spTree>
    <p:extLst>
      <p:ext uri="{BB962C8B-B14F-4D97-AF65-F5344CB8AC3E}">
        <p14:creationId xmlns:p14="http://schemas.microsoft.com/office/powerpoint/2010/main" val="89247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B8113-BBE0-44BE-942C-72DA9070E5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1B4629-920D-4D38-9F15-D21EF031D13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C5DC32-ECB3-4088-85DC-D4085CE20240}"/>
              </a:ext>
            </a:extLst>
          </p:cNvPr>
          <p:cNvSpPr>
            <a:spLocks noGrp="1"/>
          </p:cNvSpPr>
          <p:nvPr>
            <p:ph type="dt" sz="half" idx="10"/>
          </p:nvPr>
        </p:nvSpPr>
        <p:spPr/>
        <p:txBody>
          <a:bodyPr/>
          <a:lstStyle>
            <a:lvl1pPr>
              <a:defRPr/>
            </a:lvl1pPr>
          </a:lstStyle>
          <a:p>
            <a:fld id="{2A094FB0-FF9D-4A8C-93EE-DBF5206AF068}" type="datetime1">
              <a:rPr lang="en-US" altLang="en-US"/>
              <a:pPr/>
              <a:t>4/26/2021</a:t>
            </a:fld>
            <a:endParaRPr lang="en-US" altLang="en-US"/>
          </a:p>
        </p:txBody>
      </p:sp>
      <p:sp>
        <p:nvSpPr>
          <p:cNvPr id="5" name="Footer Placeholder 4">
            <a:extLst>
              <a:ext uri="{FF2B5EF4-FFF2-40B4-BE49-F238E27FC236}">
                <a16:creationId xmlns:a16="http://schemas.microsoft.com/office/drawing/2014/main" id="{B53A1766-D1BB-455C-8677-C0A5B8F39E80}"/>
              </a:ext>
            </a:extLst>
          </p:cNvPr>
          <p:cNvSpPr>
            <a:spLocks noGrp="1"/>
          </p:cNvSpPr>
          <p:nvPr>
            <p:ph type="ftr" sz="quarter" idx="11"/>
          </p:nvPr>
        </p:nvSpPr>
        <p:spPr/>
        <p:txBody>
          <a:bodyPr/>
          <a:lstStyle>
            <a:lvl1pPr>
              <a:defRPr/>
            </a:lvl1pPr>
          </a:lstStyle>
          <a:p>
            <a:r>
              <a:rPr lang="en-US" altLang="en-US"/>
              <a:t>Free template from www.brainybetty.com</a:t>
            </a:r>
          </a:p>
        </p:txBody>
      </p:sp>
      <p:sp>
        <p:nvSpPr>
          <p:cNvPr id="6" name="Slide Number Placeholder 5">
            <a:extLst>
              <a:ext uri="{FF2B5EF4-FFF2-40B4-BE49-F238E27FC236}">
                <a16:creationId xmlns:a16="http://schemas.microsoft.com/office/drawing/2014/main" id="{7CCD0406-32CD-45C9-8CF4-F4A0413AB1C2}"/>
              </a:ext>
            </a:extLst>
          </p:cNvPr>
          <p:cNvSpPr>
            <a:spLocks noGrp="1"/>
          </p:cNvSpPr>
          <p:nvPr>
            <p:ph type="sldNum" sz="quarter" idx="12"/>
          </p:nvPr>
        </p:nvSpPr>
        <p:spPr/>
        <p:txBody>
          <a:bodyPr/>
          <a:lstStyle>
            <a:lvl1pPr>
              <a:defRPr/>
            </a:lvl1pPr>
          </a:lstStyle>
          <a:p>
            <a:fld id="{A89ABC72-100D-4022-82A8-40AFF8423658}" type="slidenum">
              <a:rPr lang="en-US" altLang="en-US"/>
              <a:pPr/>
              <a:t>‹#›</a:t>
            </a:fld>
            <a:endParaRPr lang="en-US" altLang="en-US"/>
          </a:p>
        </p:txBody>
      </p:sp>
    </p:spTree>
    <p:extLst>
      <p:ext uri="{BB962C8B-B14F-4D97-AF65-F5344CB8AC3E}">
        <p14:creationId xmlns:p14="http://schemas.microsoft.com/office/powerpoint/2010/main" val="3807690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BAB0B-5DDB-481A-98C6-EA6461339471}"/>
              </a:ext>
            </a:extLst>
          </p:cNvPr>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6DA2AA-86CB-4290-88D0-8610C993D05C}"/>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a:extLst>
              <a:ext uri="{FF2B5EF4-FFF2-40B4-BE49-F238E27FC236}">
                <a16:creationId xmlns:a16="http://schemas.microsoft.com/office/drawing/2014/main" id="{45AFAE1A-C55C-447F-BA74-60CB936118F2}"/>
              </a:ext>
            </a:extLst>
          </p:cNvPr>
          <p:cNvSpPr>
            <a:spLocks noGrp="1"/>
          </p:cNvSpPr>
          <p:nvPr>
            <p:ph type="dt" sz="half" idx="10"/>
          </p:nvPr>
        </p:nvSpPr>
        <p:spPr/>
        <p:txBody>
          <a:bodyPr/>
          <a:lstStyle>
            <a:lvl1pPr>
              <a:defRPr/>
            </a:lvl1pPr>
          </a:lstStyle>
          <a:p>
            <a:fld id="{0FF2F434-2BAC-45FF-B919-B359A3057314}" type="datetime1">
              <a:rPr lang="en-US" altLang="en-US"/>
              <a:pPr/>
              <a:t>4/26/2021</a:t>
            </a:fld>
            <a:endParaRPr lang="en-US" altLang="en-US"/>
          </a:p>
        </p:txBody>
      </p:sp>
      <p:sp>
        <p:nvSpPr>
          <p:cNvPr id="5" name="Footer Placeholder 4">
            <a:extLst>
              <a:ext uri="{FF2B5EF4-FFF2-40B4-BE49-F238E27FC236}">
                <a16:creationId xmlns:a16="http://schemas.microsoft.com/office/drawing/2014/main" id="{8EF1A6B3-47EC-45CB-AAD1-4B1241B8CB06}"/>
              </a:ext>
            </a:extLst>
          </p:cNvPr>
          <p:cNvSpPr>
            <a:spLocks noGrp="1"/>
          </p:cNvSpPr>
          <p:nvPr>
            <p:ph type="ftr" sz="quarter" idx="11"/>
          </p:nvPr>
        </p:nvSpPr>
        <p:spPr/>
        <p:txBody>
          <a:bodyPr/>
          <a:lstStyle>
            <a:lvl1pPr>
              <a:defRPr/>
            </a:lvl1pPr>
          </a:lstStyle>
          <a:p>
            <a:r>
              <a:rPr lang="en-US" altLang="en-US"/>
              <a:t>Free template from www.brainybetty.com</a:t>
            </a:r>
          </a:p>
        </p:txBody>
      </p:sp>
      <p:sp>
        <p:nvSpPr>
          <p:cNvPr id="6" name="Slide Number Placeholder 5">
            <a:extLst>
              <a:ext uri="{FF2B5EF4-FFF2-40B4-BE49-F238E27FC236}">
                <a16:creationId xmlns:a16="http://schemas.microsoft.com/office/drawing/2014/main" id="{BCA4500A-BD3D-44FA-A649-96B1C9C4F6FD}"/>
              </a:ext>
            </a:extLst>
          </p:cNvPr>
          <p:cNvSpPr>
            <a:spLocks noGrp="1"/>
          </p:cNvSpPr>
          <p:nvPr>
            <p:ph type="sldNum" sz="quarter" idx="12"/>
          </p:nvPr>
        </p:nvSpPr>
        <p:spPr/>
        <p:txBody>
          <a:bodyPr/>
          <a:lstStyle>
            <a:lvl1pPr>
              <a:defRPr/>
            </a:lvl1pPr>
          </a:lstStyle>
          <a:p>
            <a:fld id="{CC50DC77-8B04-475C-9A35-4680187F3F99}" type="slidenum">
              <a:rPr lang="en-US" altLang="en-US"/>
              <a:pPr/>
              <a:t>‹#›</a:t>
            </a:fld>
            <a:endParaRPr lang="en-US" altLang="en-US"/>
          </a:p>
        </p:txBody>
      </p:sp>
    </p:spTree>
    <p:extLst>
      <p:ext uri="{BB962C8B-B14F-4D97-AF65-F5344CB8AC3E}">
        <p14:creationId xmlns:p14="http://schemas.microsoft.com/office/powerpoint/2010/main" val="2917955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BEAF2-192E-450F-9595-233EE2426DD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9EC95A8-2986-4B1F-AAC7-4D04259B49AD}"/>
              </a:ext>
            </a:extLst>
          </p:cNvPr>
          <p:cNvSpPr>
            <a:spLocks noGrp="1"/>
          </p:cNvSpPr>
          <p:nvPr>
            <p:ph sz="half" idx="1"/>
          </p:nvPr>
        </p:nvSpPr>
        <p:spPr>
          <a:xfrm>
            <a:off x="1422400" y="1600201"/>
            <a:ext cx="49784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80551FA-5DE2-4E1B-ABE5-BC74F28FEAFA}"/>
              </a:ext>
            </a:extLst>
          </p:cNvPr>
          <p:cNvSpPr>
            <a:spLocks noGrp="1"/>
          </p:cNvSpPr>
          <p:nvPr>
            <p:ph sz="half" idx="2"/>
          </p:nvPr>
        </p:nvSpPr>
        <p:spPr>
          <a:xfrm>
            <a:off x="6604000" y="1600201"/>
            <a:ext cx="49784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202B0A6-71EE-4AA3-B9A4-96EC9BBC52C8}"/>
              </a:ext>
            </a:extLst>
          </p:cNvPr>
          <p:cNvSpPr>
            <a:spLocks noGrp="1"/>
          </p:cNvSpPr>
          <p:nvPr>
            <p:ph type="dt" sz="half" idx="10"/>
          </p:nvPr>
        </p:nvSpPr>
        <p:spPr/>
        <p:txBody>
          <a:bodyPr/>
          <a:lstStyle>
            <a:lvl1pPr>
              <a:defRPr/>
            </a:lvl1pPr>
          </a:lstStyle>
          <a:p>
            <a:fld id="{D2B91D9A-47CC-4853-8351-1242FCCB72F7}" type="datetime1">
              <a:rPr lang="en-US" altLang="en-US"/>
              <a:pPr/>
              <a:t>4/26/2021</a:t>
            </a:fld>
            <a:endParaRPr lang="en-US" altLang="en-US"/>
          </a:p>
        </p:txBody>
      </p:sp>
      <p:sp>
        <p:nvSpPr>
          <p:cNvPr id="6" name="Footer Placeholder 5">
            <a:extLst>
              <a:ext uri="{FF2B5EF4-FFF2-40B4-BE49-F238E27FC236}">
                <a16:creationId xmlns:a16="http://schemas.microsoft.com/office/drawing/2014/main" id="{FB2663B7-7C18-4919-9A07-8D3798D6A247}"/>
              </a:ext>
            </a:extLst>
          </p:cNvPr>
          <p:cNvSpPr>
            <a:spLocks noGrp="1"/>
          </p:cNvSpPr>
          <p:nvPr>
            <p:ph type="ftr" sz="quarter" idx="11"/>
          </p:nvPr>
        </p:nvSpPr>
        <p:spPr/>
        <p:txBody>
          <a:bodyPr/>
          <a:lstStyle>
            <a:lvl1pPr>
              <a:defRPr/>
            </a:lvl1pPr>
          </a:lstStyle>
          <a:p>
            <a:r>
              <a:rPr lang="en-US" altLang="en-US"/>
              <a:t>Free template from www.brainybetty.com</a:t>
            </a:r>
          </a:p>
        </p:txBody>
      </p:sp>
      <p:sp>
        <p:nvSpPr>
          <p:cNvPr id="7" name="Slide Number Placeholder 6">
            <a:extLst>
              <a:ext uri="{FF2B5EF4-FFF2-40B4-BE49-F238E27FC236}">
                <a16:creationId xmlns:a16="http://schemas.microsoft.com/office/drawing/2014/main" id="{7EECA191-2B3F-4728-A628-49B51422BC08}"/>
              </a:ext>
            </a:extLst>
          </p:cNvPr>
          <p:cNvSpPr>
            <a:spLocks noGrp="1"/>
          </p:cNvSpPr>
          <p:nvPr>
            <p:ph type="sldNum" sz="quarter" idx="12"/>
          </p:nvPr>
        </p:nvSpPr>
        <p:spPr/>
        <p:txBody>
          <a:bodyPr/>
          <a:lstStyle>
            <a:lvl1pPr>
              <a:defRPr/>
            </a:lvl1pPr>
          </a:lstStyle>
          <a:p>
            <a:fld id="{01AF9AC4-5BE4-4208-86BC-C30B7B57E004}" type="slidenum">
              <a:rPr lang="en-US" altLang="en-US"/>
              <a:pPr/>
              <a:t>‹#›</a:t>
            </a:fld>
            <a:endParaRPr lang="en-US" altLang="en-US"/>
          </a:p>
        </p:txBody>
      </p:sp>
    </p:spTree>
    <p:extLst>
      <p:ext uri="{BB962C8B-B14F-4D97-AF65-F5344CB8AC3E}">
        <p14:creationId xmlns:p14="http://schemas.microsoft.com/office/powerpoint/2010/main" val="97316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AC637-8C09-40DB-86C9-D379953A6E3D}"/>
              </a:ext>
            </a:extLst>
          </p:cNvPr>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F1D3DED-4988-47A5-A2A4-85E62F484767}"/>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B6B6F35-178A-4FAF-9933-2561008AAB4B}"/>
              </a:ext>
            </a:extLst>
          </p:cNvPr>
          <p:cNvSpPr>
            <a:spLocks noGrp="1"/>
          </p:cNvSpPr>
          <p:nvPr>
            <p:ph sz="half" idx="2"/>
          </p:nvPr>
        </p:nvSpPr>
        <p:spPr>
          <a:xfrm>
            <a:off x="840318" y="2505075"/>
            <a:ext cx="5158316"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62A15E1-E04A-4937-87C4-025F80B36FDD}"/>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F2F37CE-C5E5-422B-A825-DA2EEBFA3D98}"/>
              </a:ext>
            </a:extLst>
          </p:cNvPr>
          <p:cNvSpPr>
            <a:spLocks noGrp="1"/>
          </p:cNvSpPr>
          <p:nvPr>
            <p:ph sz="quarter" idx="4"/>
          </p:nvPr>
        </p:nvSpPr>
        <p:spPr>
          <a:xfrm>
            <a:off x="6172200" y="2505075"/>
            <a:ext cx="518371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B505DA-1BAF-4BEE-BDA3-D87A12EFA31B}"/>
              </a:ext>
            </a:extLst>
          </p:cNvPr>
          <p:cNvSpPr>
            <a:spLocks noGrp="1"/>
          </p:cNvSpPr>
          <p:nvPr>
            <p:ph type="dt" sz="half" idx="10"/>
          </p:nvPr>
        </p:nvSpPr>
        <p:spPr/>
        <p:txBody>
          <a:bodyPr/>
          <a:lstStyle>
            <a:lvl1pPr>
              <a:defRPr/>
            </a:lvl1pPr>
          </a:lstStyle>
          <a:p>
            <a:fld id="{E9497A8E-AD5F-47F9-A5E2-F1B31981CD3B}" type="datetime1">
              <a:rPr lang="en-US" altLang="en-US"/>
              <a:pPr/>
              <a:t>4/26/2021</a:t>
            </a:fld>
            <a:endParaRPr lang="en-US" altLang="en-US"/>
          </a:p>
        </p:txBody>
      </p:sp>
      <p:sp>
        <p:nvSpPr>
          <p:cNvPr id="8" name="Footer Placeholder 7">
            <a:extLst>
              <a:ext uri="{FF2B5EF4-FFF2-40B4-BE49-F238E27FC236}">
                <a16:creationId xmlns:a16="http://schemas.microsoft.com/office/drawing/2014/main" id="{BF9C38AD-A6A1-44CE-969F-E93FE3F6B820}"/>
              </a:ext>
            </a:extLst>
          </p:cNvPr>
          <p:cNvSpPr>
            <a:spLocks noGrp="1"/>
          </p:cNvSpPr>
          <p:nvPr>
            <p:ph type="ftr" sz="quarter" idx="11"/>
          </p:nvPr>
        </p:nvSpPr>
        <p:spPr/>
        <p:txBody>
          <a:bodyPr/>
          <a:lstStyle>
            <a:lvl1pPr>
              <a:defRPr/>
            </a:lvl1pPr>
          </a:lstStyle>
          <a:p>
            <a:r>
              <a:rPr lang="en-US" altLang="en-US"/>
              <a:t>Free template from www.brainybetty.com</a:t>
            </a:r>
          </a:p>
        </p:txBody>
      </p:sp>
      <p:sp>
        <p:nvSpPr>
          <p:cNvPr id="9" name="Slide Number Placeholder 8">
            <a:extLst>
              <a:ext uri="{FF2B5EF4-FFF2-40B4-BE49-F238E27FC236}">
                <a16:creationId xmlns:a16="http://schemas.microsoft.com/office/drawing/2014/main" id="{749040FF-9A6E-453D-8AD8-9ED00D7EDCEE}"/>
              </a:ext>
            </a:extLst>
          </p:cNvPr>
          <p:cNvSpPr>
            <a:spLocks noGrp="1"/>
          </p:cNvSpPr>
          <p:nvPr>
            <p:ph type="sldNum" sz="quarter" idx="12"/>
          </p:nvPr>
        </p:nvSpPr>
        <p:spPr/>
        <p:txBody>
          <a:bodyPr/>
          <a:lstStyle>
            <a:lvl1pPr>
              <a:defRPr/>
            </a:lvl1pPr>
          </a:lstStyle>
          <a:p>
            <a:fld id="{C3E16736-9E52-423A-8947-9C552CAFFC1B}" type="slidenum">
              <a:rPr lang="en-US" altLang="en-US"/>
              <a:pPr/>
              <a:t>‹#›</a:t>
            </a:fld>
            <a:endParaRPr lang="en-US" altLang="en-US"/>
          </a:p>
        </p:txBody>
      </p:sp>
    </p:spTree>
    <p:extLst>
      <p:ext uri="{BB962C8B-B14F-4D97-AF65-F5344CB8AC3E}">
        <p14:creationId xmlns:p14="http://schemas.microsoft.com/office/powerpoint/2010/main" val="3357826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1721B-64F9-4EE9-8E1F-F7A8DE1384C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8498769-0485-4698-A399-0DF3B00E2EB4}"/>
              </a:ext>
            </a:extLst>
          </p:cNvPr>
          <p:cNvSpPr>
            <a:spLocks noGrp="1"/>
          </p:cNvSpPr>
          <p:nvPr>
            <p:ph type="dt" sz="half" idx="10"/>
          </p:nvPr>
        </p:nvSpPr>
        <p:spPr/>
        <p:txBody>
          <a:bodyPr/>
          <a:lstStyle>
            <a:lvl1pPr>
              <a:defRPr/>
            </a:lvl1pPr>
          </a:lstStyle>
          <a:p>
            <a:fld id="{686AE08A-0051-44B6-AD26-A116021A1A1D}" type="datetime1">
              <a:rPr lang="en-US" altLang="en-US"/>
              <a:pPr/>
              <a:t>4/26/2021</a:t>
            </a:fld>
            <a:endParaRPr lang="en-US" altLang="en-US"/>
          </a:p>
        </p:txBody>
      </p:sp>
      <p:sp>
        <p:nvSpPr>
          <p:cNvPr id="4" name="Footer Placeholder 3">
            <a:extLst>
              <a:ext uri="{FF2B5EF4-FFF2-40B4-BE49-F238E27FC236}">
                <a16:creationId xmlns:a16="http://schemas.microsoft.com/office/drawing/2014/main" id="{99F21276-0F65-4B50-A735-A8DB4C537E0E}"/>
              </a:ext>
            </a:extLst>
          </p:cNvPr>
          <p:cNvSpPr>
            <a:spLocks noGrp="1"/>
          </p:cNvSpPr>
          <p:nvPr>
            <p:ph type="ftr" sz="quarter" idx="11"/>
          </p:nvPr>
        </p:nvSpPr>
        <p:spPr/>
        <p:txBody>
          <a:bodyPr/>
          <a:lstStyle>
            <a:lvl1pPr>
              <a:defRPr/>
            </a:lvl1pPr>
          </a:lstStyle>
          <a:p>
            <a:r>
              <a:rPr lang="en-US" altLang="en-US"/>
              <a:t>Free template from www.brainybetty.com</a:t>
            </a:r>
          </a:p>
        </p:txBody>
      </p:sp>
      <p:sp>
        <p:nvSpPr>
          <p:cNvPr id="5" name="Slide Number Placeholder 4">
            <a:extLst>
              <a:ext uri="{FF2B5EF4-FFF2-40B4-BE49-F238E27FC236}">
                <a16:creationId xmlns:a16="http://schemas.microsoft.com/office/drawing/2014/main" id="{DADE66E1-3316-4035-B9D6-DDAB249737DF}"/>
              </a:ext>
            </a:extLst>
          </p:cNvPr>
          <p:cNvSpPr>
            <a:spLocks noGrp="1"/>
          </p:cNvSpPr>
          <p:nvPr>
            <p:ph type="sldNum" sz="quarter" idx="12"/>
          </p:nvPr>
        </p:nvSpPr>
        <p:spPr/>
        <p:txBody>
          <a:bodyPr/>
          <a:lstStyle>
            <a:lvl1pPr>
              <a:defRPr/>
            </a:lvl1pPr>
          </a:lstStyle>
          <a:p>
            <a:fld id="{6157DCAC-2407-419F-8292-90A6A5D71DE2}" type="slidenum">
              <a:rPr lang="en-US" altLang="en-US"/>
              <a:pPr/>
              <a:t>‹#›</a:t>
            </a:fld>
            <a:endParaRPr lang="en-US" altLang="en-US"/>
          </a:p>
        </p:txBody>
      </p:sp>
    </p:spTree>
    <p:extLst>
      <p:ext uri="{BB962C8B-B14F-4D97-AF65-F5344CB8AC3E}">
        <p14:creationId xmlns:p14="http://schemas.microsoft.com/office/powerpoint/2010/main" val="1954787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CCF3E84-EAD6-4C54-940F-06E0992EA9A2}"/>
              </a:ext>
            </a:extLst>
          </p:cNvPr>
          <p:cNvSpPr>
            <a:spLocks noGrp="1"/>
          </p:cNvSpPr>
          <p:nvPr>
            <p:ph type="dt" sz="half" idx="10"/>
          </p:nvPr>
        </p:nvSpPr>
        <p:spPr/>
        <p:txBody>
          <a:bodyPr/>
          <a:lstStyle>
            <a:lvl1pPr>
              <a:defRPr/>
            </a:lvl1pPr>
          </a:lstStyle>
          <a:p>
            <a:fld id="{240C93F3-F94D-4816-94E2-85C9C4AE18EE}" type="datetime1">
              <a:rPr lang="en-US" altLang="en-US"/>
              <a:pPr/>
              <a:t>4/26/2021</a:t>
            </a:fld>
            <a:endParaRPr lang="en-US" altLang="en-US"/>
          </a:p>
        </p:txBody>
      </p:sp>
      <p:sp>
        <p:nvSpPr>
          <p:cNvPr id="3" name="Footer Placeholder 2">
            <a:extLst>
              <a:ext uri="{FF2B5EF4-FFF2-40B4-BE49-F238E27FC236}">
                <a16:creationId xmlns:a16="http://schemas.microsoft.com/office/drawing/2014/main" id="{FFDC3D52-1C23-4C72-B767-D8CCC0405589}"/>
              </a:ext>
            </a:extLst>
          </p:cNvPr>
          <p:cNvSpPr>
            <a:spLocks noGrp="1"/>
          </p:cNvSpPr>
          <p:nvPr>
            <p:ph type="ftr" sz="quarter" idx="11"/>
          </p:nvPr>
        </p:nvSpPr>
        <p:spPr/>
        <p:txBody>
          <a:bodyPr/>
          <a:lstStyle>
            <a:lvl1pPr>
              <a:defRPr/>
            </a:lvl1pPr>
          </a:lstStyle>
          <a:p>
            <a:r>
              <a:rPr lang="en-US" altLang="en-US"/>
              <a:t>Free template from www.brainybetty.com</a:t>
            </a:r>
          </a:p>
        </p:txBody>
      </p:sp>
      <p:sp>
        <p:nvSpPr>
          <p:cNvPr id="4" name="Slide Number Placeholder 3">
            <a:extLst>
              <a:ext uri="{FF2B5EF4-FFF2-40B4-BE49-F238E27FC236}">
                <a16:creationId xmlns:a16="http://schemas.microsoft.com/office/drawing/2014/main" id="{A21B4C49-95DB-4FA1-92A1-3EE2CD44BF83}"/>
              </a:ext>
            </a:extLst>
          </p:cNvPr>
          <p:cNvSpPr>
            <a:spLocks noGrp="1"/>
          </p:cNvSpPr>
          <p:nvPr>
            <p:ph type="sldNum" sz="quarter" idx="12"/>
          </p:nvPr>
        </p:nvSpPr>
        <p:spPr/>
        <p:txBody>
          <a:bodyPr/>
          <a:lstStyle>
            <a:lvl1pPr>
              <a:defRPr/>
            </a:lvl1pPr>
          </a:lstStyle>
          <a:p>
            <a:fld id="{0FF4E518-7C50-4C38-B2F6-0446DFF3B009}" type="slidenum">
              <a:rPr lang="en-US" altLang="en-US"/>
              <a:pPr/>
              <a:t>‹#›</a:t>
            </a:fld>
            <a:endParaRPr lang="en-US" altLang="en-US"/>
          </a:p>
        </p:txBody>
      </p:sp>
    </p:spTree>
    <p:extLst>
      <p:ext uri="{BB962C8B-B14F-4D97-AF65-F5344CB8AC3E}">
        <p14:creationId xmlns:p14="http://schemas.microsoft.com/office/powerpoint/2010/main" val="2738159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F731A-96BA-43AD-A272-10D9F0462609}"/>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659205D-30B6-4582-98DC-55742B40E621}"/>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5480163-A405-4633-9A16-6417EB09F2A7}"/>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2A21ECB-B011-4E84-B4B1-A61AB9DF9F61}"/>
              </a:ext>
            </a:extLst>
          </p:cNvPr>
          <p:cNvSpPr>
            <a:spLocks noGrp="1"/>
          </p:cNvSpPr>
          <p:nvPr>
            <p:ph type="dt" sz="half" idx="10"/>
          </p:nvPr>
        </p:nvSpPr>
        <p:spPr/>
        <p:txBody>
          <a:bodyPr/>
          <a:lstStyle>
            <a:lvl1pPr>
              <a:defRPr/>
            </a:lvl1pPr>
          </a:lstStyle>
          <a:p>
            <a:fld id="{2C02D2CC-B767-499E-B7E1-8E53E91D2DD1}" type="datetime1">
              <a:rPr lang="en-US" altLang="en-US"/>
              <a:pPr/>
              <a:t>4/26/2021</a:t>
            </a:fld>
            <a:endParaRPr lang="en-US" altLang="en-US"/>
          </a:p>
        </p:txBody>
      </p:sp>
      <p:sp>
        <p:nvSpPr>
          <p:cNvPr id="6" name="Footer Placeholder 5">
            <a:extLst>
              <a:ext uri="{FF2B5EF4-FFF2-40B4-BE49-F238E27FC236}">
                <a16:creationId xmlns:a16="http://schemas.microsoft.com/office/drawing/2014/main" id="{48DF9B61-581F-4F12-821E-1D2BDA51CEED}"/>
              </a:ext>
            </a:extLst>
          </p:cNvPr>
          <p:cNvSpPr>
            <a:spLocks noGrp="1"/>
          </p:cNvSpPr>
          <p:nvPr>
            <p:ph type="ftr" sz="quarter" idx="11"/>
          </p:nvPr>
        </p:nvSpPr>
        <p:spPr/>
        <p:txBody>
          <a:bodyPr/>
          <a:lstStyle>
            <a:lvl1pPr>
              <a:defRPr/>
            </a:lvl1pPr>
          </a:lstStyle>
          <a:p>
            <a:r>
              <a:rPr lang="en-US" altLang="en-US"/>
              <a:t>Free template from www.brainybetty.com</a:t>
            </a:r>
          </a:p>
        </p:txBody>
      </p:sp>
      <p:sp>
        <p:nvSpPr>
          <p:cNvPr id="7" name="Slide Number Placeholder 6">
            <a:extLst>
              <a:ext uri="{FF2B5EF4-FFF2-40B4-BE49-F238E27FC236}">
                <a16:creationId xmlns:a16="http://schemas.microsoft.com/office/drawing/2014/main" id="{18C7C329-4F25-4A9C-8F35-3EAA88A9F655}"/>
              </a:ext>
            </a:extLst>
          </p:cNvPr>
          <p:cNvSpPr>
            <a:spLocks noGrp="1"/>
          </p:cNvSpPr>
          <p:nvPr>
            <p:ph type="sldNum" sz="quarter" idx="12"/>
          </p:nvPr>
        </p:nvSpPr>
        <p:spPr/>
        <p:txBody>
          <a:bodyPr/>
          <a:lstStyle>
            <a:lvl1pPr>
              <a:defRPr/>
            </a:lvl1pPr>
          </a:lstStyle>
          <a:p>
            <a:fld id="{C55D0676-0A2E-4053-819D-2EC04759CC84}" type="slidenum">
              <a:rPr lang="en-US" altLang="en-US"/>
              <a:pPr/>
              <a:t>‹#›</a:t>
            </a:fld>
            <a:endParaRPr lang="en-US" altLang="en-US"/>
          </a:p>
        </p:txBody>
      </p:sp>
    </p:spTree>
    <p:extLst>
      <p:ext uri="{BB962C8B-B14F-4D97-AF65-F5344CB8AC3E}">
        <p14:creationId xmlns:p14="http://schemas.microsoft.com/office/powerpoint/2010/main" val="3854789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B84FA-C305-4E84-A29D-3A07E9057560}"/>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4719AE7-AD9B-4712-8540-FE43A3C99EDA}"/>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EC64105-DB34-48BB-A839-C95F6E1DA433}"/>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7787A09-83D5-45F0-84DC-E3EA404BA1CD}"/>
              </a:ext>
            </a:extLst>
          </p:cNvPr>
          <p:cNvSpPr>
            <a:spLocks noGrp="1"/>
          </p:cNvSpPr>
          <p:nvPr>
            <p:ph type="dt" sz="half" idx="10"/>
          </p:nvPr>
        </p:nvSpPr>
        <p:spPr/>
        <p:txBody>
          <a:bodyPr/>
          <a:lstStyle>
            <a:lvl1pPr>
              <a:defRPr/>
            </a:lvl1pPr>
          </a:lstStyle>
          <a:p>
            <a:fld id="{5E809FF4-96CE-46B8-826A-7D4DD1843DC7}" type="datetime1">
              <a:rPr lang="en-US" altLang="en-US"/>
              <a:pPr/>
              <a:t>4/26/2021</a:t>
            </a:fld>
            <a:endParaRPr lang="en-US" altLang="en-US"/>
          </a:p>
        </p:txBody>
      </p:sp>
      <p:sp>
        <p:nvSpPr>
          <p:cNvPr id="6" name="Footer Placeholder 5">
            <a:extLst>
              <a:ext uri="{FF2B5EF4-FFF2-40B4-BE49-F238E27FC236}">
                <a16:creationId xmlns:a16="http://schemas.microsoft.com/office/drawing/2014/main" id="{84924DCB-6D29-441F-A82C-C4E463CBE29B}"/>
              </a:ext>
            </a:extLst>
          </p:cNvPr>
          <p:cNvSpPr>
            <a:spLocks noGrp="1"/>
          </p:cNvSpPr>
          <p:nvPr>
            <p:ph type="ftr" sz="quarter" idx="11"/>
          </p:nvPr>
        </p:nvSpPr>
        <p:spPr/>
        <p:txBody>
          <a:bodyPr/>
          <a:lstStyle>
            <a:lvl1pPr>
              <a:defRPr/>
            </a:lvl1pPr>
          </a:lstStyle>
          <a:p>
            <a:r>
              <a:rPr lang="en-US" altLang="en-US"/>
              <a:t>Free template from www.brainybetty.com</a:t>
            </a:r>
          </a:p>
        </p:txBody>
      </p:sp>
      <p:sp>
        <p:nvSpPr>
          <p:cNvPr id="7" name="Slide Number Placeholder 6">
            <a:extLst>
              <a:ext uri="{FF2B5EF4-FFF2-40B4-BE49-F238E27FC236}">
                <a16:creationId xmlns:a16="http://schemas.microsoft.com/office/drawing/2014/main" id="{6ED052A2-F470-4EBF-B2A2-FF81BDB4E851}"/>
              </a:ext>
            </a:extLst>
          </p:cNvPr>
          <p:cNvSpPr>
            <a:spLocks noGrp="1"/>
          </p:cNvSpPr>
          <p:nvPr>
            <p:ph type="sldNum" sz="quarter" idx="12"/>
          </p:nvPr>
        </p:nvSpPr>
        <p:spPr/>
        <p:txBody>
          <a:bodyPr/>
          <a:lstStyle>
            <a:lvl1pPr>
              <a:defRPr/>
            </a:lvl1pPr>
          </a:lstStyle>
          <a:p>
            <a:fld id="{5C5ADF2E-79FC-4516-A8CB-4E52DC0F311F}" type="slidenum">
              <a:rPr lang="en-US" altLang="en-US"/>
              <a:pPr/>
              <a:t>‹#›</a:t>
            </a:fld>
            <a:endParaRPr lang="en-US" altLang="en-US"/>
          </a:p>
        </p:txBody>
      </p:sp>
    </p:spTree>
    <p:extLst>
      <p:ext uri="{BB962C8B-B14F-4D97-AF65-F5344CB8AC3E}">
        <p14:creationId xmlns:p14="http://schemas.microsoft.com/office/powerpoint/2010/main" val="1916098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E509E-7D5C-4071-AB54-67F752C86B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E5CBD26-A8D1-455E-9A6F-937C077F83D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515497-8976-46C7-879B-2F0CFA9B52A3}"/>
              </a:ext>
            </a:extLst>
          </p:cNvPr>
          <p:cNvSpPr>
            <a:spLocks noGrp="1"/>
          </p:cNvSpPr>
          <p:nvPr>
            <p:ph type="dt" sz="half" idx="10"/>
          </p:nvPr>
        </p:nvSpPr>
        <p:spPr/>
        <p:txBody>
          <a:bodyPr/>
          <a:lstStyle>
            <a:lvl1pPr>
              <a:defRPr/>
            </a:lvl1pPr>
          </a:lstStyle>
          <a:p>
            <a:fld id="{29855B97-A90A-422C-B2D2-2BE3071AB2A7}" type="datetime1">
              <a:rPr lang="en-US" altLang="en-US"/>
              <a:pPr/>
              <a:t>4/26/2021</a:t>
            </a:fld>
            <a:endParaRPr lang="en-US" altLang="en-US"/>
          </a:p>
        </p:txBody>
      </p:sp>
      <p:sp>
        <p:nvSpPr>
          <p:cNvPr id="5" name="Footer Placeholder 4">
            <a:extLst>
              <a:ext uri="{FF2B5EF4-FFF2-40B4-BE49-F238E27FC236}">
                <a16:creationId xmlns:a16="http://schemas.microsoft.com/office/drawing/2014/main" id="{7E5166CF-D49B-489D-8F35-CD3A31842871}"/>
              </a:ext>
            </a:extLst>
          </p:cNvPr>
          <p:cNvSpPr>
            <a:spLocks noGrp="1"/>
          </p:cNvSpPr>
          <p:nvPr>
            <p:ph type="ftr" sz="quarter" idx="11"/>
          </p:nvPr>
        </p:nvSpPr>
        <p:spPr/>
        <p:txBody>
          <a:bodyPr/>
          <a:lstStyle>
            <a:lvl1pPr>
              <a:defRPr/>
            </a:lvl1pPr>
          </a:lstStyle>
          <a:p>
            <a:r>
              <a:rPr lang="en-US" altLang="en-US"/>
              <a:t>Free template from www.brainybetty.com</a:t>
            </a:r>
          </a:p>
        </p:txBody>
      </p:sp>
      <p:sp>
        <p:nvSpPr>
          <p:cNvPr id="6" name="Slide Number Placeholder 5">
            <a:extLst>
              <a:ext uri="{FF2B5EF4-FFF2-40B4-BE49-F238E27FC236}">
                <a16:creationId xmlns:a16="http://schemas.microsoft.com/office/drawing/2014/main" id="{E8FC44B6-366E-40B6-ACE1-BAB08888DA37}"/>
              </a:ext>
            </a:extLst>
          </p:cNvPr>
          <p:cNvSpPr>
            <a:spLocks noGrp="1"/>
          </p:cNvSpPr>
          <p:nvPr>
            <p:ph type="sldNum" sz="quarter" idx="12"/>
          </p:nvPr>
        </p:nvSpPr>
        <p:spPr/>
        <p:txBody>
          <a:bodyPr/>
          <a:lstStyle>
            <a:lvl1pPr>
              <a:defRPr/>
            </a:lvl1pPr>
          </a:lstStyle>
          <a:p>
            <a:fld id="{0660037B-8F1D-42D7-9D41-D714FF4F5237}" type="slidenum">
              <a:rPr lang="en-US" altLang="en-US"/>
              <a:pPr/>
              <a:t>‹#›</a:t>
            </a:fld>
            <a:endParaRPr lang="en-US" altLang="en-US"/>
          </a:p>
        </p:txBody>
      </p:sp>
    </p:spTree>
    <p:extLst>
      <p:ext uri="{BB962C8B-B14F-4D97-AF65-F5344CB8AC3E}">
        <p14:creationId xmlns:p14="http://schemas.microsoft.com/office/powerpoint/2010/main" val="1537681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87D5B76-6998-4ACC-954B-33F66E7FA064}"/>
              </a:ext>
            </a:extLst>
          </p:cNvPr>
          <p:cNvSpPr>
            <a:spLocks noGrp="1"/>
          </p:cNvSpPr>
          <p:nvPr>
            <p:ph type="title" orient="vert"/>
          </p:nvPr>
        </p:nvSpPr>
        <p:spPr>
          <a:xfrm>
            <a:off x="9042400" y="274639"/>
            <a:ext cx="2540000" cy="585152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313E2BB-1DDD-4A73-8D9A-4B503DA08954}"/>
              </a:ext>
            </a:extLst>
          </p:cNvPr>
          <p:cNvSpPr>
            <a:spLocks noGrp="1"/>
          </p:cNvSpPr>
          <p:nvPr>
            <p:ph type="body" orient="vert" idx="1"/>
          </p:nvPr>
        </p:nvSpPr>
        <p:spPr>
          <a:xfrm>
            <a:off x="1422400" y="274639"/>
            <a:ext cx="7416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41F41E-0298-4312-81FB-239698C01491}"/>
              </a:ext>
            </a:extLst>
          </p:cNvPr>
          <p:cNvSpPr>
            <a:spLocks noGrp="1"/>
          </p:cNvSpPr>
          <p:nvPr>
            <p:ph type="dt" sz="half" idx="10"/>
          </p:nvPr>
        </p:nvSpPr>
        <p:spPr/>
        <p:txBody>
          <a:bodyPr/>
          <a:lstStyle>
            <a:lvl1pPr>
              <a:defRPr/>
            </a:lvl1pPr>
          </a:lstStyle>
          <a:p>
            <a:fld id="{07B191A7-B6CF-4AD8-B96C-90C1324148C8}" type="datetime1">
              <a:rPr lang="en-US" altLang="en-US"/>
              <a:pPr/>
              <a:t>4/26/2021</a:t>
            </a:fld>
            <a:endParaRPr lang="en-US" altLang="en-US"/>
          </a:p>
        </p:txBody>
      </p:sp>
      <p:sp>
        <p:nvSpPr>
          <p:cNvPr id="5" name="Footer Placeholder 4">
            <a:extLst>
              <a:ext uri="{FF2B5EF4-FFF2-40B4-BE49-F238E27FC236}">
                <a16:creationId xmlns:a16="http://schemas.microsoft.com/office/drawing/2014/main" id="{768F81EF-3CA7-4CA9-9720-BA09924FE914}"/>
              </a:ext>
            </a:extLst>
          </p:cNvPr>
          <p:cNvSpPr>
            <a:spLocks noGrp="1"/>
          </p:cNvSpPr>
          <p:nvPr>
            <p:ph type="ftr" sz="quarter" idx="11"/>
          </p:nvPr>
        </p:nvSpPr>
        <p:spPr/>
        <p:txBody>
          <a:bodyPr/>
          <a:lstStyle>
            <a:lvl1pPr>
              <a:defRPr/>
            </a:lvl1pPr>
          </a:lstStyle>
          <a:p>
            <a:r>
              <a:rPr lang="en-US" altLang="en-US"/>
              <a:t>Free template from www.brainybetty.com</a:t>
            </a:r>
          </a:p>
        </p:txBody>
      </p:sp>
      <p:sp>
        <p:nvSpPr>
          <p:cNvPr id="6" name="Slide Number Placeholder 5">
            <a:extLst>
              <a:ext uri="{FF2B5EF4-FFF2-40B4-BE49-F238E27FC236}">
                <a16:creationId xmlns:a16="http://schemas.microsoft.com/office/drawing/2014/main" id="{5894599C-6E29-46C1-A7B3-D437EF03743D}"/>
              </a:ext>
            </a:extLst>
          </p:cNvPr>
          <p:cNvSpPr>
            <a:spLocks noGrp="1"/>
          </p:cNvSpPr>
          <p:nvPr>
            <p:ph type="sldNum" sz="quarter" idx="12"/>
          </p:nvPr>
        </p:nvSpPr>
        <p:spPr/>
        <p:txBody>
          <a:bodyPr/>
          <a:lstStyle>
            <a:lvl1pPr>
              <a:defRPr/>
            </a:lvl1pPr>
          </a:lstStyle>
          <a:p>
            <a:fld id="{DAAE0598-9C92-4684-9228-5E5C5DE424E6}" type="slidenum">
              <a:rPr lang="en-US" altLang="en-US"/>
              <a:pPr/>
              <a:t>‹#›</a:t>
            </a:fld>
            <a:endParaRPr lang="en-US" altLang="en-US"/>
          </a:p>
        </p:txBody>
      </p:sp>
    </p:spTree>
    <p:extLst>
      <p:ext uri="{BB962C8B-B14F-4D97-AF65-F5344CB8AC3E}">
        <p14:creationId xmlns:p14="http://schemas.microsoft.com/office/powerpoint/2010/main" val="4143880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4370B644-6269-4FF8-9662-223928395F07}"/>
              </a:ext>
            </a:extLst>
          </p:cNvPr>
          <p:cNvSpPr>
            <a:spLocks noGrp="1" noChangeArrowheads="1"/>
          </p:cNvSpPr>
          <p:nvPr>
            <p:ph type="title"/>
          </p:nvPr>
        </p:nvSpPr>
        <p:spPr bwMode="auto">
          <a:xfrm>
            <a:off x="1422400" y="274638"/>
            <a:ext cx="10160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FF61E6A5-28F5-4825-80BB-DC6D1527B48E}"/>
              </a:ext>
            </a:extLst>
          </p:cNvPr>
          <p:cNvSpPr>
            <a:spLocks noGrp="1" noChangeArrowheads="1"/>
          </p:cNvSpPr>
          <p:nvPr>
            <p:ph type="body" idx="1"/>
          </p:nvPr>
        </p:nvSpPr>
        <p:spPr bwMode="auto">
          <a:xfrm>
            <a:off x="1422400" y="1600201"/>
            <a:ext cx="101600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1D5B20CE-2427-48B9-9DBE-EBE60E16D493}"/>
              </a:ext>
            </a:extLst>
          </p:cNvPr>
          <p:cNvSpPr>
            <a:spLocks noGrp="1" noChangeArrowheads="1"/>
          </p:cNvSpPr>
          <p:nvPr>
            <p:ph type="dt" sz="half" idx="2"/>
          </p:nvPr>
        </p:nvSpPr>
        <p:spPr bwMode="auto">
          <a:xfrm>
            <a:off x="406400"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fld id="{8C7FDED7-A941-4885-8977-829917E1AF62}" type="datetime1">
              <a:rPr lang="en-US" altLang="en-US"/>
              <a:pPr/>
              <a:t>4/26/2021</a:t>
            </a:fld>
            <a:endParaRPr lang="en-US" altLang="en-US"/>
          </a:p>
        </p:txBody>
      </p:sp>
      <p:sp>
        <p:nvSpPr>
          <p:cNvPr id="1029" name="Rectangle 5">
            <a:extLst>
              <a:ext uri="{FF2B5EF4-FFF2-40B4-BE49-F238E27FC236}">
                <a16:creationId xmlns:a16="http://schemas.microsoft.com/office/drawing/2014/main" id="{4A519F3A-C92C-4792-9907-E822FC51BBB8}"/>
              </a:ext>
            </a:extLst>
          </p:cNvPr>
          <p:cNvSpPr>
            <a:spLocks noGrp="1" noChangeArrowheads="1"/>
          </p:cNvSpPr>
          <p:nvPr>
            <p:ph type="ftr" sz="quarter" idx="3"/>
          </p:nvPr>
        </p:nvSpPr>
        <p:spPr bwMode="auto">
          <a:xfrm>
            <a:off x="3352800" y="6381750"/>
            <a:ext cx="71120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r>
              <a:rPr lang="en-US" altLang="en-US"/>
              <a:t>Free template from www.brainybetty.com</a:t>
            </a:r>
          </a:p>
        </p:txBody>
      </p:sp>
      <p:sp>
        <p:nvSpPr>
          <p:cNvPr id="1030" name="Rectangle 6">
            <a:extLst>
              <a:ext uri="{FF2B5EF4-FFF2-40B4-BE49-F238E27FC236}">
                <a16:creationId xmlns:a16="http://schemas.microsoft.com/office/drawing/2014/main" id="{921D2FF6-C85B-4EEB-ABDA-1CCA530404BD}"/>
              </a:ext>
            </a:extLst>
          </p:cNvPr>
          <p:cNvSpPr>
            <a:spLocks noGrp="1" noChangeArrowheads="1"/>
          </p:cNvSpPr>
          <p:nvPr>
            <p:ph type="sldNum" sz="quarter" idx="4"/>
          </p:nvPr>
        </p:nvSpPr>
        <p:spPr bwMode="auto">
          <a:xfrm>
            <a:off x="10566400" y="6381750"/>
            <a:ext cx="162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2400">
                <a:solidFill>
                  <a:srgbClr val="660066"/>
                </a:solidFill>
              </a:defRPr>
            </a:lvl1pPr>
          </a:lstStyle>
          <a:p>
            <a:fld id="{939D5664-D1B5-45F7-91E1-6C877885AFF4}" type="slidenum">
              <a:rPr lang="en-US" altLang="en-US"/>
              <a:pPr/>
              <a:t>‹#›</a:t>
            </a:fld>
            <a:endParaRPr lang="en-US" altLang="en-US"/>
          </a:p>
        </p:txBody>
      </p:sp>
    </p:spTree>
    <p:extLst>
      <p:ext uri="{BB962C8B-B14F-4D97-AF65-F5344CB8AC3E}">
        <p14:creationId xmlns:p14="http://schemas.microsoft.com/office/powerpoint/2010/main" val="352182859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rtl="0" eaLnBrk="1" fontAlgn="base" hangingPunct="1">
        <a:spcBef>
          <a:spcPct val="0"/>
        </a:spcBef>
        <a:spcAft>
          <a:spcPct val="0"/>
        </a:spcAft>
        <a:defRPr sz="4400" b="1" kern="1200">
          <a:solidFill>
            <a:srgbClr val="660066"/>
          </a:solidFill>
          <a:latin typeface="+mj-lt"/>
          <a:ea typeface="+mj-ea"/>
          <a:cs typeface="+mj-cs"/>
        </a:defRPr>
      </a:lvl1pPr>
      <a:lvl2pPr algn="ctr" rtl="0" eaLnBrk="1" fontAlgn="base" hangingPunct="1">
        <a:spcBef>
          <a:spcPct val="0"/>
        </a:spcBef>
        <a:spcAft>
          <a:spcPct val="0"/>
        </a:spcAft>
        <a:defRPr sz="4400" b="1">
          <a:solidFill>
            <a:srgbClr val="660066"/>
          </a:solidFill>
          <a:latin typeface="Arial" panose="020B0604020202020204" pitchFamily="34" charset="0"/>
        </a:defRPr>
      </a:lvl2pPr>
      <a:lvl3pPr algn="ctr" rtl="0" eaLnBrk="1" fontAlgn="base" hangingPunct="1">
        <a:spcBef>
          <a:spcPct val="0"/>
        </a:spcBef>
        <a:spcAft>
          <a:spcPct val="0"/>
        </a:spcAft>
        <a:defRPr sz="4400" b="1">
          <a:solidFill>
            <a:srgbClr val="660066"/>
          </a:solidFill>
          <a:latin typeface="Arial" panose="020B0604020202020204" pitchFamily="34" charset="0"/>
        </a:defRPr>
      </a:lvl3pPr>
      <a:lvl4pPr algn="ctr" rtl="0" eaLnBrk="1" fontAlgn="base" hangingPunct="1">
        <a:spcBef>
          <a:spcPct val="0"/>
        </a:spcBef>
        <a:spcAft>
          <a:spcPct val="0"/>
        </a:spcAft>
        <a:defRPr sz="4400" b="1">
          <a:solidFill>
            <a:srgbClr val="660066"/>
          </a:solidFill>
          <a:latin typeface="Arial" panose="020B0604020202020204" pitchFamily="34" charset="0"/>
        </a:defRPr>
      </a:lvl4pPr>
      <a:lvl5pPr algn="ctr" rtl="0" eaLnBrk="1" fontAlgn="base" hangingPunct="1">
        <a:spcBef>
          <a:spcPct val="0"/>
        </a:spcBef>
        <a:spcAft>
          <a:spcPct val="0"/>
        </a:spcAft>
        <a:defRPr sz="4400" b="1">
          <a:solidFill>
            <a:srgbClr val="660066"/>
          </a:solidFill>
          <a:latin typeface="Arial" panose="020B0604020202020204" pitchFamily="34" charset="0"/>
        </a:defRPr>
      </a:lvl5pPr>
      <a:lvl6pPr marL="457200" algn="ctr" rtl="0" eaLnBrk="1" fontAlgn="base" hangingPunct="1">
        <a:spcBef>
          <a:spcPct val="0"/>
        </a:spcBef>
        <a:spcAft>
          <a:spcPct val="0"/>
        </a:spcAft>
        <a:defRPr sz="4400" b="1">
          <a:solidFill>
            <a:srgbClr val="660066"/>
          </a:solidFill>
          <a:latin typeface="Arial" panose="020B0604020202020204" pitchFamily="34" charset="0"/>
        </a:defRPr>
      </a:lvl6pPr>
      <a:lvl7pPr marL="914400" algn="ctr" rtl="0" eaLnBrk="1" fontAlgn="base" hangingPunct="1">
        <a:spcBef>
          <a:spcPct val="0"/>
        </a:spcBef>
        <a:spcAft>
          <a:spcPct val="0"/>
        </a:spcAft>
        <a:defRPr sz="4400" b="1">
          <a:solidFill>
            <a:srgbClr val="660066"/>
          </a:solidFill>
          <a:latin typeface="Arial" panose="020B0604020202020204" pitchFamily="34" charset="0"/>
        </a:defRPr>
      </a:lvl7pPr>
      <a:lvl8pPr marL="1371600" algn="ctr" rtl="0" eaLnBrk="1" fontAlgn="base" hangingPunct="1">
        <a:spcBef>
          <a:spcPct val="0"/>
        </a:spcBef>
        <a:spcAft>
          <a:spcPct val="0"/>
        </a:spcAft>
        <a:defRPr sz="4400" b="1">
          <a:solidFill>
            <a:srgbClr val="660066"/>
          </a:solidFill>
          <a:latin typeface="Arial" panose="020B0604020202020204" pitchFamily="34" charset="0"/>
        </a:defRPr>
      </a:lvl8pPr>
      <a:lvl9pPr marL="1828800" algn="ctr" rtl="0" eaLnBrk="1" fontAlgn="base" hangingPunct="1">
        <a:spcBef>
          <a:spcPct val="0"/>
        </a:spcBef>
        <a:spcAft>
          <a:spcPct val="0"/>
        </a:spcAft>
        <a:defRPr sz="4400" b="1">
          <a:solidFill>
            <a:srgbClr val="660066"/>
          </a:solidFill>
          <a:latin typeface="Arial" panose="020B0604020202020204" pitchFamily="34" charset="0"/>
        </a:defRPr>
      </a:lvl9pPr>
    </p:titleStyle>
    <p:bodyStyle>
      <a:lvl1pPr marL="342900" indent="-342900" algn="l" rtl="0" eaLnBrk="1" fontAlgn="base" hangingPunct="1">
        <a:spcBef>
          <a:spcPct val="20000"/>
        </a:spcBef>
        <a:spcAft>
          <a:spcPct val="0"/>
        </a:spcAft>
        <a:buClr>
          <a:srgbClr val="660066"/>
        </a:buClr>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lr>
          <a:srgbClr val="660066"/>
        </a:buClr>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lr>
          <a:srgbClr val="660066"/>
        </a:buClr>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lr>
          <a:srgbClr val="660066"/>
        </a:buClr>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rgbClr val="660066"/>
        </a:buClr>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351DA-F9DE-462F-B75E-DC374228AB77}"/>
              </a:ext>
            </a:extLst>
          </p:cNvPr>
          <p:cNvSpPr>
            <a:spLocks noGrp="1"/>
          </p:cNvSpPr>
          <p:nvPr>
            <p:ph type="ctrTitle"/>
          </p:nvPr>
        </p:nvSpPr>
        <p:spPr/>
        <p:txBody>
          <a:bodyPr>
            <a:normAutofit/>
          </a:bodyPr>
          <a:lstStyle/>
          <a:p>
            <a:r>
              <a:rPr lang="en-US" sz="4800" dirty="0"/>
              <a:t>Digital Marketing Communications</a:t>
            </a:r>
          </a:p>
        </p:txBody>
      </p:sp>
      <p:sp>
        <p:nvSpPr>
          <p:cNvPr id="3" name="Subtitle 2">
            <a:extLst>
              <a:ext uri="{FF2B5EF4-FFF2-40B4-BE49-F238E27FC236}">
                <a16:creationId xmlns:a16="http://schemas.microsoft.com/office/drawing/2014/main" id="{20922513-D1A9-4808-9906-225848D02717}"/>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148763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407CE-C1B6-497F-A6A7-FDFA774A0412}"/>
              </a:ext>
            </a:extLst>
          </p:cNvPr>
          <p:cNvSpPr>
            <a:spLocks noGrp="1"/>
          </p:cNvSpPr>
          <p:nvPr>
            <p:ph type="ctrTitle"/>
          </p:nvPr>
        </p:nvSpPr>
        <p:spPr>
          <a:xfrm>
            <a:off x="1524000" y="238539"/>
            <a:ext cx="9144000" cy="1152939"/>
          </a:xfrm>
        </p:spPr>
        <p:txBody>
          <a:bodyPr/>
          <a:lstStyle/>
          <a:p>
            <a:pPr algn="ctr"/>
            <a:r>
              <a:rPr lang="en-US" dirty="0"/>
              <a:t>What is digital?</a:t>
            </a:r>
          </a:p>
        </p:txBody>
      </p:sp>
      <p:sp>
        <p:nvSpPr>
          <p:cNvPr id="4" name="Subtitle 3">
            <a:extLst>
              <a:ext uri="{FF2B5EF4-FFF2-40B4-BE49-F238E27FC236}">
                <a16:creationId xmlns:a16="http://schemas.microsoft.com/office/drawing/2014/main" id="{69D62DA4-7F16-41E3-9327-F105B51A1DC2}"/>
              </a:ext>
            </a:extLst>
          </p:cNvPr>
          <p:cNvSpPr>
            <a:spLocks noGrp="1"/>
          </p:cNvSpPr>
          <p:nvPr>
            <p:ph type="subTitle" idx="1"/>
          </p:nvPr>
        </p:nvSpPr>
        <p:spPr>
          <a:xfrm>
            <a:off x="1524000" y="2173357"/>
            <a:ext cx="9144000" cy="3084443"/>
          </a:xfrm>
        </p:spPr>
        <p:txBody>
          <a:bodyPr>
            <a:normAutofit fontScale="70000" lnSpcReduction="20000"/>
          </a:bodyPr>
          <a:lstStyle/>
          <a:p>
            <a:r>
              <a:rPr lang="en-US" dirty="0"/>
              <a:t>Before digital we had analog.</a:t>
            </a:r>
          </a:p>
          <a:p>
            <a:pPr algn="l"/>
            <a:r>
              <a:rPr lang="en-US" dirty="0"/>
              <a:t>Analog can be described as service or a system that represents changing values as continuously variable physical quantities. We experience the world through an analog perspective. </a:t>
            </a:r>
            <a:r>
              <a:rPr lang="en-US" dirty="0" err="1"/>
              <a:t>Eg</a:t>
            </a:r>
            <a:r>
              <a:rPr lang="en-US" dirty="0"/>
              <a:t> vision with it s infinite gradation of shapes and </a:t>
            </a:r>
            <a:r>
              <a:rPr lang="en-US" dirty="0" err="1"/>
              <a:t>colours</a:t>
            </a:r>
            <a:r>
              <a:rPr lang="en-US" dirty="0"/>
              <a:t>.</a:t>
            </a:r>
          </a:p>
          <a:p>
            <a:pPr algn="l"/>
            <a:r>
              <a:rPr lang="en-US" dirty="0"/>
              <a:t>Digital is non-variable and finite. It utilizes discrete data points that are either on or off, ones or zeros. Computer science has helped us combine these discrete data points to simulate, augment our analog reality through several devices.</a:t>
            </a:r>
          </a:p>
        </p:txBody>
      </p:sp>
    </p:spTree>
    <p:extLst>
      <p:ext uri="{BB962C8B-B14F-4D97-AF65-F5344CB8AC3E}">
        <p14:creationId xmlns:p14="http://schemas.microsoft.com/office/powerpoint/2010/main" val="397645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FDB5F-6338-4134-90C6-6E1EBF50A77E}"/>
              </a:ext>
            </a:extLst>
          </p:cNvPr>
          <p:cNvSpPr>
            <a:spLocks noGrp="1"/>
          </p:cNvSpPr>
          <p:nvPr>
            <p:ph type="ctrTitle"/>
          </p:nvPr>
        </p:nvSpPr>
        <p:spPr>
          <a:xfrm>
            <a:off x="1524000" y="1122363"/>
            <a:ext cx="9144000" cy="1263028"/>
          </a:xfrm>
        </p:spPr>
        <p:txBody>
          <a:bodyPr/>
          <a:lstStyle/>
          <a:p>
            <a:pPr algn="ctr"/>
            <a:r>
              <a:rPr lang="en-US" dirty="0"/>
              <a:t>A digital culture</a:t>
            </a:r>
          </a:p>
        </p:txBody>
      </p:sp>
      <p:sp>
        <p:nvSpPr>
          <p:cNvPr id="4" name="Subtitle 3">
            <a:extLst>
              <a:ext uri="{FF2B5EF4-FFF2-40B4-BE49-F238E27FC236}">
                <a16:creationId xmlns:a16="http://schemas.microsoft.com/office/drawing/2014/main" id="{B247AE3D-C031-45BF-9079-319CB2645196}"/>
              </a:ext>
            </a:extLst>
          </p:cNvPr>
          <p:cNvSpPr>
            <a:spLocks noGrp="1"/>
          </p:cNvSpPr>
          <p:nvPr>
            <p:ph type="subTitle" idx="1"/>
          </p:nvPr>
        </p:nvSpPr>
        <p:spPr>
          <a:xfrm>
            <a:off x="1524000" y="2835965"/>
            <a:ext cx="9144000" cy="2421835"/>
          </a:xfrm>
        </p:spPr>
        <p:txBody>
          <a:bodyPr>
            <a:normAutofit lnSpcReduction="10000"/>
          </a:bodyPr>
          <a:lstStyle/>
          <a:p>
            <a:r>
              <a:rPr lang="en-US" sz="3200" dirty="0"/>
              <a:t>A digital culture cuts across boundaries, socio-economic classes, hierarchy, geographies. It is open, transparent and available to everybody. It is a way of life, a culture and a continuous process.</a:t>
            </a:r>
          </a:p>
        </p:txBody>
      </p:sp>
    </p:spTree>
    <p:extLst>
      <p:ext uri="{BB962C8B-B14F-4D97-AF65-F5344CB8AC3E}">
        <p14:creationId xmlns:p14="http://schemas.microsoft.com/office/powerpoint/2010/main" val="2111663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63D4EB2-5A6E-439C-8D2F-4391D6A8781F}"/>
              </a:ext>
            </a:extLst>
          </p:cNvPr>
          <p:cNvSpPr>
            <a:spLocks noGrp="1"/>
          </p:cNvSpPr>
          <p:nvPr>
            <p:ph type="title"/>
          </p:nvPr>
        </p:nvSpPr>
        <p:spPr/>
        <p:txBody>
          <a:bodyPr/>
          <a:lstStyle/>
          <a:p>
            <a:pPr algn="ctr"/>
            <a:r>
              <a:rPr lang="en-US" dirty="0"/>
              <a:t>Core values and Fundamental Attributes of the Digital Culture</a:t>
            </a:r>
          </a:p>
        </p:txBody>
      </p:sp>
      <p:graphicFrame>
        <p:nvGraphicFramePr>
          <p:cNvPr id="6" name="Content Placeholder 5">
            <a:extLst>
              <a:ext uri="{FF2B5EF4-FFF2-40B4-BE49-F238E27FC236}">
                <a16:creationId xmlns:a16="http://schemas.microsoft.com/office/drawing/2014/main" id="{CF4894DE-936D-4D94-B59F-2FAB5B88536F}"/>
              </a:ext>
            </a:extLst>
          </p:cNvPr>
          <p:cNvGraphicFramePr>
            <a:graphicFrameLocks noGrp="1"/>
          </p:cNvGraphicFramePr>
          <p:nvPr>
            <p:ph idx="1"/>
            <p:extLst>
              <p:ext uri="{D42A27DB-BD31-4B8C-83A1-F6EECF244321}">
                <p14:modId xmlns:p14="http://schemas.microsoft.com/office/powerpoint/2010/main" val="1035859780"/>
              </p:ext>
            </p:extLst>
          </p:nvPr>
        </p:nvGraphicFramePr>
        <p:xfrm>
          <a:off x="1422400" y="1600200"/>
          <a:ext cx="10160000" cy="4951978"/>
        </p:xfrm>
        <a:graphic>
          <a:graphicData uri="http://schemas.openxmlformats.org/drawingml/2006/table">
            <a:tbl>
              <a:tblPr firstRow="1" bandRow="1">
                <a:tableStyleId>{5C22544A-7EE6-4342-B048-85BDC9FD1C3A}</a:tableStyleId>
              </a:tblPr>
              <a:tblGrid>
                <a:gridCol w="5080000">
                  <a:extLst>
                    <a:ext uri="{9D8B030D-6E8A-4147-A177-3AD203B41FA5}">
                      <a16:colId xmlns:a16="http://schemas.microsoft.com/office/drawing/2014/main" val="1538168183"/>
                    </a:ext>
                  </a:extLst>
                </a:gridCol>
                <a:gridCol w="5080000">
                  <a:extLst>
                    <a:ext uri="{9D8B030D-6E8A-4147-A177-3AD203B41FA5}">
                      <a16:colId xmlns:a16="http://schemas.microsoft.com/office/drawing/2014/main" val="3232857067"/>
                    </a:ext>
                  </a:extLst>
                </a:gridCol>
              </a:tblGrid>
              <a:tr h="472294">
                <a:tc>
                  <a:txBody>
                    <a:bodyPr/>
                    <a:lstStyle/>
                    <a:p>
                      <a:pPr algn="ctr"/>
                      <a:r>
                        <a:rPr lang="en-US" sz="2400" dirty="0"/>
                        <a:t>Core values</a:t>
                      </a:r>
                    </a:p>
                  </a:txBody>
                  <a:tcPr marL="88347" marR="88347"/>
                </a:tc>
                <a:tc>
                  <a:txBody>
                    <a:bodyPr/>
                    <a:lstStyle/>
                    <a:p>
                      <a:pPr algn="ctr"/>
                      <a:r>
                        <a:rPr lang="en-US" sz="2400" dirty="0"/>
                        <a:t>Fundamental Attributes</a:t>
                      </a:r>
                    </a:p>
                  </a:txBody>
                  <a:tcPr marL="88347" marR="88347"/>
                </a:tc>
                <a:extLst>
                  <a:ext uri="{0D108BD9-81ED-4DB2-BD59-A6C34878D82A}">
                    <a16:rowId xmlns:a16="http://schemas.microsoft.com/office/drawing/2014/main" val="3704868836"/>
                  </a:ext>
                </a:extLst>
              </a:tr>
              <a:tr h="472294">
                <a:tc>
                  <a:txBody>
                    <a:bodyPr/>
                    <a:lstStyle/>
                    <a:p>
                      <a:r>
                        <a:rPr lang="en-US" sz="2400" dirty="0"/>
                        <a:t>Creativity</a:t>
                      </a:r>
                    </a:p>
                  </a:txBody>
                  <a:tcPr marL="88347" marR="88347"/>
                </a:tc>
                <a:tc>
                  <a:txBody>
                    <a:bodyPr/>
                    <a:lstStyle/>
                    <a:p>
                      <a:r>
                        <a:rPr lang="en-US" sz="2400" dirty="0"/>
                        <a:t>Disruptive, Experimental, Innovative</a:t>
                      </a:r>
                    </a:p>
                  </a:txBody>
                  <a:tcPr marL="88347" marR="88347"/>
                </a:tc>
                <a:extLst>
                  <a:ext uri="{0D108BD9-81ED-4DB2-BD59-A6C34878D82A}">
                    <a16:rowId xmlns:a16="http://schemas.microsoft.com/office/drawing/2014/main" val="3844628195"/>
                  </a:ext>
                </a:extLst>
              </a:tr>
              <a:tr h="472294">
                <a:tc>
                  <a:txBody>
                    <a:bodyPr/>
                    <a:lstStyle/>
                    <a:p>
                      <a:r>
                        <a:rPr lang="en-US" sz="2400" dirty="0"/>
                        <a:t>Equality</a:t>
                      </a:r>
                    </a:p>
                  </a:txBody>
                  <a:tcPr marL="88347" marR="88347"/>
                </a:tc>
                <a:tc>
                  <a:txBody>
                    <a:bodyPr/>
                    <a:lstStyle/>
                    <a:p>
                      <a:r>
                        <a:rPr lang="en-US" sz="2400" dirty="0"/>
                        <a:t>Non-hierarchical, Flat, Democratic</a:t>
                      </a:r>
                    </a:p>
                  </a:txBody>
                  <a:tcPr marL="88347" marR="88347"/>
                </a:tc>
                <a:extLst>
                  <a:ext uri="{0D108BD9-81ED-4DB2-BD59-A6C34878D82A}">
                    <a16:rowId xmlns:a16="http://schemas.microsoft.com/office/drawing/2014/main" val="2749593618"/>
                  </a:ext>
                </a:extLst>
              </a:tr>
              <a:tr h="472294">
                <a:tc>
                  <a:txBody>
                    <a:bodyPr/>
                    <a:lstStyle/>
                    <a:p>
                      <a:r>
                        <a:rPr lang="en-US" sz="2400" dirty="0"/>
                        <a:t>Empathy</a:t>
                      </a:r>
                    </a:p>
                  </a:txBody>
                  <a:tcPr marL="88347" marR="88347"/>
                </a:tc>
                <a:tc>
                  <a:txBody>
                    <a:bodyPr/>
                    <a:lstStyle/>
                    <a:p>
                      <a:r>
                        <a:rPr lang="en-US" sz="2400" dirty="0"/>
                        <a:t>Responsive, Receptive, Adaptive</a:t>
                      </a:r>
                    </a:p>
                  </a:txBody>
                  <a:tcPr marL="88347" marR="88347"/>
                </a:tc>
                <a:extLst>
                  <a:ext uri="{0D108BD9-81ED-4DB2-BD59-A6C34878D82A}">
                    <a16:rowId xmlns:a16="http://schemas.microsoft.com/office/drawing/2014/main" val="623377237"/>
                  </a:ext>
                </a:extLst>
              </a:tr>
              <a:tr h="472294">
                <a:tc>
                  <a:txBody>
                    <a:bodyPr/>
                    <a:lstStyle/>
                    <a:p>
                      <a:r>
                        <a:rPr lang="en-US" sz="2400" dirty="0"/>
                        <a:t>Integrity</a:t>
                      </a:r>
                    </a:p>
                  </a:txBody>
                  <a:tcPr marL="88347" marR="88347"/>
                </a:tc>
                <a:tc>
                  <a:txBody>
                    <a:bodyPr/>
                    <a:lstStyle/>
                    <a:p>
                      <a:r>
                        <a:rPr lang="en-US" sz="2400" dirty="0"/>
                        <a:t>Honest, Trustworthy, Consistent</a:t>
                      </a:r>
                    </a:p>
                  </a:txBody>
                  <a:tcPr marL="88347" marR="88347"/>
                </a:tc>
                <a:extLst>
                  <a:ext uri="{0D108BD9-81ED-4DB2-BD59-A6C34878D82A}">
                    <a16:rowId xmlns:a16="http://schemas.microsoft.com/office/drawing/2014/main" val="1733524959"/>
                  </a:ext>
                </a:extLst>
              </a:tr>
              <a:tr h="472294">
                <a:tc>
                  <a:txBody>
                    <a:bodyPr/>
                    <a:lstStyle/>
                    <a:p>
                      <a:r>
                        <a:rPr lang="en-US" sz="2400" dirty="0"/>
                        <a:t>Knowledge</a:t>
                      </a:r>
                    </a:p>
                  </a:txBody>
                  <a:tcPr marL="88347" marR="88347"/>
                </a:tc>
                <a:tc>
                  <a:txBody>
                    <a:bodyPr/>
                    <a:lstStyle/>
                    <a:p>
                      <a:r>
                        <a:rPr lang="en-US" sz="2400" dirty="0"/>
                        <a:t>Analytic, Data-driven</a:t>
                      </a:r>
                    </a:p>
                  </a:txBody>
                  <a:tcPr marL="88347" marR="88347"/>
                </a:tc>
                <a:extLst>
                  <a:ext uri="{0D108BD9-81ED-4DB2-BD59-A6C34878D82A}">
                    <a16:rowId xmlns:a16="http://schemas.microsoft.com/office/drawing/2014/main" val="3277233291"/>
                  </a:ext>
                </a:extLst>
              </a:tr>
              <a:tr h="472294">
                <a:tc>
                  <a:txBody>
                    <a:bodyPr/>
                    <a:lstStyle/>
                    <a:p>
                      <a:r>
                        <a:rPr lang="en-US" sz="2400" dirty="0"/>
                        <a:t>Efficiency</a:t>
                      </a:r>
                    </a:p>
                  </a:txBody>
                  <a:tcPr marL="88347" marR="88347"/>
                </a:tc>
                <a:tc>
                  <a:txBody>
                    <a:bodyPr/>
                    <a:lstStyle/>
                    <a:p>
                      <a:r>
                        <a:rPr lang="en-US" sz="2400" dirty="0"/>
                        <a:t>Agile, Proactive, Purposeful</a:t>
                      </a:r>
                    </a:p>
                  </a:txBody>
                  <a:tcPr marL="88347" marR="88347"/>
                </a:tc>
                <a:extLst>
                  <a:ext uri="{0D108BD9-81ED-4DB2-BD59-A6C34878D82A}">
                    <a16:rowId xmlns:a16="http://schemas.microsoft.com/office/drawing/2014/main" val="3490648461"/>
                  </a:ext>
                </a:extLst>
              </a:tr>
              <a:tr h="747270">
                <a:tc>
                  <a:txBody>
                    <a:bodyPr/>
                    <a:lstStyle/>
                    <a:p>
                      <a:r>
                        <a:rPr lang="en-US" sz="2400" dirty="0"/>
                        <a:t>Openness</a:t>
                      </a:r>
                    </a:p>
                  </a:txBody>
                  <a:tcPr marL="88347" marR="88347"/>
                </a:tc>
                <a:tc>
                  <a:txBody>
                    <a:bodyPr/>
                    <a:lstStyle/>
                    <a:p>
                      <a:r>
                        <a:rPr lang="en-US" sz="2400" dirty="0"/>
                        <a:t>Transparent, Collaborative, Authentic</a:t>
                      </a:r>
                    </a:p>
                  </a:txBody>
                  <a:tcPr marL="88347" marR="88347"/>
                </a:tc>
                <a:extLst>
                  <a:ext uri="{0D108BD9-81ED-4DB2-BD59-A6C34878D82A}">
                    <a16:rowId xmlns:a16="http://schemas.microsoft.com/office/drawing/2014/main" val="370435053"/>
                  </a:ext>
                </a:extLst>
              </a:tr>
              <a:tr h="747270">
                <a:tc>
                  <a:txBody>
                    <a:bodyPr/>
                    <a:lstStyle/>
                    <a:p>
                      <a:r>
                        <a:rPr lang="en-US" sz="2400" dirty="0"/>
                        <a:t>Unity</a:t>
                      </a:r>
                    </a:p>
                  </a:txBody>
                  <a:tcPr marL="88347" marR="88347"/>
                </a:tc>
                <a:tc>
                  <a:txBody>
                    <a:bodyPr/>
                    <a:lstStyle/>
                    <a:p>
                      <a:r>
                        <a:rPr lang="en-US" sz="2400" dirty="0"/>
                        <a:t>Integrated, Holistic, Socially Responsible</a:t>
                      </a:r>
                    </a:p>
                  </a:txBody>
                  <a:tcPr marL="88347" marR="88347"/>
                </a:tc>
                <a:extLst>
                  <a:ext uri="{0D108BD9-81ED-4DB2-BD59-A6C34878D82A}">
                    <a16:rowId xmlns:a16="http://schemas.microsoft.com/office/drawing/2014/main" val="28930150"/>
                  </a:ext>
                </a:extLst>
              </a:tr>
            </a:tbl>
          </a:graphicData>
        </a:graphic>
      </p:graphicFrame>
    </p:spTree>
    <p:extLst>
      <p:ext uri="{BB962C8B-B14F-4D97-AF65-F5344CB8AC3E}">
        <p14:creationId xmlns:p14="http://schemas.microsoft.com/office/powerpoint/2010/main" val="25798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F31B0-582C-45A4-B682-6E0AF797C85C}"/>
              </a:ext>
            </a:extLst>
          </p:cNvPr>
          <p:cNvSpPr>
            <a:spLocks noGrp="1"/>
          </p:cNvSpPr>
          <p:nvPr>
            <p:ph type="ctrTitle"/>
          </p:nvPr>
        </p:nvSpPr>
        <p:spPr>
          <a:xfrm>
            <a:off x="1524000" y="1122363"/>
            <a:ext cx="9144000" cy="1157011"/>
          </a:xfrm>
        </p:spPr>
        <p:txBody>
          <a:bodyPr>
            <a:normAutofit fontScale="90000"/>
          </a:bodyPr>
          <a:lstStyle/>
          <a:p>
            <a:r>
              <a:rPr lang="en-US" sz="4000" dirty="0"/>
              <a:t>What is Digital Marketing Communications?</a:t>
            </a:r>
          </a:p>
        </p:txBody>
      </p:sp>
      <p:sp>
        <p:nvSpPr>
          <p:cNvPr id="4" name="Subtitle 3">
            <a:extLst>
              <a:ext uri="{FF2B5EF4-FFF2-40B4-BE49-F238E27FC236}">
                <a16:creationId xmlns:a16="http://schemas.microsoft.com/office/drawing/2014/main" id="{C78F8925-6273-4B66-8921-BE737DE59C7F}"/>
              </a:ext>
            </a:extLst>
          </p:cNvPr>
          <p:cNvSpPr>
            <a:spLocks noGrp="1"/>
          </p:cNvSpPr>
          <p:nvPr>
            <p:ph type="subTitle" idx="1"/>
          </p:nvPr>
        </p:nvSpPr>
        <p:spPr>
          <a:xfrm>
            <a:off x="1524000" y="2610678"/>
            <a:ext cx="9144000" cy="2647122"/>
          </a:xfrm>
        </p:spPr>
        <p:txBody>
          <a:bodyPr/>
          <a:lstStyle/>
          <a:p>
            <a:r>
              <a:rPr lang="en-US" dirty="0"/>
              <a:t>Digital marketing communications happens when you employ different communications mix using digital media in online or offline campaigns.</a:t>
            </a:r>
          </a:p>
        </p:txBody>
      </p:sp>
    </p:spTree>
    <p:extLst>
      <p:ext uri="{BB962C8B-B14F-4D97-AF65-F5344CB8AC3E}">
        <p14:creationId xmlns:p14="http://schemas.microsoft.com/office/powerpoint/2010/main" val="3730669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157CA-EC60-4D07-9F62-6C37C7DD53E3}"/>
              </a:ext>
            </a:extLst>
          </p:cNvPr>
          <p:cNvSpPr>
            <a:spLocks noGrp="1"/>
          </p:cNvSpPr>
          <p:nvPr>
            <p:ph type="title"/>
          </p:nvPr>
        </p:nvSpPr>
        <p:spPr/>
        <p:txBody>
          <a:bodyPr/>
          <a:lstStyle/>
          <a:p>
            <a:pPr algn="ctr"/>
            <a:r>
              <a:rPr lang="en-US" dirty="0"/>
              <a:t>What is digital marketing?</a:t>
            </a:r>
          </a:p>
        </p:txBody>
      </p:sp>
      <p:sp>
        <p:nvSpPr>
          <p:cNvPr id="3" name="Content Placeholder 2">
            <a:extLst>
              <a:ext uri="{FF2B5EF4-FFF2-40B4-BE49-F238E27FC236}">
                <a16:creationId xmlns:a16="http://schemas.microsoft.com/office/drawing/2014/main" id="{DFF90A41-9E6A-43D3-A155-50F7A333CDB4}"/>
              </a:ext>
            </a:extLst>
          </p:cNvPr>
          <p:cNvSpPr>
            <a:spLocks noGrp="1"/>
          </p:cNvSpPr>
          <p:nvPr>
            <p:ph idx="1"/>
          </p:nvPr>
        </p:nvSpPr>
        <p:spPr/>
        <p:txBody>
          <a:bodyPr/>
          <a:lstStyle/>
          <a:p>
            <a:r>
              <a:rPr lang="en-US" dirty="0"/>
              <a:t>E-marketing</a:t>
            </a:r>
          </a:p>
          <a:p>
            <a:r>
              <a:rPr lang="en-US" dirty="0"/>
              <a:t>Internet marketing</a:t>
            </a:r>
          </a:p>
          <a:p>
            <a:r>
              <a:rPr lang="en-US" dirty="0"/>
              <a:t>Cyber marketing</a:t>
            </a:r>
          </a:p>
          <a:p>
            <a:r>
              <a:rPr lang="en-US" dirty="0"/>
              <a:t>Online marketing</a:t>
            </a:r>
          </a:p>
          <a:p>
            <a:r>
              <a:rPr lang="en-US" dirty="0"/>
              <a:t>Social media marketing</a:t>
            </a:r>
          </a:p>
          <a:p>
            <a:r>
              <a:rPr lang="en-US" dirty="0"/>
              <a:t>Does it really matter?</a:t>
            </a:r>
          </a:p>
        </p:txBody>
      </p:sp>
    </p:spTree>
    <p:extLst>
      <p:ext uri="{BB962C8B-B14F-4D97-AF65-F5344CB8AC3E}">
        <p14:creationId xmlns:p14="http://schemas.microsoft.com/office/powerpoint/2010/main" val="5960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B756-CAA6-4A38-A596-D56FC55F5801}"/>
              </a:ext>
            </a:extLst>
          </p:cNvPr>
          <p:cNvSpPr>
            <a:spLocks noGrp="1"/>
          </p:cNvSpPr>
          <p:nvPr>
            <p:ph type="title"/>
          </p:nvPr>
        </p:nvSpPr>
        <p:spPr/>
        <p:txBody>
          <a:bodyPr/>
          <a:lstStyle/>
          <a:p>
            <a:pPr algn="ctr"/>
            <a:r>
              <a:rPr lang="en-US" dirty="0"/>
              <a:t>Principles of Digital marketing</a:t>
            </a:r>
          </a:p>
        </p:txBody>
      </p:sp>
      <p:sp>
        <p:nvSpPr>
          <p:cNvPr id="3" name="Content Placeholder 2">
            <a:extLst>
              <a:ext uri="{FF2B5EF4-FFF2-40B4-BE49-F238E27FC236}">
                <a16:creationId xmlns:a16="http://schemas.microsoft.com/office/drawing/2014/main" id="{C01308E8-D855-4666-9AD8-564AB0AFF914}"/>
              </a:ext>
            </a:extLst>
          </p:cNvPr>
          <p:cNvSpPr>
            <a:spLocks noGrp="1"/>
          </p:cNvSpPr>
          <p:nvPr>
            <p:ph idx="1"/>
          </p:nvPr>
        </p:nvSpPr>
        <p:spPr>
          <a:xfrm>
            <a:off x="838200" y="1550504"/>
            <a:ext cx="10515600" cy="4626459"/>
          </a:xfrm>
        </p:spPr>
        <p:txBody>
          <a:bodyPr>
            <a:normAutofit fontScale="70000" lnSpcReduction="20000"/>
          </a:bodyPr>
          <a:lstStyle/>
          <a:p>
            <a:r>
              <a:rPr lang="en-US" dirty="0"/>
              <a:t>Consumers and customers must be actively engaged as participants, not as passive viewers and targets.</a:t>
            </a:r>
          </a:p>
          <a:p>
            <a:r>
              <a:rPr lang="en-US" dirty="0"/>
              <a:t>Marketers must move beyond the traditional metrics of reach and frequency. This requires better planning and a clear proposition.</a:t>
            </a:r>
          </a:p>
          <a:p>
            <a:r>
              <a:rPr lang="en-US" dirty="0"/>
              <a:t>Marketers need to determine the mix of channels which is right for their marketing needs to engage participants around their personal preferences and desires.</a:t>
            </a:r>
          </a:p>
          <a:p>
            <a:r>
              <a:rPr lang="en-US" dirty="0"/>
              <a:t>Digital marketers need to make relevant quality content their focus in order to generate sustained participant interest.</a:t>
            </a:r>
          </a:p>
          <a:p>
            <a:r>
              <a:rPr lang="en-US" dirty="0"/>
              <a:t>Consumers will initiate and create content and marketers should encourage and reward content creation that is relevant to their brands.</a:t>
            </a:r>
          </a:p>
          <a:p>
            <a:r>
              <a:rPr lang="en-US" dirty="0"/>
              <a:t>Messaging must be optional and voluntary and customized to participants indicated preferences. Paybacks would come when consumers share information through their network sites and virally with one other</a:t>
            </a:r>
          </a:p>
        </p:txBody>
      </p:sp>
    </p:spTree>
    <p:extLst>
      <p:ext uri="{BB962C8B-B14F-4D97-AF65-F5344CB8AC3E}">
        <p14:creationId xmlns:p14="http://schemas.microsoft.com/office/powerpoint/2010/main" val="2575094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8AD67-F5DB-4160-A21E-64CB63600030}"/>
              </a:ext>
            </a:extLst>
          </p:cNvPr>
          <p:cNvSpPr>
            <a:spLocks noGrp="1"/>
          </p:cNvSpPr>
          <p:nvPr>
            <p:ph type="title"/>
          </p:nvPr>
        </p:nvSpPr>
        <p:spPr/>
        <p:txBody>
          <a:bodyPr/>
          <a:lstStyle/>
          <a:p>
            <a:pPr algn="ctr"/>
            <a:r>
              <a:rPr lang="en-US" dirty="0"/>
              <a:t>Principles of Digital marketing (cont’d)</a:t>
            </a:r>
          </a:p>
        </p:txBody>
      </p:sp>
      <p:sp>
        <p:nvSpPr>
          <p:cNvPr id="3" name="Content Placeholder 2">
            <a:extLst>
              <a:ext uri="{FF2B5EF4-FFF2-40B4-BE49-F238E27FC236}">
                <a16:creationId xmlns:a16="http://schemas.microsoft.com/office/drawing/2014/main" id="{7499B7AE-A4DA-474C-836C-266FF0AE5F1C}"/>
              </a:ext>
            </a:extLst>
          </p:cNvPr>
          <p:cNvSpPr>
            <a:spLocks noGrp="1"/>
          </p:cNvSpPr>
          <p:nvPr>
            <p:ph idx="1"/>
          </p:nvPr>
        </p:nvSpPr>
        <p:spPr/>
        <p:txBody>
          <a:bodyPr>
            <a:normAutofit fontScale="70000" lnSpcReduction="20000"/>
          </a:bodyPr>
          <a:lstStyle/>
          <a:p>
            <a:r>
              <a:rPr lang="en-US" dirty="0"/>
              <a:t>Marketers would need to understand new media options which may have pay-for-performance metrics. Search would play a key role.</a:t>
            </a:r>
          </a:p>
          <a:p>
            <a:r>
              <a:rPr lang="en-US" dirty="0"/>
              <a:t>Digital marketers must try to keep pace with participants in their conversation and use digital tools to influence, not dictate, the debate.</a:t>
            </a:r>
          </a:p>
          <a:p>
            <a:r>
              <a:rPr lang="en-US" dirty="0"/>
              <a:t>Marketers would need to use more sophisticated approaches to connect digital and physical </a:t>
            </a:r>
            <a:r>
              <a:rPr lang="en-US" dirty="0" err="1"/>
              <a:t>tuch</a:t>
            </a:r>
            <a:r>
              <a:rPr lang="en-US" dirty="0"/>
              <a:t>-points – from integration of brand image to unification of each customer’s experience.</a:t>
            </a:r>
          </a:p>
          <a:p>
            <a:r>
              <a:rPr lang="en-US" dirty="0"/>
              <a:t>Data would be the lifeblood of marketing. Marketers would use this data for detailed psychographic and </a:t>
            </a:r>
            <a:r>
              <a:rPr lang="en-US" dirty="0" err="1"/>
              <a:t>behavioural</a:t>
            </a:r>
            <a:r>
              <a:rPr lang="en-US" dirty="0"/>
              <a:t> profiling of consumers</a:t>
            </a:r>
          </a:p>
          <a:p>
            <a:r>
              <a:rPr lang="en-US" dirty="0"/>
              <a:t>Marketers would deploy real-time analysis of data to make quick, constant and fact-based modifications to their digital marketing activities.</a:t>
            </a:r>
          </a:p>
          <a:p>
            <a:r>
              <a:rPr lang="en-US" dirty="0"/>
              <a:t>Monitoring and measurement of the marketing mix would be enable to have more accountable marketing.</a:t>
            </a:r>
          </a:p>
        </p:txBody>
      </p:sp>
    </p:spTree>
    <p:extLst>
      <p:ext uri="{BB962C8B-B14F-4D97-AF65-F5344CB8AC3E}">
        <p14:creationId xmlns:p14="http://schemas.microsoft.com/office/powerpoint/2010/main" val="3077661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8458BB-59AD-4AEE-BE22-0DC061C35F89}"/>
              </a:ext>
            </a:extLst>
          </p:cNvPr>
          <p:cNvSpPr>
            <a:spLocks noGrp="1"/>
          </p:cNvSpPr>
          <p:nvPr>
            <p:ph type="title"/>
          </p:nvPr>
        </p:nvSpPr>
        <p:spPr/>
        <p:txBody>
          <a:bodyPr/>
          <a:lstStyle/>
          <a:p>
            <a:pPr algn="ctr"/>
            <a:r>
              <a:rPr lang="en-US" dirty="0"/>
              <a:t>Traditional marketing vs Digital marketing</a:t>
            </a:r>
          </a:p>
        </p:txBody>
      </p:sp>
      <p:sp>
        <p:nvSpPr>
          <p:cNvPr id="5" name="Text Placeholder 4">
            <a:extLst>
              <a:ext uri="{FF2B5EF4-FFF2-40B4-BE49-F238E27FC236}">
                <a16:creationId xmlns:a16="http://schemas.microsoft.com/office/drawing/2014/main" id="{857B6668-5764-420C-AA9D-DCAEA0F8FE81}"/>
              </a:ext>
            </a:extLst>
          </p:cNvPr>
          <p:cNvSpPr>
            <a:spLocks noGrp="1"/>
          </p:cNvSpPr>
          <p:nvPr>
            <p:ph type="body" idx="1"/>
          </p:nvPr>
        </p:nvSpPr>
        <p:spPr/>
        <p:txBody>
          <a:bodyPr/>
          <a:lstStyle/>
          <a:p>
            <a:pPr algn="ctr"/>
            <a:r>
              <a:rPr lang="en-US" dirty="0"/>
              <a:t>Traditional Marketing</a:t>
            </a:r>
          </a:p>
        </p:txBody>
      </p:sp>
      <p:sp>
        <p:nvSpPr>
          <p:cNvPr id="6" name="Content Placeholder 5">
            <a:extLst>
              <a:ext uri="{FF2B5EF4-FFF2-40B4-BE49-F238E27FC236}">
                <a16:creationId xmlns:a16="http://schemas.microsoft.com/office/drawing/2014/main" id="{9CA389DF-DB1D-4B4F-9259-763501D23707}"/>
              </a:ext>
            </a:extLst>
          </p:cNvPr>
          <p:cNvSpPr>
            <a:spLocks noGrp="1"/>
          </p:cNvSpPr>
          <p:nvPr>
            <p:ph sz="half" idx="2"/>
          </p:nvPr>
        </p:nvSpPr>
        <p:spPr/>
        <p:txBody>
          <a:bodyPr>
            <a:normAutofit fontScale="55000" lnSpcReduction="20000"/>
          </a:bodyPr>
          <a:lstStyle/>
          <a:p>
            <a:r>
              <a:rPr lang="en-US" dirty="0"/>
              <a:t>Consumer as viewers</a:t>
            </a:r>
          </a:p>
          <a:p>
            <a:r>
              <a:rPr lang="en-US" dirty="0"/>
              <a:t>Impressions/frequency</a:t>
            </a:r>
          </a:p>
          <a:p>
            <a:r>
              <a:rPr lang="en-US" dirty="0"/>
              <a:t>Broadcast media</a:t>
            </a:r>
          </a:p>
          <a:p>
            <a:r>
              <a:rPr lang="en-US" dirty="0"/>
              <a:t>Schedule-driven</a:t>
            </a:r>
          </a:p>
          <a:p>
            <a:r>
              <a:rPr lang="en-US" dirty="0"/>
              <a:t>Marketer led</a:t>
            </a:r>
          </a:p>
          <a:p>
            <a:r>
              <a:rPr lang="en-US" dirty="0"/>
              <a:t>Push marketing</a:t>
            </a:r>
          </a:p>
          <a:p>
            <a:r>
              <a:rPr lang="en-US" dirty="0"/>
              <a:t>Traditional media Planning</a:t>
            </a:r>
          </a:p>
          <a:p>
            <a:r>
              <a:rPr lang="en-US" dirty="0"/>
              <a:t>Managed PR</a:t>
            </a:r>
          </a:p>
          <a:p>
            <a:r>
              <a:rPr lang="en-US" dirty="0"/>
              <a:t>Integrated marketing</a:t>
            </a:r>
          </a:p>
          <a:p>
            <a:r>
              <a:rPr lang="en-US" dirty="0"/>
              <a:t>Sometimes data-enabled</a:t>
            </a:r>
          </a:p>
          <a:p>
            <a:r>
              <a:rPr lang="en-US" dirty="0"/>
              <a:t>Post campaign tracking</a:t>
            </a:r>
          </a:p>
          <a:p>
            <a:r>
              <a:rPr lang="en-US" dirty="0"/>
              <a:t>Partial ROI</a:t>
            </a:r>
          </a:p>
        </p:txBody>
      </p:sp>
      <p:sp>
        <p:nvSpPr>
          <p:cNvPr id="7" name="Text Placeholder 6">
            <a:extLst>
              <a:ext uri="{FF2B5EF4-FFF2-40B4-BE49-F238E27FC236}">
                <a16:creationId xmlns:a16="http://schemas.microsoft.com/office/drawing/2014/main" id="{F6E03171-CB12-4794-89CF-A9F5AF945D04}"/>
              </a:ext>
            </a:extLst>
          </p:cNvPr>
          <p:cNvSpPr>
            <a:spLocks noGrp="1"/>
          </p:cNvSpPr>
          <p:nvPr>
            <p:ph type="body" sz="quarter" idx="3"/>
          </p:nvPr>
        </p:nvSpPr>
        <p:spPr/>
        <p:txBody>
          <a:bodyPr/>
          <a:lstStyle/>
          <a:p>
            <a:pPr algn="ctr"/>
            <a:r>
              <a:rPr lang="en-US" dirty="0"/>
              <a:t>Digital marketing</a:t>
            </a:r>
          </a:p>
        </p:txBody>
      </p:sp>
      <p:sp>
        <p:nvSpPr>
          <p:cNvPr id="8" name="Content Placeholder 7">
            <a:extLst>
              <a:ext uri="{FF2B5EF4-FFF2-40B4-BE49-F238E27FC236}">
                <a16:creationId xmlns:a16="http://schemas.microsoft.com/office/drawing/2014/main" id="{E80EE04E-2873-48EB-B703-A7D819A1B925}"/>
              </a:ext>
            </a:extLst>
          </p:cNvPr>
          <p:cNvSpPr>
            <a:spLocks noGrp="1"/>
          </p:cNvSpPr>
          <p:nvPr>
            <p:ph sz="quarter" idx="4"/>
          </p:nvPr>
        </p:nvSpPr>
        <p:spPr/>
        <p:txBody>
          <a:bodyPr>
            <a:normAutofit fontScale="55000" lnSpcReduction="20000"/>
          </a:bodyPr>
          <a:lstStyle/>
          <a:p>
            <a:r>
              <a:rPr lang="en-US" dirty="0"/>
              <a:t>Consumers as participants</a:t>
            </a:r>
          </a:p>
          <a:p>
            <a:r>
              <a:rPr lang="en-US" dirty="0"/>
              <a:t>Involvement/interaction</a:t>
            </a:r>
          </a:p>
          <a:p>
            <a:r>
              <a:rPr lang="en-US" dirty="0"/>
              <a:t>Addressable channels</a:t>
            </a:r>
          </a:p>
          <a:p>
            <a:r>
              <a:rPr lang="en-US" dirty="0"/>
              <a:t>Time shifted-anytime</a:t>
            </a:r>
          </a:p>
          <a:p>
            <a:r>
              <a:rPr lang="en-US" dirty="0"/>
              <a:t>Consumer initiated</a:t>
            </a:r>
          </a:p>
          <a:p>
            <a:r>
              <a:rPr lang="en-US" dirty="0"/>
              <a:t>Opt-in and share marketing</a:t>
            </a:r>
          </a:p>
          <a:p>
            <a:r>
              <a:rPr lang="en-US" dirty="0"/>
              <a:t>New media planning</a:t>
            </a:r>
          </a:p>
          <a:p>
            <a:r>
              <a:rPr lang="en-US" dirty="0"/>
              <a:t>Digital influence</a:t>
            </a:r>
          </a:p>
          <a:p>
            <a:r>
              <a:rPr lang="en-US" dirty="0"/>
              <a:t>Unified marketing</a:t>
            </a:r>
          </a:p>
          <a:p>
            <a:r>
              <a:rPr lang="en-US" dirty="0"/>
              <a:t>Always data – enabled</a:t>
            </a:r>
          </a:p>
          <a:p>
            <a:r>
              <a:rPr lang="en-US" dirty="0"/>
              <a:t>Real-time tracking</a:t>
            </a:r>
          </a:p>
          <a:p>
            <a:r>
              <a:rPr lang="en-US" dirty="0"/>
              <a:t>Optimization</a:t>
            </a:r>
          </a:p>
        </p:txBody>
      </p:sp>
    </p:spTree>
    <p:extLst>
      <p:ext uri="{BB962C8B-B14F-4D97-AF65-F5344CB8AC3E}">
        <p14:creationId xmlns:p14="http://schemas.microsoft.com/office/powerpoint/2010/main" val="3034348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B8604-B24A-4649-B1C5-B962FA0D0494}"/>
              </a:ext>
            </a:extLst>
          </p:cNvPr>
          <p:cNvSpPr>
            <a:spLocks noGrp="1"/>
          </p:cNvSpPr>
          <p:nvPr>
            <p:ph type="title"/>
          </p:nvPr>
        </p:nvSpPr>
        <p:spPr>
          <a:xfrm>
            <a:off x="1422400" y="274638"/>
            <a:ext cx="10160000" cy="745779"/>
          </a:xfrm>
        </p:spPr>
        <p:txBody>
          <a:bodyPr/>
          <a:lstStyle/>
          <a:p>
            <a:pPr algn="ctr"/>
            <a:r>
              <a:rPr lang="en-US" dirty="0"/>
              <a:t>Growth of Digital marketing</a:t>
            </a:r>
          </a:p>
        </p:txBody>
      </p:sp>
      <p:graphicFrame>
        <p:nvGraphicFramePr>
          <p:cNvPr id="4" name="Content Placeholder 3">
            <a:extLst>
              <a:ext uri="{FF2B5EF4-FFF2-40B4-BE49-F238E27FC236}">
                <a16:creationId xmlns:a16="http://schemas.microsoft.com/office/drawing/2014/main" id="{318AED0E-218F-4F61-9501-D57721846A86}"/>
              </a:ext>
            </a:extLst>
          </p:cNvPr>
          <p:cNvGraphicFramePr>
            <a:graphicFrameLocks noGrp="1"/>
          </p:cNvGraphicFramePr>
          <p:nvPr>
            <p:ph idx="1"/>
            <p:extLst>
              <p:ext uri="{D42A27DB-BD31-4B8C-83A1-F6EECF244321}">
                <p14:modId xmlns:p14="http://schemas.microsoft.com/office/powerpoint/2010/main" val="2275893812"/>
              </p:ext>
            </p:extLst>
          </p:nvPr>
        </p:nvGraphicFramePr>
        <p:xfrm>
          <a:off x="838200" y="1192697"/>
          <a:ext cx="10515603" cy="5278498"/>
        </p:xfrm>
        <a:graphic>
          <a:graphicData uri="http://schemas.openxmlformats.org/drawingml/2006/table">
            <a:tbl>
              <a:tblPr firstRow="1" bandRow="1">
                <a:tableStyleId>{5C22544A-7EE6-4342-B048-85BDC9FD1C3A}</a:tableStyleId>
              </a:tblPr>
              <a:tblGrid>
                <a:gridCol w="1502229">
                  <a:extLst>
                    <a:ext uri="{9D8B030D-6E8A-4147-A177-3AD203B41FA5}">
                      <a16:colId xmlns:a16="http://schemas.microsoft.com/office/drawing/2014/main" val="2610826614"/>
                    </a:ext>
                  </a:extLst>
                </a:gridCol>
                <a:gridCol w="1502229">
                  <a:extLst>
                    <a:ext uri="{9D8B030D-6E8A-4147-A177-3AD203B41FA5}">
                      <a16:colId xmlns:a16="http://schemas.microsoft.com/office/drawing/2014/main" val="3064221"/>
                    </a:ext>
                  </a:extLst>
                </a:gridCol>
                <a:gridCol w="1502229">
                  <a:extLst>
                    <a:ext uri="{9D8B030D-6E8A-4147-A177-3AD203B41FA5}">
                      <a16:colId xmlns:a16="http://schemas.microsoft.com/office/drawing/2014/main" val="3817753240"/>
                    </a:ext>
                  </a:extLst>
                </a:gridCol>
                <a:gridCol w="1502229">
                  <a:extLst>
                    <a:ext uri="{9D8B030D-6E8A-4147-A177-3AD203B41FA5}">
                      <a16:colId xmlns:a16="http://schemas.microsoft.com/office/drawing/2014/main" val="4094185771"/>
                    </a:ext>
                  </a:extLst>
                </a:gridCol>
                <a:gridCol w="1502229">
                  <a:extLst>
                    <a:ext uri="{9D8B030D-6E8A-4147-A177-3AD203B41FA5}">
                      <a16:colId xmlns:a16="http://schemas.microsoft.com/office/drawing/2014/main" val="1457973868"/>
                    </a:ext>
                  </a:extLst>
                </a:gridCol>
                <a:gridCol w="1502229">
                  <a:extLst>
                    <a:ext uri="{9D8B030D-6E8A-4147-A177-3AD203B41FA5}">
                      <a16:colId xmlns:a16="http://schemas.microsoft.com/office/drawing/2014/main" val="975686559"/>
                    </a:ext>
                  </a:extLst>
                </a:gridCol>
                <a:gridCol w="1502229">
                  <a:extLst>
                    <a:ext uri="{9D8B030D-6E8A-4147-A177-3AD203B41FA5}">
                      <a16:colId xmlns:a16="http://schemas.microsoft.com/office/drawing/2014/main" val="426257921"/>
                    </a:ext>
                  </a:extLst>
                </a:gridCol>
              </a:tblGrid>
              <a:tr h="962741">
                <a:tc>
                  <a:txBody>
                    <a:bodyPr/>
                    <a:lstStyle/>
                    <a:p>
                      <a:r>
                        <a:rPr lang="en-US" dirty="0">
                          <a:solidFill>
                            <a:srgbClr val="FF0000"/>
                          </a:solidFill>
                        </a:rPr>
                        <a:t>Continents</a:t>
                      </a:r>
                    </a:p>
                  </a:txBody>
                  <a:tcPr/>
                </a:tc>
                <a:tc>
                  <a:txBody>
                    <a:bodyPr/>
                    <a:lstStyle/>
                    <a:p>
                      <a:r>
                        <a:rPr lang="en-US" dirty="0">
                          <a:solidFill>
                            <a:srgbClr val="FF0000"/>
                          </a:solidFill>
                        </a:rPr>
                        <a:t>Population</a:t>
                      </a:r>
                    </a:p>
                    <a:p>
                      <a:r>
                        <a:rPr lang="en-US" dirty="0">
                          <a:solidFill>
                            <a:srgbClr val="FF0000"/>
                          </a:solidFill>
                        </a:rPr>
                        <a:t>2012 (mill.)</a:t>
                      </a:r>
                    </a:p>
                  </a:txBody>
                  <a:tcPr/>
                </a:tc>
                <a:tc>
                  <a:txBody>
                    <a:bodyPr/>
                    <a:lstStyle/>
                    <a:p>
                      <a:r>
                        <a:rPr lang="en-US" dirty="0">
                          <a:solidFill>
                            <a:srgbClr val="FF0000"/>
                          </a:solidFill>
                        </a:rPr>
                        <a:t>Internet users</a:t>
                      </a:r>
                    </a:p>
                    <a:p>
                      <a:r>
                        <a:rPr lang="en-US" dirty="0">
                          <a:solidFill>
                            <a:srgbClr val="FF0000"/>
                          </a:solidFill>
                        </a:rPr>
                        <a:t>2000 (mill.)</a:t>
                      </a:r>
                    </a:p>
                  </a:txBody>
                  <a:tcPr/>
                </a:tc>
                <a:tc>
                  <a:txBody>
                    <a:bodyPr/>
                    <a:lstStyle/>
                    <a:p>
                      <a:r>
                        <a:rPr lang="en-US" dirty="0">
                          <a:solidFill>
                            <a:srgbClr val="FF0000"/>
                          </a:solidFill>
                        </a:rPr>
                        <a:t>Internet users 2012 (mill.)</a:t>
                      </a:r>
                    </a:p>
                  </a:txBody>
                  <a:tcPr/>
                </a:tc>
                <a:tc>
                  <a:txBody>
                    <a:bodyPr/>
                    <a:lstStyle/>
                    <a:p>
                      <a:r>
                        <a:rPr lang="en-US" dirty="0">
                          <a:solidFill>
                            <a:srgbClr val="FF0000"/>
                          </a:solidFill>
                        </a:rPr>
                        <a:t>Penetration % 2012</a:t>
                      </a:r>
                    </a:p>
                  </a:txBody>
                  <a:tcPr/>
                </a:tc>
                <a:tc>
                  <a:txBody>
                    <a:bodyPr/>
                    <a:lstStyle/>
                    <a:p>
                      <a:r>
                        <a:rPr lang="en-US" dirty="0">
                          <a:solidFill>
                            <a:srgbClr val="FF0000"/>
                          </a:solidFill>
                        </a:rPr>
                        <a:t>Growth %</a:t>
                      </a:r>
                    </a:p>
                  </a:txBody>
                  <a:tcPr/>
                </a:tc>
                <a:tc>
                  <a:txBody>
                    <a:bodyPr/>
                    <a:lstStyle/>
                    <a:p>
                      <a:r>
                        <a:rPr lang="en-US" dirty="0">
                          <a:solidFill>
                            <a:srgbClr val="FF0000"/>
                          </a:solidFill>
                        </a:rPr>
                        <a:t>% internet users</a:t>
                      </a:r>
                    </a:p>
                  </a:txBody>
                  <a:tcPr/>
                </a:tc>
                <a:extLst>
                  <a:ext uri="{0D108BD9-81ED-4DB2-BD59-A6C34878D82A}">
                    <a16:rowId xmlns:a16="http://schemas.microsoft.com/office/drawing/2014/main" val="2209931948"/>
                  </a:ext>
                </a:extLst>
              </a:tr>
              <a:tr h="458800">
                <a:tc>
                  <a:txBody>
                    <a:bodyPr/>
                    <a:lstStyle/>
                    <a:p>
                      <a:r>
                        <a:rPr lang="en-US" b="1" dirty="0">
                          <a:solidFill>
                            <a:schemeClr val="accent4"/>
                          </a:solidFill>
                        </a:rPr>
                        <a:t>Africa</a:t>
                      </a:r>
                    </a:p>
                  </a:txBody>
                  <a:tcPr/>
                </a:tc>
                <a:tc>
                  <a:txBody>
                    <a:bodyPr/>
                    <a:lstStyle/>
                    <a:p>
                      <a:r>
                        <a:rPr lang="en-US" b="1" dirty="0">
                          <a:solidFill>
                            <a:schemeClr val="accent4"/>
                          </a:solidFill>
                        </a:rPr>
                        <a:t>1073</a:t>
                      </a:r>
                    </a:p>
                  </a:txBody>
                  <a:tcPr/>
                </a:tc>
                <a:tc>
                  <a:txBody>
                    <a:bodyPr/>
                    <a:lstStyle/>
                    <a:p>
                      <a:r>
                        <a:rPr lang="en-US" b="1" dirty="0">
                          <a:solidFill>
                            <a:schemeClr val="accent4"/>
                          </a:solidFill>
                        </a:rPr>
                        <a:t>5</a:t>
                      </a:r>
                    </a:p>
                  </a:txBody>
                  <a:tcPr/>
                </a:tc>
                <a:tc>
                  <a:txBody>
                    <a:bodyPr/>
                    <a:lstStyle/>
                    <a:p>
                      <a:r>
                        <a:rPr lang="en-US" b="1" dirty="0">
                          <a:solidFill>
                            <a:schemeClr val="accent4"/>
                          </a:solidFill>
                        </a:rPr>
                        <a:t>167</a:t>
                      </a:r>
                    </a:p>
                  </a:txBody>
                  <a:tcPr/>
                </a:tc>
                <a:tc>
                  <a:txBody>
                    <a:bodyPr/>
                    <a:lstStyle/>
                    <a:p>
                      <a:r>
                        <a:rPr lang="en-US" b="1" dirty="0">
                          <a:solidFill>
                            <a:schemeClr val="accent4"/>
                          </a:solidFill>
                        </a:rPr>
                        <a:t>15.6</a:t>
                      </a:r>
                    </a:p>
                  </a:txBody>
                  <a:tcPr/>
                </a:tc>
                <a:tc>
                  <a:txBody>
                    <a:bodyPr/>
                    <a:lstStyle/>
                    <a:p>
                      <a:r>
                        <a:rPr lang="en-US" b="1" dirty="0">
                          <a:solidFill>
                            <a:schemeClr val="accent4"/>
                          </a:solidFill>
                        </a:rPr>
                        <a:t>3606.7</a:t>
                      </a:r>
                    </a:p>
                  </a:txBody>
                  <a:tcPr/>
                </a:tc>
                <a:tc>
                  <a:txBody>
                    <a:bodyPr/>
                    <a:lstStyle/>
                    <a:p>
                      <a:r>
                        <a:rPr lang="en-US" b="1" dirty="0">
                          <a:solidFill>
                            <a:schemeClr val="accent4"/>
                          </a:solidFill>
                        </a:rPr>
                        <a:t>7.0</a:t>
                      </a:r>
                    </a:p>
                  </a:txBody>
                  <a:tcPr/>
                </a:tc>
                <a:extLst>
                  <a:ext uri="{0D108BD9-81ED-4DB2-BD59-A6C34878D82A}">
                    <a16:rowId xmlns:a16="http://schemas.microsoft.com/office/drawing/2014/main" val="2360317927"/>
                  </a:ext>
                </a:extLst>
              </a:tr>
              <a:tr h="458800">
                <a:tc>
                  <a:txBody>
                    <a:bodyPr/>
                    <a:lstStyle/>
                    <a:p>
                      <a:r>
                        <a:rPr lang="en-US" b="1" dirty="0">
                          <a:solidFill>
                            <a:schemeClr val="accent4"/>
                          </a:solidFill>
                        </a:rPr>
                        <a:t>Asia</a:t>
                      </a:r>
                    </a:p>
                  </a:txBody>
                  <a:tcPr/>
                </a:tc>
                <a:tc>
                  <a:txBody>
                    <a:bodyPr/>
                    <a:lstStyle/>
                    <a:p>
                      <a:r>
                        <a:rPr lang="en-US" b="1" dirty="0">
                          <a:solidFill>
                            <a:schemeClr val="accent4"/>
                          </a:solidFill>
                        </a:rPr>
                        <a:t>3922</a:t>
                      </a:r>
                    </a:p>
                  </a:txBody>
                  <a:tcPr/>
                </a:tc>
                <a:tc>
                  <a:txBody>
                    <a:bodyPr/>
                    <a:lstStyle/>
                    <a:p>
                      <a:r>
                        <a:rPr lang="en-US" b="1" dirty="0">
                          <a:solidFill>
                            <a:schemeClr val="accent4"/>
                          </a:solidFill>
                        </a:rPr>
                        <a:t>114</a:t>
                      </a:r>
                    </a:p>
                  </a:txBody>
                  <a:tcPr/>
                </a:tc>
                <a:tc>
                  <a:txBody>
                    <a:bodyPr/>
                    <a:lstStyle/>
                    <a:p>
                      <a:r>
                        <a:rPr lang="en-US" b="1" dirty="0">
                          <a:solidFill>
                            <a:schemeClr val="accent4"/>
                          </a:solidFill>
                        </a:rPr>
                        <a:t>1077</a:t>
                      </a:r>
                    </a:p>
                  </a:txBody>
                  <a:tcPr/>
                </a:tc>
                <a:tc>
                  <a:txBody>
                    <a:bodyPr/>
                    <a:lstStyle/>
                    <a:p>
                      <a:r>
                        <a:rPr lang="en-US" b="1" dirty="0">
                          <a:solidFill>
                            <a:schemeClr val="accent4"/>
                          </a:solidFill>
                        </a:rPr>
                        <a:t>27.5</a:t>
                      </a:r>
                    </a:p>
                  </a:txBody>
                  <a:tcPr/>
                </a:tc>
                <a:tc>
                  <a:txBody>
                    <a:bodyPr/>
                    <a:lstStyle/>
                    <a:p>
                      <a:r>
                        <a:rPr lang="en-US" b="1" dirty="0">
                          <a:solidFill>
                            <a:schemeClr val="accent4"/>
                          </a:solidFill>
                        </a:rPr>
                        <a:t>841.9</a:t>
                      </a:r>
                    </a:p>
                  </a:txBody>
                  <a:tcPr/>
                </a:tc>
                <a:tc>
                  <a:txBody>
                    <a:bodyPr/>
                    <a:lstStyle/>
                    <a:p>
                      <a:r>
                        <a:rPr lang="en-US" b="1" dirty="0">
                          <a:solidFill>
                            <a:schemeClr val="accent4"/>
                          </a:solidFill>
                        </a:rPr>
                        <a:t>44.8</a:t>
                      </a:r>
                    </a:p>
                  </a:txBody>
                  <a:tcPr/>
                </a:tc>
                <a:extLst>
                  <a:ext uri="{0D108BD9-81ED-4DB2-BD59-A6C34878D82A}">
                    <a16:rowId xmlns:a16="http://schemas.microsoft.com/office/drawing/2014/main" val="156652044"/>
                  </a:ext>
                </a:extLst>
              </a:tr>
              <a:tr h="458800">
                <a:tc>
                  <a:txBody>
                    <a:bodyPr/>
                    <a:lstStyle/>
                    <a:p>
                      <a:r>
                        <a:rPr lang="en-US" b="1" dirty="0">
                          <a:solidFill>
                            <a:schemeClr val="accent4"/>
                          </a:solidFill>
                        </a:rPr>
                        <a:t>Europe</a:t>
                      </a:r>
                    </a:p>
                  </a:txBody>
                  <a:tcPr/>
                </a:tc>
                <a:tc>
                  <a:txBody>
                    <a:bodyPr/>
                    <a:lstStyle/>
                    <a:p>
                      <a:r>
                        <a:rPr lang="en-US" b="1" dirty="0">
                          <a:solidFill>
                            <a:schemeClr val="accent4"/>
                          </a:solidFill>
                        </a:rPr>
                        <a:t>821</a:t>
                      </a:r>
                    </a:p>
                  </a:txBody>
                  <a:tcPr/>
                </a:tc>
                <a:tc>
                  <a:txBody>
                    <a:bodyPr/>
                    <a:lstStyle/>
                    <a:p>
                      <a:r>
                        <a:rPr lang="en-US" b="1" dirty="0">
                          <a:solidFill>
                            <a:schemeClr val="accent4"/>
                          </a:solidFill>
                        </a:rPr>
                        <a:t>105</a:t>
                      </a:r>
                    </a:p>
                  </a:txBody>
                  <a:tcPr/>
                </a:tc>
                <a:tc>
                  <a:txBody>
                    <a:bodyPr/>
                    <a:lstStyle/>
                    <a:p>
                      <a:r>
                        <a:rPr lang="en-US" b="1" dirty="0">
                          <a:solidFill>
                            <a:schemeClr val="accent4"/>
                          </a:solidFill>
                        </a:rPr>
                        <a:t>519</a:t>
                      </a:r>
                    </a:p>
                  </a:txBody>
                  <a:tcPr/>
                </a:tc>
                <a:tc>
                  <a:txBody>
                    <a:bodyPr/>
                    <a:lstStyle/>
                    <a:p>
                      <a:r>
                        <a:rPr lang="en-US" b="1" dirty="0">
                          <a:solidFill>
                            <a:schemeClr val="accent4"/>
                          </a:solidFill>
                        </a:rPr>
                        <a:t>63.2</a:t>
                      </a:r>
                    </a:p>
                  </a:txBody>
                  <a:tcPr/>
                </a:tc>
                <a:tc>
                  <a:txBody>
                    <a:bodyPr/>
                    <a:lstStyle/>
                    <a:p>
                      <a:r>
                        <a:rPr lang="en-US" b="1" dirty="0">
                          <a:solidFill>
                            <a:schemeClr val="accent4"/>
                          </a:solidFill>
                        </a:rPr>
                        <a:t>393.4</a:t>
                      </a:r>
                    </a:p>
                  </a:txBody>
                  <a:tcPr/>
                </a:tc>
                <a:tc>
                  <a:txBody>
                    <a:bodyPr/>
                    <a:lstStyle/>
                    <a:p>
                      <a:r>
                        <a:rPr lang="en-US" b="1" dirty="0">
                          <a:solidFill>
                            <a:schemeClr val="accent4"/>
                          </a:solidFill>
                        </a:rPr>
                        <a:t>21.5</a:t>
                      </a:r>
                    </a:p>
                  </a:txBody>
                  <a:tcPr/>
                </a:tc>
                <a:extLst>
                  <a:ext uri="{0D108BD9-81ED-4DB2-BD59-A6C34878D82A}">
                    <a16:rowId xmlns:a16="http://schemas.microsoft.com/office/drawing/2014/main" val="2863255297"/>
                  </a:ext>
                </a:extLst>
              </a:tr>
              <a:tr h="458800">
                <a:tc>
                  <a:txBody>
                    <a:bodyPr/>
                    <a:lstStyle/>
                    <a:p>
                      <a:r>
                        <a:rPr lang="en-US" b="1" dirty="0">
                          <a:solidFill>
                            <a:schemeClr val="accent4"/>
                          </a:solidFill>
                        </a:rPr>
                        <a:t>Middle East</a:t>
                      </a:r>
                    </a:p>
                  </a:txBody>
                  <a:tcPr/>
                </a:tc>
                <a:tc>
                  <a:txBody>
                    <a:bodyPr/>
                    <a:lstStyle/>
                    <a:p>
                      <a:r>
                        <a:rPr lang="en-US" b="1" dirty="0">
                          <a:solidFill>
                            <a:schemeClr val="accent4"/>
                          </a:solidFill>
                        </a:rPr>
                        <a:t>224</a:t>
                      </a:r>
                    </a:p>
                  </a:txBody>
                  <a:tcPr/>
                </a:tc>
                <a:tc>
                  <a:txBody>
                    <a:bodyPr/>
                    <a:lstStyle/>
                    <a:p>
                      <a:r>
                        <a:rPr lang="en-US" b="1" dirty="0">
                          <a:solidFill>
                            <a:schemeClr val="accent4"/>
                          </a:solidFill>
                        </a:rPr>
                        <a:t>3</a:t>
                      </a:r>
                    </a:p>
                  </a:txBody>
                  <a:tcPr/>
                </a:tc>
                <a:tc>
                  <a:txBody>
                    <a:bodyPr/>
                    <a:lstStyle/>
                    <a:p>
                      <a:r>
                        <a:rPr lang="en-US" b="1" dirty="0">
                          <a:solidFill>
                            <a:schemeClr val="accent4"/>
                          </a:solidFill>
                        </a:rPr>
                        <a:t>90</a:t>
                      </a:r>
                    </a:p>
                  </a:txBody>
                  <a:tcPr/>
                </a:tc>
                <a:tc>
                  <a:txBody>
                    <a:bodyPr/>
                    <a:lstStyle/>
                    <a:p>
                      <a:r>
                        <a:rPr lang="en-US" b="1" dirty="0">
                          <a:solidFill>
                            <a:schemeClr val="accent4"/>
                          </a:solidFill>
                        </a:rPr>
                        <a:t>40.2</a:t>
                      </a:r>
                    </a:p>
                  </a:txBody>
                  <a:tcPr/>
                </a:tc>
                <a:tc>
                  <a:txBody>
                    <a:bodyPr/>
                    <a:lstStyle/>
                    <a:p>
                      <a:r>
                        <a:rPr lang="en-US" b="1" dirty="0">
                          <a:solidFill>
                            <a:schemeClr val="accent4"/>
                          </a:solidFill>
                        </a:rPr>
                        <a:t>2639.9</a:t>
                      </a:r>
                    </a:p>
                  </a:txBody>
                  <a:tcPr/>
                </a:tc>
                <a:tc>
                  <a:txBody>
                    <a:bodyPr/>
                    <a:lstStyle/>
                    <a:p>
                      <a:r>
                        <a:rPr lang="en-US" b="1" dirty="0">
                          <a:solidFill>
                            <a:schemeClr val="accent4"/>
                          </a:solidFill>
                        </a:rPr>
                        <a:t>3.7</a:t>
                      </a:r>
                    </a:p>
                  </a:txBody>
                  <a:tcPr/>
                </a:tc>
                <a:extLst>
                  <a:ext uri="{0D108BD9-81ED-4DB2-BD59-A6C34878D82A}">
                    <a16:rowId xmlns:a16="http://schemas.microsoft.com/office/drawing/2014/main" val="2361638803"/>
                  </a:ext>
                </a:extLst>
              </a:tr>
              <a:tr h="673919">
                <a:tc>
                  <a:txBody>
                    <a:bodyPr/>
                    <a:lstStyle/>
                    <a:p>
                      <a:r>
                        <a:rPr lang="en-US" b="1" dirty="0">
                          <a:solidFill>
                            <a:schemeClr val="accent4"/>
                          </a:solidFill>
                        </a:rPr>
                        <a:t>North America</a:t>
                      </a:r>
                    </a:p>
                  </a:txBody>
                  <a:tcPr/>
                </a:tc>
                <a:tc>
                  <a:txBody>
                    <a:bodyPr/>
                    <a:lstStyle/>
                    <a:p>
                      <a:r>
                        <a:rPr lang="en-US" b="1" dirty="0">
                          <a:solidFill>
                            <a:schemeClr val="accent4"/>
                          </a:solidFill>
                        </a:rPr>
                        <a:t>348</a:t>
                      </a:r>
                    </a:p>
                  </a:txBody>
                  <a:tcPr/>
                </a:tc>
                <a:tc>
                  <a:txBody>
                    <a:bodyPr/>
                    <a:lstStyle/>
                    <a:p>
                      <a:r>
                        <a:rPr lang="en-US" b="1" dirty="0">
                          <a:solidFill>
                            <a:schemeClr val="accent4"/>
                          </a:solidFill>
                        </a:rPr>
                        <a:t>108</a:t>
                      </a:r>
                    </a:p>
                  </a:txBody>
                  <a:tcPr/>
                </a:tc>
                <a:tc>
                  <a:txBody>
                    <a:bodyPr/>
                    <a:lstStyle/>
                    <a:p>
                      <a:r>
                        <a:rPr lang="en-US" b="1" dirty="0">
                          <a:solidFill>
                            <a:schemeClr val="accent4"/>
                          </a:solidFill>
                        </a:rPr>
                        <a:t>274</a:t>
                      </a:r>
                    </a:p>
                  </a:txBody>
                  <a:tcPr/>
                </a:tc>
                <a:tc>
                  <a:txBody>
                    <a:bodyPr/>
                    <a:lstStyle/>
                    <a:p>
                      <a:r>
                        <a:rPr lang="en-US" b="1" dirty="0">
                          <a:solidFill>
                            <a:schemeClr val="accent4"/>
                          </a:solidFill>
                        </a:rPr>
                        <a:t>78.6</a:t>
                      </a:r>
                    </a:p>
                  </a:txBody>
                  <a:tcPr/>
                </a:tc>
                <a:tc>
                  <a:txBody>
                    <a:bodyPr/>
                    <a:lstStyle/>
                    <a:p>
                      <a:r>
                        <a:rPr lang="en-US" b="1" dirty="0">
                          <a:solidFill>
                            <a:schemeClr val="accent4"/>
                          </a:solidFill>
                        </a:rPr>
                        <a:t>153.3</a:t>
                      </a:r>
                    </a:p>
                  </a:txBody>
                  <a:tcPr/>
                </a:tc>
                <a:tc>
                  <a:txBody>
                    <a:bodyPr/>
                    <a:lstStyle/>
                    <a:p>
                      <a:r>
                        <a:rPr lang="en-US" b="1" dirty="0">
                          <a:solidFill>
                            <a:schemeClr val="accent4"/>
                          </a:solidFill>
                        </a:rPr>
                        <a:t>11.4</a:t>
                      </a:r>
                    </a:p>
                  </a:txBody>
                  <a:tcPr/>
                </a:tc>
                <a:extLst>
                  <a:ext uri="{0D108BD9-81ED-4DB2-BD59-A6C34878D82A}">
                    <a16:rowId xmlns:a16="http://schemas.microsoft.com/office/drawing/2014/main" val="3425751023"/>
                  </a:ext>
                </a:extLst>
              </a:tr>
              <a:tr h="673919">
                <a:tc>
                  <a:txBody>
                    <a:bodyPr/>
                    <a:lstStyle/>
                    <a:p>
                      <a:r>
                        <a:rPr lang="en-US" b="1" dirty="0">
                          <a:solidFill>
                            <a:schemeClr val="accent4"/>
                          </a:solidFill>
                        </a:rPr>
                        <a:t>Latin America</a:t>
                      </a:r>
                    </a:p>
                  </a:txBody>
                  <a:tcPr/>
                </a:tc>
                <a:tc>
                  <a:txBody>
                    <a:bodyPr/>
                    <a:lstStyle/>
                    <a:p>
                      <a:r>
                        <a:rPr lang="en-US" b="1" dirty="0">
                          <a:solidFill>
                            <a:schemeClr val="accent4"/>
                          </a:solidFill>
                        </a:rPr>
                        <a:t>594</a:t>
                      </a:r>
                    </a:p>
                  </a:txBody>
                  <a:tcPr/>
                </a:tc>
                <a:tc>
                  <a:txBody>
                    <a:bodyPr/>
                    <a:lstStyle/>
                    <a:p>
                      <a:r>
                        <a:rPr lang="en-US" b="1" dirty="0">
                          <a:solidFill>
                            <a:schemeClr val="accent4"/>
                          </a:solidFill>
                        </a:rPr>
                        <a:t>18</a:t>
                      </a:r>
                    </a:p>
                  </a:txBody>
                  <a:tcPr/>
                </a:tc>
                <a:tc>
                  <a:txBody>
                    <a:bodyPr/>
                    <a:lstStyle/>
                    <a:p>
                      <a:r>
                        <a:rPr lang="en-US" b="1" dirty="0">
                          <a:solidFill>
                            <a:schemeClr val="accent4"/>
                          </a:solidFill>
                        </a:rPr>
                        <a:t>255</a:t>
                      </a:r>
                    </a:p>
                  </a:txBody>
                  <a:tcPr/>
                </a:tc>
                <a:tc>
                  <a:txBody>
                    <a:bodyPr/>
                    <a:lstStyle/>
                    <a:p>
                      <a:r>
                        <a:rPr lang="en-US" b="1" dirty="0">
                          <a:solidFill>
                            <a:schemeClr val="accent4"/>
                          </a:solidFill>
                        </a:rPr>
                        <a:t>42.9</a:t>
                      </a:r>
                    </a:p>
                  </a:txBody>
                  <a:tcPr/>
                </a:tc>
                <a:tc>
                  <a:txBody>
                    <a:bodyPr/>
                    <a:lstStyle/>
                    <a:p>
                      <a:r>
                        <a:rPr lang="en-US" b="1" dirty="0">
                          <a:solidFill>
                            <a:schemeClr val="accent4"/>
                          </a:solidFill>
                        </a:rPr>
                        <a:t>1310.8</a:t>
                      </a:r>
                    </a:p>
                  </a:txBody>
                  <a:tcPr/>
                </a:tc>
                <a:tc>
                  <a:txBody>
                    <a:bodyPr/>
                    <a:lstStyle/>
                    <a:p>
                      <a:r>
                        <a:rPr lang="en-US" b="1" dirty="0">
                          <a:solidFill>
                            <a:schemeClr val="accent4"/>
                          </a:solidFill>
                        </a:rPr>
                        <a:t>10.6</a:t>
                      </a:r>
                    </a:p>
                  </a:txBody>
                  <a:tcPr/>
                </a:tc>
                <a:extLst>
                  <a:ext uri="{0D108BD9-81ED-4DB2-BD59-A6C34878D82A}">
                    <a16:rowId xmlns:a16="http://schemas.microsoft.com/office/drawing/2014/main" val="3074280702"/>
                  </a:ext>
                </a:extLst>
              </a:tr>
              <a:tr h="673919">
                <a:tc>
                  <a:txBody>
                    <a:bodyPr/>
                    <a:lstStyle/>
                    <a:p>
                      <a:r>
                        <a:rPr lang="en-US" b="1" dirty="0">
                          <a:solidFill>
                            <a:schemeClr val="accent4"/>
                          </a:solidFill>
                        </a:rPr>
                        <a:t>Oceania/</a:t>
                      </a:r>
                    </a:p>
                    <a:p>
                      <a:r>
                        <a:rPr lang="en-US" b="1" dirty="0">
                          <a:solidFill>
                            <a:schemeClr val="accent4"/>
                          </a:solidFill>
                        </a:rPr>
                        <a:t>Australia</a:t>
                      </a:r>
                    </a:p>
                  </a:txBody>
                  <a:tcPr/>
                </a:tc>
                <a:tc>
                  <a:txBody>
                    <a:bodyPr/>
                    <a:lstStyle/>
                    <a:p>
                      <a:r>
                        <a:rPr lang="en-US" b="1" dirty="0">
                          <a:solidFill>
                            <a:schemeClr val="accent4"/>
                          </a:solidFill>
                        </a:rPr>
                        <a:t>36</a:t>
                      </a:r>
                    </a:p>
                  </a:txBody>
                  <a:tcPr/>
                </a:tc>
                <a:tc>
                  <a:txBody>
                    <a:bodyPr/>
                    <a:lstStyle/>
                    <a:p>
                      <a:r>
                        <a:rPr lang="en-US" b="1" dirty="0">
                          <a:solidFill>
                            <a:schemeClr val="accent4"/>
                          </a:solidFill>
                        </a:rPr>
                        <a:t>8</a:t>
                      </a:r>
                    </a:p>
                  </a:txBody>
                  <a:tcPr/>
                </a:tc>
                <a:tc>
                  <a:txBody>
                    <a:bodyPr/>
                    <a:lstStyle/>
                    <a:p>
                      <a:r>
                        <a:rPr lang="en-US" b="1" dirty="0">
                          <a:solidFill>
                            <a:schemeClr val="accent4"/>
                          </a:solidFill>
                        </a:rPr>
                        <a:t>24</a:t>
                      </a:r>
                    </a:p>
                  </a:txBody>
                  <a:tcPr/>
                </a:tc>
                <a:tc>
                  <a:txBody>
                    <a:bodyPr/>
                    <a:lstStyle/>
                    <a:p>
                      <a:r>
                        <a:rPr lang="en-US" b="1" dirty="0">
                          <a:solidFill>
                            <a:schemeClr val="accent4"/>
                          </a:solidFill>
                        </a:rPr>
                        <a:t>67.6</a:t>
                      </a:r>
                    </a:p>
                  </a:txBody>
                  <a:tcPr/>
                </a:tc>
                <a:tc>
                  <a:txBody>
                    <a:bodyPr/>
                    <a:lstStyle/>
                    <a:p>
                      <a:r>
                        <a:rPr lang="en-US" b="1" dirty="0">
                          <a:solidFill>
                            <a:schemeClr val="accent4"/>
                          </a:solidFill>
                        </a:rPr>
                        <a:t>218.7</a:t>
                      </a:r>
                    </a:p>
                  </a:txBody>
                  <a:tcPr/>
                </a:tc>
                <a:tc>
                  <a:txBody>
                    <a:bodyPr/>
                    <a:lstStyle/>
                    <a:p>
                      <a:r>
                        <a:rPr lang="en-US" b="1" dirty="0">
                          <a:solidFill>
                            <a:schemeClr val="accent4"/>
                          </a:solidFill>
                        </a:rPr>
                        <a:t>1.0</a:t>
                      </a:r>
                    </a:p>
                  </a:txBody>
                  <a:tcPr/>
                </a:tc>
                <a:extLst>
                  <a:ext uri="{0D108BD9-81ED-4DB2-BD59-A6C34878D82A}">
                    <a16:rowId xmlns:a16="http://schemas.microsoft.com/office/drawing/2014/main" val="2477013065"/>
                  </a:ext>
                </a:extLst>
              </a:tr>
              <a:tr h="458800">
                <a:tc>
                  <a:txBody>
                    <a:bodyPr/>
                    <a:lstStyle/>
                    <a:p>
                      <a:r>
                        <a:rPr lang="en-US" b="1" dirty="0">
                          <a:solidFill>
                            <a:schemeClr val="accent4"/>
                          </a:solidFill>
                        </a:rPr>
                        <a:t>Total</a:t>
                      </a:r>
                    </a:p>
                  </a:txBody>
                  <a:tcPr/>
                </a:tc>
                <a:tc>
                  <a:txBody>
                    <a:bodyPr/>
                    <a:lstStyle/>
                    <a:p>
                      <a:r>
                        <a:rPr lang="en-US" b="1" dirty="0">
                          <a:solidFill>
                            <a:schemeClr val="accent4"/>
                          </a:solidFill>
                        </a:rPr>
                        <a:t>7018</a:t>
                      </a:r>
                    </a:p>
                  </a:txBody>
                  <a:tcPr/>
                </a:tc>
                <a:tc>
                  <a:txBody>
                    <a:bodyPr/>
                    <a:lstStyle/>
                    <a:p>
                      <a:r>
                        <a:rPr lang="en-US" b="1" dirty="0">
                          <a:solidFill>
                            <a:schemeClr val="accent4"/>
                          </a:solidFill>
                        </a:rPr>
                        <a:t>361</a:t>
                      </a:r>
                    </a:p>
                  </a:txBody>
                  <a:tcPr/>
                </a:tc>
                <a:tc>
                  <a:txBody>
                    <a:bodyPr/>
                    <a:lstStyle/>
                    <a:p>
                      <a:r>
                        <a:rPr lang="en-US" b="1" dirty="0">
                          <a:solidFill>
                            <a:schemeClr val="accent4"/>
                          </a:solidFill>
                        </a:rPr>
                        <a:t>2406</a:t>
                      </a:r>
                    </a:p>
                  </a:txBody>
                  <a:tcPr/>
                </a:tc>
                <a:tc>
                  <a:txBody>
                    <a:bodyPr/>
                    <a:lstStyle/>
                    <a:p>
                      <a:r>
                        <a:rPr lang="en-US" b="1" dirty="0">
                          <a:solidFill>
                            <a:schemeClr val="accent4"/>
                          </a:solidFill>
                        </a:rPr>
                        <a:t>34.3</a:t>
                      </a:r>
                    </a:p>
                  </a:txBody>
                  <a:tcPr/>
                </a:tc>
                <a:tc>
                  <a:txBody>
                    <a:bodyPr/>
                    <a:lstStyle/>
                    <a:p>
                      <a:r>
                        <a:rPr lang="en-US" b="1" dirty="0">
                          <a:solidFill>
                            <a:schemeClr val="accent4"/>
                          </a:solidFill>
                        </a:rPr>
                        <a:t>566.7</a:t>
                      </a:r>
                    </a:p>
                  </a:txBody>
                  <a:tcPr/>
                </a:tc>
                <a:tc>
                  <a:txBody>
                    <a:bodyPr/>
                    <a:lstStyle/>
                    <a:p>
                      <a:r>
                        <a:rPr lang="en-US" b="1" dirty="0">
                          <a:solidFill>
                            <a:schemeClr val="accent4"/>
                          </a:solidFill>
                        </a:rPr>
                        <a:t>100.0</a:t>
                      </a:r>
                    </a:p>
                  </a:txBody>
                  <a:tcPr/>
                </a:tc>
                <a:extLst>
                  <a:ext uri="{0D108BD9-81ED-4DB2-BD59-A6C34878D82A}">
                    <a16:rowId xmlns:a16="http://schemas.microsoft.com/office/drawing/2014/main" val="3345054181"/>
                  </a:ext>
                </a:extLst>
              </a:tr>
            </a:tbl>
          </a:graphicData>
        </a:graphic>
      </p:graphicFrame>
    </p:spTree>
    <p:extLst>
      <p:ext uri="{BB962C8B-B14F-4D97-AF65-F5344CB8AC3E}">
        <p14:creationId xmlns:p14="http://schemas.microsoft.com/office/powerpoint/2010/main" val="3481304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ECDF3C-4B13-4BA1-924D-7B65DBFB3272}"/>
              </a:ext>
            </a:extLst>
          </p:cNvPr>
          <p:cNvSpPr>
            <a:spLocks noGrp="1"/>
          </p:cNvSpPr>
          <p:nvPr>
            <p:ph type="ctrTitle"/>
          </p:nvPr>
        </p:nvSpPr>
        <p:spPr>
          <a:xfrm>
            <a:off x="1524000" y="1122363"/>
            <a:ext cx="9144000" cy="1925637"/>
          </a:xfrm>
        </p:spPr>
        <p:txBody>
          <a:bodyPr>
            <a:noAutofit/>
          </a:bodyPr>
          <a:lstStyle/>
          <a:p>
            <a:r>
              <a:rPr lang="en-US" sz="4800" dirty="0"/>
              <a:t>Marketing has moved from ‘helping the seller to sell’ to ‘helping the customer to buy’</a:t>
            </a:r>
          </a:p>
        </p:txBody>
      </p:sp>
      <p:sp>
        <p:nvSpPr>
          <p:cNvPr id="5" name="Subtitle 4">
            <a:extLst>
              <a:ext uri="{FF2B5EF4-FFF2-40B4-BE49-F238E27FC236}">
                <a16:creationId xmlns:a16="http://schemas.microsoft.com/office/drawing/2014/main" id="{3D847ABE-43EE-4438-AD4F-576BD976606F}"/>
              </a:ext>
            </a:extLst>
          </p:cNvPr>
          <p:cNvSpPr>
            <a:spLocks noGrp="1"/>
          </p:cNvSpPr>
          <p:nvPr>
            <p:ph type="subTitle" idx="1"/>
          </p:nvPr>
        </p:nvSpPr>
        <p:spPr/>
        <p:txBody>
          <a:bodyPr>
            <a:normAutofit lnSpcReduction="10000"/>
          </a:bodyPr>
          <a:lstStyle/>
          <a:p>
            <a:r>
              <a:rPr lang="en-US" sz="4000" dirty="0"/>
              <a:t>The internet is a ‘pull’ medium whereas internet ads are a ‘push’ medium</a:t>
            </a:r>
          </a:p>
        </p:txBody>
      </p:sp>
    </p:spTree>
    <p:extLst>
      <p:ext uri="{BB962C8B-B14F-4D97-AF65-F5344CB8AC3E}">
        <p14:creationId xmlns:p14="http://schemas.microsoft.com/office/powerpoint/2010/main" val="2029112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2AF2D-492F-4ACD-BB7C-2D738C83EF88}"/>
              </a:ext>
            </a:extLst>
          </p:cNvPr>
          <p:cNvSpPr>
            <a:spLocks noGrp="1"/>
          </p:cNvSpPr>
          <p:nvPr>
            <p:ph type="title"/>
          </p:nvPr>
        </p:nvSpPr>
        <p:spPr>
          <a:xfrm>
            <a:off x="1422400" y="274638"/>
            <a:ext cx="10160000" cy="745779"/>
          </a:xfrm>
        </p:spPr>
        <p:txBody>
          <a:bodyPr/>
          <a:lstStyle/>
          <a:p>
            <a:pPr algn="ctr"/>
            <a:r>
              <a:rPr lang="en-US" dirty="0"/>
              <a:t>What has led to digital marketing?</a:t>
            </a:r>
          </a:p>
        </p:txBody>
      </p:sp>
      <p:sp>
        <p:nvSpPr>
          <p:cNvPr id="3" name="Content Placeholder 2">
            <a:extLst>
              <a:ext uri="{FF2B5EF4-FFF2-40B4-BE49-F238E27FC236}">
                <a16:creationId xmlns:a16="http://schemas.microsoft.com/office/drawing/2014/main" id="{EAFE78F1-A62E-4349-BC1A-FAA58FC07BF1}"/>
              </a:ext>
            </a:extLst>
          </p:cNvPr>
          <p:cNvSpPr>
            <a:spLocks noGrp="1"/>
          </p:cNvSpPr>
          <p:nvPr>
            <p:ph idx="1"/>
          </p:nvPr>
        </p:nvSpPr>
        <p:spPr>
          <a:xfrm>
            <a:off x="1422400" y="1192696"/>
            <a:ext cx="10160000" cy="5340625"/>
          </a:xfrm>
        </p:spPr>
        <p:txBody>
          <a:bodyPr/>
          <a:lstStyle/>
          <a:p>
            <a:pPr marL="0" indent="0">
              <a:buNone/>
            </a:pPr>
            <a:r>
              <a:rPr lang="en-US" sz="2800" dirty="0"/>
              <a:t>An Adobe study pointed out</a:t>
            </a:r>
          </a:p>
          <a:p>
            <a:r>
              <a:rPr lang="en-US" sz="2800" dirty="0"/>
              <a:t>Two thirds of all marketers think their companies won’t succeed unless they have a successful digital marketing approach. Yet only 15% of marketing budgets are allocated to digital.</a:t>
            </a:r>
          </a:p>
          <a:p>
            <a:r>
              <a:rPr lang="en-US" sz="2800" dirty="0"/>
              <a:t>96% brands surveyed said that they will increase digital marketing budget allocation in the next 12 months</a:t>
            </a:r>
          </a:p>
          <a:p>
            <a:r>
              <a:rPr lang="en-US" sz="2800" dirty="0"/>
              <a:t>Less than half of digital marketers feel proficient in digital marketing</a:t>
            </a:r>
          </a:p>
          <a:p>
            <a:r>
              <a:rPr lang="en-US" sz="2800" dirty="0"/>
              <a:t>Just one in three  marketers think their companies </a:t>
            </a:r>
            <a:r>
              <a:rPr lang="en-US" dirty="0"/>
              <a:t>are </a:t>
            </a:r>
            <a:r>
              <a:rPr lang="en-US" sz="2800" dirty="0"/>
              <a:t>highly proficient in digital marketing</a:t>
            </a:r>
          </a:p>
          <a:p>
            <a:endParaRPr lang="en-US" dirty="0"/>
          </a:p>
        </p:txBody>
      </p:sp>
    </p:spTree>
    <p:extLst>
      <p:ext uri="{BB962C8B-B14F-4D97-AF65-F5344CB8AC3E}">
        <p14:creationId xmlns:p14="http://schemas.microsoft.com/office/powerpoint/2010/main" val="322626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31611-3EED-4F73-AB0A-8B8879399A6F}"/>
              </a:ext>
            </a:extLst>
          </p:cNvPr>
          <p:cNvSpPr>
            <a:spLocks noGrp="1"/>
          </p:cNvSpPr>
          <p:nvPr>
            <p:ph type="title"/>
          </p:nvPr>
        </p:nvSpPr>
        <p:spPr/>
        <p:txBody>
          <a:bodyPr/>
          <a:lstStyle/>
          <a:p>
            <a:pPr algn="ctr"/>
            <a:r>
              <a:rPr lang="en-US" dirty="0"/>
              <a:t>The Digital user</a:t>
            </a:r>
          </a:p>
        </p:txBody>
      </p:sp>
      <p:sp>
        <p:nvSpPr>
          <p:cNvPr id="3" name="Content Placeholder 2">
            <a:extLst>
              <a:ext uri="{FF2B5EF4-FFF2-40B4-BE49-F238E27FC236}">
                <a16:creationId xmlns:a16="http://schemas.microsoft.com/office/drawing/2014/main" id="{A378A601-D11E-4FAE-A6FB-24B1072A888F}"/>
              </a:ext>
            </a:extLst>
          </p:cNvPr>
          <p:cNvSpPr>
            <a:spLocks noGrp="1"/>
          </p:cNvSpPr>
          <p:nvPr>
            <p:ph idx="1"/>
          </p:nvPr>
        </p:nvSpPr>
        <p:spPr>
          <a:xfrm>
            <a:off x="1422400" y="1600201"/>
            <a:ext cx="10160000" cy="5012634"/>
          </a:xfrm>
        </p:spPr>
        <p:txBody>
          <a:bodyPr/>
          <a:lstStyle/>
          <a:p>
            <a:r>
              <a:rPr lang="en-US" sz="2800" dirty="0" err="1"/>
              <a:t>Millenials</a:t>
            </a:r>
            <a:r>
              <a:rPr lang="en-US" sz="2800" dirty="0"/>
              <a:t> will form 75% of the work fore by 2025 and would be actively shaping corporate culture and expectations</a:t>
            </a:r>
          </a:p>
          <a:p>
            <a:r>
              <a:rPr lang="en-US" sz="2800" dirty="0"/>
              <a:t>Only 11% regard having a lot of money as a definition of success</a:t>
            </a:r>
          </a:p>
          <a:p>
            <a:r>
              <a:rPr lang="en-US" sz="2800" dirty="0"/>
              <a:t>84% say that helping to make a positive difference in the world is more important than professional recognition</a:t>
            </a:r>
          </a:p>
          <a:p>
            <a:r>
              <a:rPr lang="en-US" sz="2800" dirty="0"/>
              <a:t>92% believe that business success should be measured more than profit</a:t>
            </a:r>
          </a:p>
          <a:p>
            <a:r>
              <a:rPr lang="en-US" sz="2800" dirty="0"/>
              <a:t>90% view entrepreneurship as a mindset today, instead of the role of a business owner</a:t>
            </a:r>
          </a:p>
        </p:txBody>
      </p:sp>
    </p:spTree>
    <p:extLst>
      <p:ext uri="{BB962C8B-B14F-4D97-AF65-F5344CB8AC3E}">
        <p14:creationId xmlns:p14="http://schemas.microsoft.com/office/powerpoint/2010/main" val="804266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7397F-4777-4D2D-9871-7952ABF37535}"/>
              </a:ext>
            </a:extLst>
          </p:cNvPr>
          <p:cNvSpPr>
            <a:spLocks noGrp="1"/>
          </p:cNvSpPr>
          <p:nvPr>
            <p:ph type="title"/>
          </p:nvPr>
        </p:nvSpPr>
        <p:spPr/>
        <p:txBody>
          <a:bodyPr/>
          <a:lstStyle/>
          <a:p>
            <a:pPr algn="ctr"/>
            <a:r>
              <a:rPr lang="en-US" dirty="0"/>
              <a:t>Types of Digital users</a:t>
            </a:r>
          </a:p>
        </p:txBody>
      </p:sp>
      <p:sp>
        <p:nvSpPr>
          <p:cNvPr id="3" name="Content Placeholder 2">
            <a:extLst>
              <a:ext uri="{FF2B5EF4-FFF2-40B4-BE49-F238E27FC236}">
                <a16:creationId xmlns:a16="http://schemas.microsoft.com/office/drawing/2014/main" id="{B65FE271-9616-4A09-AAD4-2EEA531776D6}"/>
              </a:ext>
            </a:extLst>
          </p:cNvPr>
          <p:cNvSpPr>
            <a:spLocks noGrp="1"/>
          </p:cNvSpPr>
          <p:nvPr>
            <p:ph idx="1"/>
          </p:nvPr>
        </p:nvSpPr>
        <p:spPr/>
        <p:txBody>
          <a:bodyPr/>
          <a:lstStyle/>
          <a:p>
            <a:r>
              <a:rPr lang="en-US" dirty="0"/>
              <a:t>Digital natives – They have an intuitive understanding of digital, but need to learn how to think strategically</a:t>
            </a:r>
          </a:p>
          <a:p>
            <a:r>
              <a:rPr lang="en-US" dirty="0"/>
              <a:t>Digital immigrants – recognize the value of digital, but need to learn strategies, tactics and tools for its successful implementation</a:t>
            </a:r>
          </a:p>
          <a:p>
            <a:r>
              <a:rPr lang="en-US" dirty="0"/>
              <a:t>Digital aliens – think strategically but need to experience the value of digital</a:t>
            </a:r>
          </a:p>
          <a:p>
            <a:r>
              <a:rPr lang="en-US" dirty="0"/>
              <a:t>Digital integrator – have an expert command of digital and its strategic implementation</a:t>
            </a:r>
          </a:p>
        </p:txBody>
      </p:sp>
    </p:spTree>
    <p:extLst>
      <p:ext uri="{BB962C8B-B14F-4D97-AF65-F5344CB8AC3E}">
        <p14:creationId xmlns:p14="http://schemas.microsoft.com/office/powerpoint/2010/main" val="4265126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0E7E8F-0532-42BB-AE29-CA326AAC2178}"/>
              </a:ext>
            </a:extLst>
          </p:cNvPr>
          <p:cNvSpPr>
            <a:spLocks noGrp="1"/>
          </p:cNvSpPr>
          <p:nvPr>
            <p:ph type="title"/>
          </p:nvPr>
        </p:nvSpPr>
        <p:spPr/>
        <p:txBody>
          <a:bodyPr/>
          <a:lstStyle/>
          <a:p>
            <a:pPr algn="ctr"/>
            <a:r>
              <a:rPr lang="en-US" dirty="0"/>
              <a:t>Digital multitasking</a:t>
            </a:r>
          </a:p>
        </p:txBody>
      </p:sp>
      <p:sp>
        <p:nvSpPr>
          <p:cNvPr id="5" name="Content Placeholder 4">
            <a:extLst>
              <a:ext uri="{FF2B5EF4-FFF2-40B4-BE49-F238E27FC236}">
                <a16:creationId xmlns:a16="http://schemas.microsoft.com/office/drawing/2014/main" id="{A14B13B0-59E2-44A3-92C4-B23EC37F5080}"/>
              </a:ext>
            </a:extLst>
          </p:cNvPr>
          <p:cNvSpPr>
            <a:spLocks noGrp="1"/>
          </p:cNvSpPr>
          <p:nvPr>
            <p:ph idx="1"/>
          </p:nvPr>
        </p:nvSpPr>
        <p:spPr/>
        <p:txBody>
          <a:bodyPr/>
          <a:lstStyle/>
          <a:p>
            <a:r>
              <a:rPr lang="en-US" dirty="0"/>
              <a:t>Content Grazing - </a:t>
            </a:r>
            <a:r>
              <a:rPr lang="en-US" sz="1800" dirty="0"/>
              <a:t>accessing two or more screens for unrelated content (68%)</a:t>
            </a:r>
          </a:p>
          <a:p>
            <a:r>
              <a:rPr lang="en-US" dirty="0"/>
              <a:t>Investigative spider-webbing – </a:t>
            </a:r>
            <a:r>
              <a:rPr lang="en-US" sz="1800" dirty="0"/>
              <a:t>seeking content across several devices simultaneously (57%)</a:t>
            </a:r>
          </a:p>
          <a:p>
            <a:r>
              <a:rPr lang="en-US" dirty="0"/>
              <a:t>Quantum journey – </a:t>
            </a:r>
            <a:r>
              <a:rPr lang="en-US" sz="1800" dirty="0"/>
              <a:t>multiple screens are used independently to achieve a goal (46%)</a:t>
            </a:r>
          </a:p>
          <a:p>
            <a:r>
              <a:rPr lang="en-US" dirty="0"/>
              <a:t>Social spider –webbing – </a:t>
            </a:r>
            <a:r>
              <a:rPr lang="en-US" sz="1800" dirty="0"/>
              <a:t>focused on sharing content and connecting with others across devices (39%)</a:t>
            </a:r>
          </a:p>
        </p:txBody>
      </p:sp>
    </p:spTree>
    <p:extLst>
      <p:ext uri="{BB962C8B-B14F-4D97-AF65-F5344CB8AC3E}">
        <p14:creationId xmlns:p14="http://schemas.microsoft.com/office/powerpoint/2010/main" val="385066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41280-4202-4CEB-90D5-469978FFC177}"/>
              </a:ext>
            </a:extLst>
          </p:cNvPr>
          <p:cNvSpPr>
            <a:spLocks noGrp="1"/>
          </p:cNvSpPr>
          <p:nvPr>
            <p:ph type="title"/>
          </p:nvPr>
        </p:nvSpPr>
        <p:spPr/>
        <p:txBody>
          <a:bodyPr/>
          <a:lstStyle/>
          <a:p>
            <a:pPr algn="ctr"/>
            <a:r>
              <a:rPr lang="en-US" dirty="0"/>
              <a:t>The Digitally Integrated Organization</a:t>
            </a:r>
          </a:p>
        </p:txBody>
      </p:sp>
      <p:graphicFrame>
        <p:nvGraphicFramePr>
          <p:cNvPr id="4" name="Content Placeholder 3">
            <a:extLst>
              <a:ext uri="{FF2B5EF4-FFF2-40B4-BE49-F238E27FC236}">
                <a16:creationId xmlns:a16="http://schemas.microsoft.com/office/drawing/2014/main" id="{777A2783-1E97-4A75-95DE-8FA9846EEB0A}"/>
              </a:ext>
            </a:extLst>
          </p:cNvPr>
          <p:cNvGraphicFramePr>
            <a:graphicFrameLocks noGrp="1"/>
          </p:cNvGraphicFramePr>
          <p:nvPr>
            <p:ph idx="1"/>
            <p:extLst>
              <p:ext uri="{D42A27DB-BD31-4B8C-83A1-F6EECF244321}">
                <p14:modId xmlns:p14="http://schemas.microsoft.com/office/powerpoint/2010/main" val="4294306126"/>
              </p:ext>
            </p:extLst>
          </p:nvPr>
        </p:nvGraphicFramePr>
        <p:xfrm>
          <a:off x="3525078" y="1690688"/>
          <a:ext cx="3246784" cy="4604096"/>
        </p:xfrm>
        <a:graphic>
          <a:graphicData uri="http://schemas.openxmlformats.org/drawingml/2006/table">
            <a:tbl>
              <a:tblPr firstRow="1" bandRow="1">
                <a:tableStyleId>{5C22544A-7EE6-4342-B048-85BDC9FD1C3A}</a:tableStyleId>
              </a:tblPr>
              <a:tblGrid>
                <a:gridCol w="643802">
                  <a:extLst>
                    <a:ext uri="{9D8B030D-6E8A-4147-A177-3AD203B41FA5}">
                      <a16:colId xmlns:a16="http://schemas.microsoft.com/office/drawing/2014/main" val="3475332183"/>
                    </a:ext>
                  </a:extLst>
                </a:gridCol>
                <a:gridCol w="2602982">
                  <a:extLst>
                    <a:ext uri="{9D8B030D-6E8A-4147-A177-3AD203B41FA5}">
                      <a16:colId xmlns:a16="http://schemas.microsoft.com/office/drawing/2014/main" val="3622043418"/>
                    </a:ext>
                  </a:extLst>
                </a:gridCol>
              </a:tblGrid>
              <a:tr h="657728">
                <a:tc>
                  <a:txBody>
                    <a:bodyPr/>
                    <a:lstStyle/>
                    <a:p>
                      <a:pPr algn="ctr"/>
                      <a:r>
                        <a:rPr lang="en-US" sz="3200" b="1" dirty="0">
                          <a:solidFill>
                            <a:srgbClr val="FF0000"/>
                          </a:solidFill>
                        </a:rPr>
                        <a:t>M</a:t>
                      </a:r>
                    </a:p>
                  </a:txBody>
                  <a:tcPr/>
                </a:tc>
                <a:tc>
                  <a:txBody>
                    <a:bodyPr/>
                    <a:lstStyle/>
                    <a:p>
                      <a:pPr algn="l"/>
                      <a:r>
                        <a:rPr lang="en-US" sz="3200" b="1" dirty="0">
                          <a:solidFill>
                            <a:srgbClr val="FF0000"/>
                          </a:solidFill>
                        </a:rPr>
                        <a:t>Measurable</a:t>
                      </a:r>
                    </a:p>
                  </a:txBody>
                  <a:tcPr/>
                </a:tc>
                <a:extLst>
                  <a:ext uri="{0D108BD9-81ED-4DB2-BD59-A6C34878D82A}">
                    <a16:rowId xmlns:a16="http://schemas.microsoft.com/office/drawing/2014/main" val="3963062142"/>
                  </a:ext>
                </a:extLst>
              </a:tr>
              <a:tr h="657728">
                <a:tc>
                  <a:txBody>
                    <a:bodyPr/>
                    <a:lstStyle/>
                    <a:p>
                      <a:pPr algn="ctr"/>
                      <a:r>
                        <a:rPr lang="en-US" sz="3200" b="1" dirty="0">
                          <a:solidFill>
                            <a:srgbClr val="FF0000"/>
                          </a:solidFill>
                        </a:rPr>
                        <a:t>I</a:t>
                      </a:r>
                    </a:p>
                  </a:txBody>
                  <a:tcPr/>
                </a:tc>
                <a:tc>
                  <a:txBody>
                    <a:bodyPr/>
                    <a:lstStyle/>
                    <a:p>
                      <a:pPr algn="l"/>
                      <a:r>
                        <a:rPr lang="en-US" sz="3200" b="1" dirty="0">
                          <a:solidFill>
                            <a:srgbClr val="FF0000"/>
                          </a:solidFill>
                        </a:rPr>
                        <a:t>Integrated</a:t>
                      </a:r>
                    </a:p>
                  </a:txBody>
                  <a:tcPr/>
                </a:tc>
                <a:extLst>
                  <a:ext uri="{0D108BD9-81ED-4DB2-BD59-A6C34878D82A}">
                    <a16:rowId xmlns:a16="http://schemas.microsoft.com/office/drawing/2014/main" val="1897979627"/>
                  </a:ext>
                </a:extLst>
              </a:tr>
              <a:tr h="657728">
                <a:tc>
                  <a:txBody>
                    <a:bodyPr/>
                    <a:lstStyle/>
                    <a:p>
                      <a:pPr algn="ctr"/>
                      <a:r>
                        <a:rPr lang="en-US" sz="3200" b="1" dirty="0">
                          <a:solidFill>
                            <a:srgbClr val="FF0000"/>
                          </a:solidFill>
                        </a:rPr>
                        <a:t>N</a:t>
                      </a:r>
                    </a:p>
                  </a:txBody>
                  <a:tcPr/>
                </a:tc>
                <a:tc>
                  <a:txBody>
                    <a:bodyPr/>
                    <a:lstStyle/>
                    <a:p>
                      <a:pPr algn="l"/>
                      <a:r>
                        <a:rPr lang="en-US" sz="3200" b="1" dirty="0">
                          <a:solidFill>
                            <a:srgbClr val="FF0000"/>
                          </a:solidFill>
                        </a:rPr>
                        <a:t>Nimble</a:t>
                      </a:r>
                    </a:p>
                  </a:txBody>
                  <a:tcPr/>
                </a:tc>
                <a:extLst>
                  <a:ext uri="{0D108BD9-81ED-4DB2-BD59-A6C34878D82A}">
                    <a16:rowId xmlns:a16="http://schemas.microsoft.com/office/drawing/2014/main" val="46063345"/>
                  </a:ext>
                </a:extLst>
              </a:tr>
              <a:tr h="657728">
                <a:tc>
                  <a:txBody>
                    <a:bodyPr/>
                    <a:lstStyle/>
                    <a:p>
                      <a:pPr algn="ctr"/>
                      <a:r>
                        <a:rPr lang="en-US" sz="3200" b="1" dirty="0">
                          <a:solidFill>
                            <a:srgbClr val="FF0000"/>
                          </a:solidFill>
                        </a:rPr>
                        <a:t>D</a:t>
                      </a:r>
                    </a:p>
                  </a:txBody>
                  <a:tcPr/>
                </a:tc>
                <a:tc>
                  <a:txBody>
                    <a:bodyPr/>
                    <a:lstStyle/>
                    <a:p>
                      <a:pPr algn="l"/>
                      <a:r>
                        <a:rPr lang="en-US" sz="3200" b="1" dirty="0">
                          <a:solidFill>
                            <a:srgbClr val="FF0000"/>
                          </a:solidFill>
                        </a:rPr>
                        <a:t>Disruptive</a:t>
                      </a:r>
                    </a:p>
                  </a:txBody>
                  <a:tcPr/>
                </a:tc>
                <a:extLst>
                  <a:ext uri="{0D108BD9-81ED-4DB2-BD59-A6C34878D82A}">
                    <a16:rowId xmlns:a16="http://schemas.microsoft.com/office/drawing/2014/main" val="1047675537"/>
                  </a:ext>
                </a:extLst>
              </a:tr>
              <a:tr h="657728">
                <a:tc>
                  <a:txBody>
                    <a:bodyPr/>
                    <a:lstStyle/>
                    <a:p>
                      <a:pPr algn="ctr"/>
                      <a:r>
                        <a:rPr lang="en-US" sz="3200" b="1" dirty="0">
                          <a:solidFill>
                            <a:srgbClr val="FF0000"/>
                          </a:solidFill>
                        </a:rPr>
                        <a:t>S</a:t>
                      </a:r>
                    </a:p>
                  </a:txBody>
                  <a:tcPr/>
                </a:tc>
                <a:tc>
                  <a:txBody>
                    <a:bodyPr/>
                    <a:lstStyle/>
                    <a:p>
                      <a:pPr algn="l"/>
                      <a:r>
                        <a:rPr lang="en-US" sz="3200" b="1" dirty="0">
                          <a:solidFill>
                            <a:srgbClr val="FF0000"/>
                          </a:solidFill>
                        </a:rPr>
                        <a:t>Strategic</a:t>
                      </a:r>
                    </a:p>
                  </a:txBody>
                  <a:tcPr/>
                </a:tc>
                <a:extLst>
                  <a:ext uri="{0D108BD9-81ED-4DB2-BD59-A6C34878D82A}">
                    <a16:rowId xmlns:a16="http://schemas.microsoft.com/office/drawing/2014/main" val="2640327603"/>
                  </a:ext>
                </a:extLst>
              </a:tr>
              <a:tr h="657728">
                <a:tc>
                  <a:txBody>
                    <a:bodyPr/>
                    <a:lstStyle/>
                    <a:p>
                      <a:pPr algn="ctr"/>
                      <a:r>
                        <a:rPr lang="en-US" sz="3200" b="1" dirty="0">
                          <a:solidFill>
                            <a:srgbClr val="FF0000"/>
                          </a:solidFill>
                        </a:rPr>
                        <a:t>E</a:t>
                      </a:r>
                    </a:p>
                  </a:txBody>
                  <a:tcPr/>
                </a:tc>
                <a:tc>
                  <a:txBody>
                    <a:bodyPr/>
                    <a:lstStyle/>
                    <a:p>
                      <a:pPr algn="l"/>
                      <a:r>
                        <a:rPr lang="en-US" sz="3200" b="1" dirty="0">
                          <a:solidFill>
                            <a:srgbClr val="FF0000"/>
                          </a:solidFill>
                        </a:rPr>
                        <a:t>Engaged</a:t>
                      </a:r>
                    </a:p>
                  </a:txBody>
                  <a:tcPr/>
                </a:tc>
                <a:extLst>
                  <a:ext uri="{0D108BD9-81ED-4DB2-BD59-A6C34878D82A}">
                    <a16:rowId xmlns:a16="http://schemas.microsoft.com/office/drawing/2014/main" val="3660620058"/>
                  </a:ext>
                </a:extLst>
              </a:tr>
              <a:tr h="657728">
                <a:tc>
                  <a:txBody>
                    <a:bodyPr/>
                    <a:lstStyle/>
                    <a:p>
                      <a:pPr algn="ctr"/>
                      <a:r>
                        <a:rPr lang="en-US" sz="3200" b="1" dirty="0">
                          <a:solidFill>
                            <a:srgbClr val="FF0000"/>
                          </a:solidFill>
                        </a:rPr>
                        <a:t>T</a:t>
                      </a:r>
                    </a:p>
                  </a:txBody>
                  <a:tcPr/>
                </a:tc>
                <a:tc>
                  <a:txBody>
                    <a:bodyPr/>
                    <a:lstStyle/>
                    <a:p>
                      <a:pPr algn="l"/>
                      <a:r>
                        <a:rPr lang="en-US" sz="3200" b="1" dirty="0">
                          <a:solidFill>
                            <a:srgbClr val="FF0000"/>
                          </a:solidFill>
                        </a:rPr>
                        <a:t>Transparent</a:t>
                      </a:r>
                    </a:p>
                  </a:txBody>
                  <a:tcPr/>
                </a:tc>
                <a:extLst>
                  <a:ext uri="{0D108BD9-81ED-4DB2-BD59-A6C34878D82A}">
                    <a16:rowId xmlns:a16="http://schemas.microsoft.com/office/drawing/2014/main" val="1202945660"/>
                  </a:ext>
                </a:extLst>
              </a:tr>
            </a:tbl>
          </a:graphicData>
        </a:graphic>
      </p:graphicFrame>
    </p:spTree>
    <p:extLst>
      <p:ext uri="{BB962C8B-B14F-4D97-AF65-F5344CB8AC3E}">
        <p14:creationId xmlns:p14="http://schemas.microsoft.com/office/powerpoint/2010/main" val="481265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6DCF8-987D-4DF2-A514-FF2F718D261F}"/>
              </a:ext>
            </a:extLst>
          </p:cNvPr>
          <p:cNvSpPr>
            <a:spLocks noGrp="1"/>
          </p:cNvSpPr>
          <p:nvPr>
            <p:ph type="title"/>
          </p:nvPr>
        </p:nvSpPr>
        <p:spPr/>
        <p:txBody>
          <a:bodyPr/>
          <a:lstStyle/>
          <a:p>
            <a:pPr algn="ctr"/>
            <a:r>
              <a:rPr lang="en-US" dirty="0"/>
              <a:t>Online marketing objectives</a:t>
            </a:r>
          </a:p>
        </p:txBody>
      </p:sp>
      <p:sp>
        <p:nvSpPr>
          <p:cNvPr id="3" name="Content Placeholder 2">
            <a:extLst>
              <a:ext uri="{FF2B5EF4-FFF2-40B4-BE49-F238E27FC236}">
                <a16:creationId xmlns:a16="http://schemas.microsoft.com/office/drawing/2014/main" id="{822642B2-9920-481F-AA09-DF2E2357DCFD}"/>
              </a:ext>
            </a:extLst>
          </p:cNvPr>
          <p:cNvSpPr>
            <a:spLocks noGrp="1"/>
          </p:cNvSpPr>
          <p:nvPr>
            <p:ph idx="1"/>
          </p:nvPr>
        </p:nvSpPr>
        <p:spPr/>
        <p:txBody>
          <a:bodyPr/>
          <a:lstStyle/>
          <a:p>
            <a:r>
              <a:rPr lang="en-US" dirty="0"/>
              <a:t>Brand Development - </a:t>
            </a:r>
            <a:r>
              <a:rPr lang="en-US" sz="2000" dirty="0"/>
              <a:t>where online presence complements and enhances the offline branding efforts of the organization.</a:t>
            </a:r>
          </a:p>
          <a:p>
            <a:r>
              <a:rPr lang="en-US" dirty="0"/>
              <a:t>Revenue generation - </a:t>
            </a:r>
            <a:r>
              <a:rPr lang="en-US" sz="2000" dirty="0"/>
              <a:t>where online presence increases revenue into the organization by direct sales, lead generation or direct marketing.</a:t>
            </a:r>
          </a:p>
          <a:p>
            <a:r>
              <a:rPr lang="en-US" dirty="0"/>
              <a:t>Customer service/support – </a:t>
            </a:r>
            <a:r>
              <a:rPr lang="en-US" sz="2000" dirty="0"/>
              <a:t>where the web is used to enhance the service and support offered to customers and potential customers.</a:t>
            </a:r>
          </a:p>
        </p:txBody>
      </p:sp>
    </p:spTree>
    <p:extLst>
      <p:ext uri="{BB962C8B-B14F-4D97-AF65-F5344CB8AC3E}">
        <p14:creationId xmlns:p14="http://schemas.microsoft.com/office/powerpoint/2010/main" val="2299254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90865-BAEE-4B8A-AA83-B0A15C69399D}"/>
              </a:ext>
            </a:extLst>
          </p:cNvPr>
          <p:cNvSpPr>
            <a:spLocks noGrp="1"/>
          </p:cNvSpPr>
          <p:nvPr>
            <p:ph type="title"/>
          </p:nvPr>
        </p:nvSpPr>
        <p:spPr/>
        <p:txBody>
          <a:bodyPr/>
          <a:lstStyle/>
          <a:p>
            <a:pPr algn="ctr"/>
            <a:r>
              <a:rPr lang="en-US" dirty="0"/>
              <a:t>Brand development (KPIs)</a:t>
            </a:r>
          </a:p>
        </p:txBody>
      </p:sp>
      <p:sp>
        <p:nvSpPr>
          <p:cNvPr id="3" name="Content Placeholder 2">
            <a:extLst>
              <a:ext uri="{FF2B5EF4-FFF2-40B4-BE49-F238E27FC236}">
                <a16:creationId xmlns:a16="http://schemas.microsoft.com/office/drawing/2014/main" id="{FCE6E8F2-5463-4A5F-899F-548BFB57C560}"/>
              </a:ext>
            </a:extLst>
          </p:cNvPr>
          <p:cNvSpPr>
            <a:spLocks noGrp="1"/>
          </p:cNvSpPr>
          <p:nvPr>
            <p:ph idx="1"/>
          </p:nvPr>
        </p:nvSpPr>
        <p:spPr/>
        <p:txBody>
          <a:bodyPr/>
          <a:lstStyle/>
          <a:p>
            <a:r>
              <a:rPr lang="en-US" dirty="0"/>
              <a:t>Visitor numbers – more visitors means more people being exposed to the brand</a:t>
            </a:r>
          </a:p>
          <a:p>
            <a:r>
              <a:rPr lang="en-US" dirty="0"/>
              <a:t>No. of visits by individuals – returning visitors might suggest brand loyalty</a:t>
            </a:r>
          </a:p>
          <a:p>
            <a:r>
              <a:rPr lang="en-US" dirty="0"/>
              <a:t>How deep into the site visitors go – more pages accessed implies an interest in the brand’s offerings</a:t>
            </a:r>
          </a:p>
          <a:p>
            <a:r>
              <a:rPr lang="en-US" dirty="0"/>
              <a:t>How long do visitors stay on the site – the longer they stay , the greater the affiliation to the brand</a:t>
            </a:r>
          </a:p>
        </p:txBody>
      </p:sp>
    </p:spTree>
    <p:extLst>
      <p:ext uri="{BB962C8B-B14F-4D97-AF65-F5344CB8AC3E}">
        <p14:creationId xmlns:p14="http://schemas.microsoft.com/office/powerpoint/2010/main" val="2807924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7F6F4-A36D-4F18-B178-FEA5CAB3ED1D}"/>
              </a:ext>
            </a:extLst>
          </p:cNvPr>
          <p:cNvSpPr>
            <a:spLocks noGrp="1"/>
          </p:cNvSpPr>
          <p:nvPr>
            <p:ph type="title"/>
          </p:nvPr>
        </p:nvSpPr>
        <p:spPr/>
        <p:txBody>
          <a:bodyPr/>
          <a:lstStyle/>
          <a:p>
            <a:pPr algn="ctr"/>
            <a:r>
              <a:rPr lang="en-US" dirty="0"/>
              <a:t>Provision of after-sales service (KPIs)</a:t>
            </a:r>
          </a:p>
        </p:txBody>
      </p:sp>
      <p:sp>
        <p:nvSpPr>
          <p:cNvPr id="3" name="Content Placeholder 2">
            <a:extLst>
              <a:ext uri="{FF2B5EF4-FFF2-40B4-BE49-F238E27FC236}">
                <a16:creationId xmlns:a16="http://schemas.microsoft.com/office/drawing/2014/main" id="{32A3CBA8-6578-49F4-8AD4-756465A3CB29}"/>
              </a:ext>
            </a:extLst>
          </p:cNvPr>
          <p:cNvSpPr>
            <a:spLocks noGrp="1"/>
          </p:cNvSpPr>
          <p:nvPr>
            <p:ph idx="1"/>
          </p:nvPr>
        </p:nvSpPr>
        <p:spPr/>
        <p:txBody>
          <a:bodyPr/>
          <a:lstStyle/>
          <a:p>
            <a:r>
              <a:rPr lang="en-US" dirty="0"/>
              <a:t>Visits to and time on FAQ page – too many and too long suggest problems with the product/suggestions, whilst every visit might suggest offline cost savings</a:t>
            </a:r>
          </a:p>
          <a:p>
            <a:r>
              <a:rPr lang="en-US" dirty="0"/>
              <a:t>How long a visitor stays on the site – a lengthy stay might suggest that the sought information is not easily available</a:t>
            </a:r>
          </a:p>
          <a:p>
            <a:r>
              <a:rPr lang="en-US" dirty="0"/>
              <a:t>What down loads – might suggest what kind of specific information that customers are particularly looking for</a:t>
            </a:r>
          </a:p>
        </p:txBody>
      </p:sp>
    </p:spTree>
    <p:extLst>
      <p:ext uri="{BB962C8B-B14F-4D97-AF65-F5344CB8AC3E}">
        <p14:creationId xmlns:p14="http://schemas.microsoft.com/office/powerpoint/2010/main" val="2787455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F53F1-7700-4024-96F0-EC575F152E9A}"/>
              </a:ext>
            </a:extLst>
          </p:cNvPr>
          <p:cNvSpPr>
            <a:spLocks noGrp="1"/>
          </p:cNvSpPr>
          <p:nvPr>
            <p:ph type="title"/>
          </p:nvPr>
        </p:nvSpPr>
        <p:spPr/>
        <p:txBody>
          <a:bodyPr/>
          <a:lstStyle/>
          <a:p>
            <a:pPr algn="ctr"/>
            <a:r>
              <a:rPr lang="en-US" dirty="0"/>
              <a:t>Lead Generation</a:t>
            </a:r>
          </a:p>
        </p:txBody>
      </p:sp>
      <p:sp>
        <p:nvSpPr>
          <p:cNvPr id="3" name="Content Placeholder 2">
            <a:extLst>
              <a:ext uri="{FF2B5EF4-FFF2-40B4-BE49-F238E27FC236}">
                <a16:creationId xmlns:a16="http://schemas.microsoft.com/office/drawing/2014/main" id="{5AC4FB61-BD75-43C6-9CA4-57834AD34E82}"/>
              </a:ext>
            </a:extLst>
          </p:cNvPr>
          <p:cNvSpPr>
            <a:spLocks noGrp="1"/>
          </p:cNvSpPr>
          <p:nvPr>
            <p:ph idx="1"/>
          </p:nvPr>
        </p:nvSpPr>
        <p:spPr/>
        <p:txBody>
          <a:bodyPr/>
          <a:lstStyle/>
          <a:p>
            <a:r>
              <a:rPr lang="en-US" dirty="0"/>
              <a:t>Conversion rate - % of visitors to website vs sales achieved/% of visitors to website who go on to contact firm vs sales achieved</a:t>
            </a:r>
          </a:p>
          <a:p>
            <a:r>
              <a:rPr lang="en-US" dirty="0"/>
              <a:t>Promotions acted on – discount coupons downloaded ( which can then be identified to a sale)</a:t>
            </a:r>
          </a:p>
          <a:p>
            <a:r>
              <a:rPr lang="en-US" dirty="0"/>
              <a:t>How many and which pages downloaded – More downloads might indicate greater interest</a:t>
            </a:r>
          </a:p>
          <a:p>
            <a:r>
              <a:rPr lang="en-US" dirty="0"/>
              <a:t>How long a visitor stays on the site – lengthy stays might indicate greater interest</a:t>
            </a:r>
          </a:p>
        </p:txBody>
      </p:sp>
    </p:spTree>
    <p:extLst>
      <p:ext uri="{BB962C8B-B14F-4D97-AF65-F5344CB8AC3E}">
        <p14:creationId xmlns:p14="http://schemas.microsoft.com/office/powerpoint/2010/main" val="2049027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EFC55-2C36-4879-A709-BA0F9038F0C6}"/>
              </a:ext>
            </a:extLst>
          </p:cNvPr>
          <p:cNvSpPr>
            <a:spLocks noGrp="1"/>
          </p:cNvSpPr>
          <p:nvPr>
            <p:ph type="title"/>
          </p:nvPr>
        </p:nvSpPr>
        <p:spPr>
          <a:xfrm>
            <a:off x="838200" y="365126"/>
            <a:ext cx="10515600" cy="1079362"/>
          </a:xfrm>
        </p:spPr>
        <p:txBody>
          <a:bodyPr/>
          <a:lstStyle/>
          <a:p>
            <a:pPr algn="ctr"/>
            <a:r>
              <a:rPr lang="en-US" dirty="0"/>
              <a:t>Online sales</a:t>
            </a:r>
          </a:p>
        </p:txBody>
      </p:sp>
      <p:sp>
        <p:nvSpPr>
          <p:cNvPr id="3" name="Content Placeholder 2">
            <a:extLst>
              <a:ext uri="{FF2B5EF4-FFF2-40B4-BE49-F238E27FC236}">
                <a16:creationId xmlns:a16="http://schemas.microsoft.com/office/drawing/2014/main" id="{ED29AD5A-48A6-4695-B116-8B9C3579F071}"/>
              </a:ext>
            </a:extLst>
          </p:cNvPr>
          <p:cNvSpPr>
            <a:spLocks noGrp="1"/>
          </p:cNvSpPr>
          <p:nvPr>
            <p:ph idx="1"/>
          </p:nvPr>
        </p:nvSpPr>
        <p:spPr>
          <a:xfrm>
            <a:off x="838200" y="1550504"/>
            <a:ext cx="10515600" cy="4626459"/>
          </a:xfrm>
        </p:spPr>
        <p:txBody>
          <a:bodyPr>
            <a:normAutofit fontScale="85000" lnSpcReduction="20000"/>
          </a:bodyPr>
          <a:lstStyle/>
          <a:p>
            <a:r>
              <a:rPr lang="en-US" dirty="0"/>
              <a:t>Sales volume – Is the site generating income? If so, how much?</a:t>
            </a:r>
          </a:p>
          <a:p>
            <a:r>
              <a:rPr lang="en-US" dirty="0"/>
              <a:t>Sales trends – time of day/week/month/year/location, etc.</a:t>
            </a:r>
          </a:p>
          <a:p>
            <a:r>
              <a:rPr lang="en-US" dirty="0"/>
              <a:t>Average order size – bigger order sizes suggest customer satisfaction</a:t>
            </a:r>
          </a:p>
          <a:p>
            <a:r>
              <a:rPr lang="en-US" dirty="0"/>
              <a:t>Average items per sale – fewer customers buying greater numbers is normally better (for logistical reasons)</a:t>
            </a:r>
          </a:p>
          <a:p>
            <a:r>
              <a:rPr lang="en-US" dirty="0"/>
              <a:t>Conversion rates – sales (volume, items) per site visits</a:t>
            </a:r>
          </a:p>
          <a:p>
            <a:r>
              <a:rPr lang="en-US" dirty="0"/>
              <a:t>Click stream – the way a visitor navigates their way around the site might indicate to cross-selling opportunities</a:t>
            </a:r>
          </a:p>
          <a:p>
            <a:r>
              <a:rPr lang="en-US" dirty="0"/>
              <a:t>Repeat visitors – returning to buy after looking round or comparing prices</a:t>
            </a:r>
          </a:p>
        </p:txBody>
      </p:sp>
    </p:spTree>
    <p:extLst>
      <p:ext uri="{BB962C8B-B14F-4D97-AF65-F5344CB8AC3E}">
        <p14:creationId xmlns:p14="http://schemas.microsoft.com/office/powerpoint/2010/main" val="2561549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EB514-2BC7-4875-A7C8-B89ABEBE0756}"/>
              </a:ext>
            </a:extLst>
          </p:cNvPr>
          <p:cNvSpPr>
            <a:spLocks noGrp="1"/>
          </p:cNvSpPr>
          <p:nvPr>
            <p:ph type="title"/>
          </p:nvPr>
        </p:nvSpPr>
        <p:spPr/>
        <p:txBody>
          <a:bodyPr/>
          <a:lstStyle/>
          <a:p>
            <a:pPr algn="ctr"/>
            <a:r>
              <a:rPr lang="en-US" dirty="0"/>
              <a:t>Maximizing visitor numbers</a:t>
            </a:r>
          </a:p>
        </p:txBody>
      </p:sp>
      <p:sp>
        <p:nvSpPr>
          <p:cNvPr id="3" name="Content Placeholder 2">
            <a:extLst>
              <a:ext uri="{FF2B5EF4-FFF2-40B4-BE49-F238E27FC236}">
                <a16:creationId xmlns:a16="http://schemas.microsoft.com/office/drawing/2014/main" id="{5E44D26C-BB17-4083-94DD-8F5C9EE942DF}"/>
              </a:ext>
            </a:extLst>
          </p:cNvPr>
          <p:cNvSpPr>
            <a:spLocks noGrp="1"/>
          </p:cNvSpPr>
          <p:nvPr>
            <p:ph idx="1"/>
          </p:nvPr>
        </p:nvSpPr>
        <p:spPr/>
        <p:txBody>
          <a:bodyPr/>
          <a:lstStyle/>
          <a:p>
            <a:r>
              <a:rPr lang="en-US" dirty="0"/>
              <a:t>Visitors numbers – falling, rising, constant</a:t>
            </a:r>
          </a:p>
          <a:p>
            <a:r>
              <a:rPr lang="en-US" dirty="0"/>
              <a:t>Point of exit- home page or page of arrival might indicate content is of no interest</a:t>
            </a:r>
          </a:p>
          <a:p>
            <a:r>
              <a:rPr lang="en-US" dirty="0"/>
              <a:t>Subscription numbers – more numbers means greater commitment to site or content</a:t>
            </a:r>
          </a:p>
          <a:p>
            <a:r>
              <a:rPr lang="en-US" dirty="0"/>
              <a:t>Time of stay and depth of visit – more pages accessed and longer stays might indicate greater interest</a:t>
            </a:r>
          </a:p>
        </p:txBody>
      </p:sp>
    </p:spTree>
    <p:extLst>
      <p:ext uri="{BB962C8B-B14F-4D97-AF65-F5344CB8AC3E}">
        <p14:creationId xmlns:p14="http://schemas.microsoft.com/office/powerpoint/2010/main" val="2524083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17E4694-4CA4-469E-8BDA-25313BC6B3E2}"/>
              </a:ext>
            </a:extLst>
          </p:cNvPr>
          <p:cNvSpPr>
            <a:spLocks noGrp="1"/>
          </p:cNvSpPr>
          <p:nvPr>
            <p:ph type="title"/>
          </p:nvPr>
        </p:nvSpPr>
        <p:spPr>
          <a:xfrm>
            <a:off x="838200" y="106017"/>
            <a:ext cx="10515600" cy="808383"/>
          </a:xfrm>
        </p:spPr>
        <p:txBody>
          <a:bodyPr/>
          <a:lstStyle/>
          <a:p>
            <a:pPr algn="ctr"/>
            <a:r>
              <a:rPr lang="en-US" dirty="0"/>
              <a:t>The web as a medium</a:t>
            </a:r>
          </a:p>
        </p:txBody>
      </p:sp>
      <p:graphicFrame>
        <p:nvGraphicFramePr>
          <p:cNvPr id="6" name="Content Placeholder 5">
            <a:extLst>
              <a:ext uri="{FF2B5EF4-FFF2-40B4-BE49-F238E27FC236}">
                <a16:creationId xmlns:a16="http://schemas.microsoft.com/office/drawing/2014/main" id="{F0B5BD4D-C732-4471-A289-0DBBBF711D8A}"/>
              </a:ext>
            </a:extLst>
          </p:cNvPr>
          <p:cNvGraphicFramePr>
            <a:graphicFrameLocks noGrp="1"/>
          </p:cNvGraphicFramePr>
          <p:nvPr>
            <p:ph idx="1"/>
            <p:extLst>
              <p:ext uri="{D42A27DB-BD31-4B8C-83A1-F6EECF244321}">
                <p14:modId xmlns:p14="http://schemas.microsoft.com/office/powerpoint/2010/main" val="2714246601"/>
              </p:ext>
            </p:extLst>
          </p:nvPr>
        </p:nvGraphicFramePr>
        <p:xfrm>
          <a:off x="838200" y="1192697"/>
          <a:ext cx="10515600" cy="5327374"/>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3511240728"/>
                    </a:ext>
                  </a:extLst>
                </a:gridCol>
                <a:gridCol w="5257800">
                  <a:extLst>
                    <a:ext uri="{9D8B030D-6E8A-4147-A177-3AD203B41FA5}">
                      <a16:colId xmlns:a16="http://schemas.microsoft.com/office/drawing/2014/main" val="3541434170"/>
                    </a:ext>
                  </a:extLst>
                </a:gridCol>
              </a:tblGrid>
              <a:tr h="1106324">
                <a:tc>
                  <a:txBody>
                    <a:bodyPr/>
                    <a:lstStyle/>
                    <a:p>
                      <a:pPr algn="ctr"/>
                      <a:r>
                        <a:rPr lang="en-US" sz="3200" dirty="0">
                          <a:solidFill>
                            <a:srgbClr val="FF0000"/>
                          </a:solidFill>
                        </a:rPr>
                        <a:t>Medium</a:t>
                      </a:r>
                    </a:p>
                  </a:txBody>
                  <a:tcPr/>
                </a:tc>
                <a:tc>
                  <a:txBody>
                    <a:bodyPr/>
                    <a:lstStyle/>
                    <a:p>
                      <a:pPr algn="ctr"/>
                      <a:r>
                        <a:rPr lang="en-US" sz="3200" dirty="0">
                          <a:solidFill>
                            <a:srgbClr val="FF0000"/>
                          </a:solidFill>
                        </a:rPr>
                        <a:t>To reach 25% penetration</a:t>
                      </a:r>
                    </a:p>
                    <a:p>
                      <a:pPr algn="ctr"/>
                      <a:r>
                        <a:rPr lang="en-US" sz="3200" dirty="0">
                          <a:solidFill>
                            <a:srgbClr val="FF0000"/>
                          </a:solidFill>
                        </a:rPr>
                        <a:t>(years)</a:t>
                      </a:r>
                    </a:p>
                  </a:txBody>
                  <a:tcPr/>
                </a:tc>
                <a:extLst>
                  <a:ext uri="{0D108BD9-81ED-4DB2-BD59-A6C34878D82A}">
                    <a16:rowId xmlns:a16="http://schemas.microsoft.com/office/drawing/2014/main" val="2796513238"/>
                  </a:ext>
                </a:extLst>
              </a:tr>
              <a:tr h="844210">
                <a:tc>
                  <a:txBody>
                    <a:bodyPr/>
                    <a:lstStyle/>
                    <a:p>
                      <a:pPr algn="ctr"/>
                      <a:r>
                        <a:rPr lang="en-US" sz="3200" dirty="0"/>
                        <a:t>Telephone</a:t>
                      </a:r>
                    </a:p>
                  </a:txBody>
                  <a:tcPr/>
                </a:tc>
                <a:tc>
                  <a:txBody>
                    <a:bodyPr/>
                    <a:lstStyle/>
                    <a:p>
                      <a:pPr algn="ctr"/>
                      <a:r>
                        <a:rPr lang="en-US" sz="3200" dirty="0"/>
                        <a:t>35</a:t>
                      </a:r>
                    </a:p>
                  </a:txBody>
                  <a:tcPr/>
                </a:tc>
                <a:extLst>
                  <a:ext uri="{0D108BD9-81ED-4DB2-BD59-A6C34878D82A}">
                    <a16:rowId xmlns:a16="http://schemas.microsoft.com/office/drawing/2014/main" val="2901210916"/>
                  </a:ext>
                </a:extLst>
              </a:tr>
              <a:tr h="844210">
                <a:tc>
                  <a:txBody>
                    <a:bodyPr/>
                    <a:lstStyle/>
                    <a:p>
                      <a:pPr algn="ctr"/>
                      <a:r>
                        <a:rPr lang="en-US" sz="3200" dirty="0"/>
                        <a:t>TV</a:t>
                      </a:r>
                    </a:p>
                  </a:txBody>
                  <a:tcPr/>
                </a:tc>
                <a:tc>
                  <a:txBody>
                    <a:bodyPr/>
                    <a:lstStyle/>
                    <a:p>
                      <a:pPr algn="ctr"/>
                      <a:r>
                        <a:rPr lang="en-US" sz="3200" dirty="0"/>
                        <a:t>26</a:t>
                      </a:r>
                    </a:p>
                  </a:txBody>
                  <a:tcPr/>
                </a:tc>
                <a:extLst>
                  <a:ext uri="{0D108BD9-81ED-4DB2-BD59-A6C34878D82A}">
                    <a16:rowId xmlns:a16="http://schemas.microsoft.com/office/drawing/2014/main" val="1567731402"/>
                  </a:ext>
                </a:extLst>
              </a:tr>
              <a:tr h="844210">
                <a:tc>
                  <a:txBody>
                    <a:bodyPr/>
                    <a:lstStyle/>
                    <a:p>
                      <a:pPr algn="ctr"/>
                      <a:r>
                        <a:rPr lang="en-US" sz="3200" dirty="0"/>
                        <a:t>Radio</a:t>
                      </a:r>
                    </a:p>
                  </a:txBody>
                  <a:tcPr/>
                </a:tc>
                <a:tc>
                  <a:txBody>
                    <a:bodyPr/>
                    <a:lstStyle/>
                    <a:p>
                      <a:pPr algn="ctr"/>
                      <a:r>
                        <a:rPr lang="en-US" sz="3200" dirty="0"/>
                        <a:t>22</a:t>
                      </a:r>
                    </a:p>
                  </a:txBody>
                  <a:tcPr/>
                </a:tc>
                <a:extLst>
                  <a:ext uri="{0D108BD9-81ED-4DB2-BD59-A6C34878D82A}">
                    <a16:rowId xmlns:a16="http://schemas.microsoft.com/office/drawing/2014/main" val="2229023243"/>
                  </a:ext>
                </a:extLst>
              </a:tr>
              <a:tr h="844210">
                <a:tc>
                  <a:txBody>
                    <a:bodyPr/>
                    <a:lstStyle/>
                    <a:p>
                      <a:pPr algn="ctr"/>
                      <a:r>
                        <a:rPr lang="en-US" sz="3200" dirty="0"/>
                        <a:t>Mobile</a:t>
                      </a:r>
                    </a:p>
                  </a:txBody>
                  <a:tcPr/>
                </a:tc>
                <a:tc>
                  <a:txBody>
                    <a:bodyPr/>
                    <a:lstStyle/>
                    <a:p>
                      <a:pPr algn="ctr"/>
                      <a:r>
                        <a:rPr lang="en-US" sz="3200" dirty="0"/>
                        <a:t>13</a:t>
                      </a:r>
                    </a:p>
                  </a:txBody>
                  <a:tcPr/>
                </a:tc>
                <a:extLst>
                  <a:ext uri="{0D108BD9-81ED-4DB2-BD59-A6C34878D82A}">
                    <a16:rowId xmlns:a16="http://schemas.microsoft.com/office/drawing/2014/main" val="2365414598"/>
                  </a:ext>
                </a:extLst>
              </a:tr>
              <a:tr h="844210">
                <a:tc>
                  <a:txBody>
                    <a:bodyPr/>
                    <a:lstStyle/>
                    <a:p>
                      <a:pPr algn="ctr"/>
                      <a:r>
                        <a:rPr lang="en-US" sz="3200" dirty="0"/>
                        <a:t>Internet</a:t>
                      </a:r>
                    </a:p>
                  </a:txBody>
                  <a:tcPr/>
                </a:tc>
                <a:tc>
                  <a:txBody>
                    <a:bodyPr/>
                    <a:lstStyle/>
                    <a:p>
                      <a:pPr algn="ctr"/>
                      <a:r>
                        <a:rPr lang="en-US" sz="3200" dirty="0"/>
                        <a:t>7</a:t>
                      </a:r>
                    </a:p>
                  </a:txBody>
                  <a:tcPr/>
                </a:tc>
                <a:extLst>
                  <a:ext uri="{0D108BD9-81ED-4DB2-BD59-A6C34878D82A}">
                    <a16:rowId xmlns:a16="http://schemas.microsoft.com/office/drawing/2014/main" val="3880338049"/>
                  </a:ext>
                </a:extLst>
              </a:tr>
            </a:tbl>
          </a:graphicData>
        </a:graphic>
      </p:graphicFrame>
    </p:spTree>
    <p:extLst>
      <p:ext uri="{BB962C8B-B14F-4D97-AF65-F5344CB8AC3E}">
        <p14:creationId xmlns:p14="http://schemas.microsoft.com/office/powerpoint/2010/main" val="36299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BBA63-646F-4824-8750-FD42C5D01F62}"/>
              </a:ext>
            </a:extLst>
          </p:cNvPr>
          <p:cNvSpPr>
            <a:spLocks noGrp="1"/>
          </p:cNvSpPr>
          <p:nvPr>
            <p:ph type="ctrTitle"/>
          </p:nvPr>
        </p:nvSpPr>
        <p:spPr>
          <a:xfrm>
            <a:off x="1524000" y="1122363"/>
            <a:ext cx="9144000" cy="1037741"/>
          </a:xfrm>
        </p:spPr>
        <p:txBody>
          <a:bodyPr>
            <a:normAutofit fontScale="90000"/>
          </a:bodyPr>
          <a:lstStyle/>
          <a:p>
            <a:pPr algn="ctr"/>
            <a:r>
              <a:rPr lang="en-US" sz="4400" dirty="0"/>
              <a:t>Why should you have a web presence?</a:t>
            </a:r>
          </a:p>
        </p:txBody>
      </p:sp>
      <p:sp>
        <p:nvSpPr>
          <p:cNvPr id="4" name="Subtitle 3">
            <a:extLst>
              <a:ext uri="{FF2B5EF4-FFF2-40B4-BE49-F238E27FC236}">
                <a16:creationId xmlns:a16="http://schemas.microsoft.com/office/drawing/2014/main" id="{F97DEFEE-4F78-4335-BB2D-12FF23BF534C}"/>
              </a:ext>
            </a:extLst>
          </p:cNvPr>
          <p:cNvSpPr>
            <a:spLocks noGrp="1"/>
          </p:cNvSpPr>
          <p:nvPr>
            <p:ph type="subTitle" idx="1"/>
          </p:nvPr>
        </p:nvSpPr>
        <p:spPr>
          <a:xfrm>
            <a:off x="1524000" y="2888973"/>
            <a:ext cx="9144000" cy="2968487"/>
          </a:xfrm>
        </p:spPr>
        <p:txBody>
          <a:bodyPr>
            <a:noAutofit/>
          </a:bodyPr>
          <a:lstStyle/>
          <a:p>
            <a:r>
              <a:rPr lang="en-US" sz="3200" dirty="0"/>
              <a:t>Your web presence can be done by creating your own website or use other sites (social media) for customers to get an opportunity to know your company. The website should be designed to focus on helping the customer and not so much the organization</a:t>
            </a:r>
          </a:p>
        </p:txBody>
      </p:sp>
    </p:spTree>
    <p:extLst>
      <p:ext uri="{BB962C8B-B14F-4D97-AF65-F5344CB8AC3E}">
        <p14:creationId xmlns:p14="http://schemas.microsoft.com/office/powerpoint/2010/main" val="4102894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71158-3E8F-4578-8E45-8AD09913A6AB}"/>
              </a:ext>
            </a:extLst>
          </p:cNvPr>
          <p:cNvSpPr>
            <a:spLocks noGrp="1"/>
          </p:cNvSpPr>
          <p:nvPr>
            <p:ph type="title"/>
          </p:nvPr>
        </p:nvSpPr>
        <p:spPr/>
        <p:txBody>
          <a:bodyPr/>
          <a:lstStyle/>
          <a:p>
            <a:pPr algn="ctr"/>
            <a:r>
              <a:rPr lang="en-US" dirty="0"/>
              <a:t>Principles of Website designing</a:t>
            </a:r>
          </a:p>
        </p:txBody>
      </p:sp>
      <p:sp>
        <p:nvSpPr>
          <p:cNvPr id="3" name="Content Placeholder 2">
            <a:extLst>
              <a:ext uri="{FF2B5EF4-FFF2-40B4-BE49-F238E27FC236}">
                <a16:creationId xmlns:a16="http://schemas.microsoft.com/office/drawing/2014/main" id="{7F8FA79E-E679-4DC1-8531-B87208EB42C8}"/>
              </a:ext>
            </a:extLst>
          </p:cNvPr>
          <p:cNvSpPr>
            <a:spLocks noGrp="1"/>
          </p:cNvSpPr>
          <p:nvPr>
            <p:ph idx="1"/>
          </p:nvPr>
        </p:nvSpPr>
        <p:spPr/>
        <p:txBody>
          <a:bodyPr/>
          <a:lstStyle/>
          <a:p>
            <a:r>
              <a:rPr lang="en-US" dirty="0"/>
              <a:t>What are the site’s objectives?</a:t>
            </a:r>
          </a:p>
          <a:p>
            <a:r>
              <a:rPr lang="en-US" dirty="0"/>
              <a:t>Who are likely visitors to the audience?</a:t>
            </a:r>
          </a:p>
          <a:p>
            <a:r>
              <a:rPr lang="en-US" dirty="0"/>
              <a:t>Why are they visiting the site?</a:t>
            </a:r>
          </a:p>
          <a:p>
            <a:r>
              <a:rPr lang="en-US" dirty="0"/>
              <a:t>What need is being met?</a:t>
            </a:r>
          </a:p>
        </p:txBody>
      </p:sp>
    </p:spTree>
    <p:extLst>
      <p:ext uri="{BB962C8B-B14F-4D97-AF65-F5344CB8AC3E}">
        <p14:creationId xmlns:p14="http://schemas.microsoft.com/office/powerpoint/2010/main" val="4250153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FDF69-D97F-4EBE-A77B-5DF2CD7E4FE9}"/>
              </a:ext>
            </a:extLst>
          </p:cNvPr>
          <p:cNvSpPr>
            <a:spLocks noGrp="1"/>
          </p:cNvSpPr>
          <p:nvPr>
            <p:ph type="title"/>
          </p:nvPr>
        </p:nvSpPr>
        <p:spPr/>
        <p:txBody>
          <a:bodyPr/>
          <a:lstStyle/>
          <a:p>
            <a:pPr algn="ctr"/>
            <a:r>
              <a:rPr lang="en-US" dirty="0"/>
              <a:t>Why people shop online?</a:t>
            </a:r>
          </a:p>
        </p:txBody>
      </p:sp>
      <p:sp>
        <p:nvSpPr>
          <p:cNvPr id="3" name="Content Placeholder 2">
            <a:extLst>
              <a:ext uri="{FF2B5EF4-FFF2-40B4-BE49-F238E27FC236}">
                <a16:creationId xmlns:a16="http://schemas.microsoft.com/office/drawing/2014/main" id="{E5B95CF4-D24A-4E32-A3BC-69948D9ADE75}"/>
              </a:ext>
            </a:extLst>
          </p:cNvPr>
          <p:cNvSpPr>
            <a:spLocks noGrp="1"/>
          </p:cNvSpPr>
          <p:nvPr>
            <p:ph idx="1"/>
          </p:nvPr>
        </p:nvSpPr>
        <p:spPr/>
        <p:txBody>
          <a:bodyPr>
            <a:normAutofit fontScale="85000" lnSpcReduction="20000"/>
          </a:bodyPr>
          <a:lstStyle/>
          <a:p>
            <a:r>
              <a:rPr lang="en-US" dirty="0"/>
              <a:t>Value- prices more competitive</a:t>
            </a:r>
          </a:p>
          <a:p>
            <a:r>
              <a:rPr lang="en-US" dirty="0"/>
              <a:t>Open- can shop any time</a:t>
            </a:r>
          </a:p>
          <a:p>
            <a:r>
              <a:rPr lang="en-US" dirty="0"/>
              <a:t>Delivery – free delivery</a:t>
            </a:r>
          </a:p>
          <a:p>
            <a:r>
              <a:rPr lang="en-US" dirty="0"/>
              <a:t>Speed – ‘usually next day’</a:t>
            </a:r>
          </a:p>
          <a:p>
            <a:r>
              <a:rPr lang="en-US" dirty="0"/>
              <a:t>Ease – easy to shop</a:t>
            </a:r>
          </a:p>
          <a:p>
            <a:r>
              <a:rPr lang="en-US" dirty="0"/>
              <a:t>Range – stock availability</a:t>
            </a:r>
          </a:p>
          <a:p>
            <a:r>
              <a:rPr lang="en-US" dirty="0"/>
              <a:t>Choice – ability to shop from a wide choice of goods</a:t>
            </a:r>
          </a:p>
          <a:p>
            <a:r>
              <a:rPr lang="en-US" dirty="0"/>
              <a:t>Time-saving – takes much less time than physical shopping</a:t>
            </a:r>
          </a:p>
          <a:p>
            <a:r>
              <a:rPr lang="en-US" dirty="0"/>
              <a:t>No crowd – can be done in the comforts of home</a:t>
            </a:r>
          </a:p>
          <a:p>
            <a:r>
              <a:rPr lang="en-US" dirty="0"/>
              <a:t>Spend less on fuel – frequent visits to the market are minimized</a:t>
            </a:r>
          </a:p>
          <a:p>
            <a:endParaRPr lang="en-US" dirty="0"/>
          </a:p>
        </p:txBody>
      </p:sp>
    </p:spTree>
    <p:extLst>
      <p:ext uri="{BB962C8B-B14F-4D97-AF65-F5344CB8AC3E}">
        <p14:creationId xmlns:p14="http://schemas.microsoft.com/office/powerpoint/2010/main" val="3251656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B3F61-68EC-4069-A108-77654A5911F5}"/>
              </a:ext>
            </a:extLst>
          </p:cNvPr>
          <p:cNvSpPr>
            <a:spLocks noGrp="1"/>
          </p:cNvSpPr>
          <p:nvPr>
            <p:ph type="title"/>
          </p:nvPr>
        </p:nvSpPr>
        <p:spPr/>
        <p:txBody>
          <a:bodyPr/>
          <a:lstStyle/>
          <a:p>
            <a:pPr algn="ctr"/>
            <a:r>
              <a:rPr lang="en-US" dirty="0"/>
              <a:t>From CRM to SCRM</a:t>
            </a:r>
          </a:p>
        </p:txBody>
      </p:sp>
      <p:sp>
        <p:nvSpPr>
          <p:cNvPr id="3" name="Content Placeholder 2">
            <a:extLst>
              <a:ext uri="{FF2B5EF4-FFF2-40B4-BE49-F238E27FC236}">
                <a16:creationId xmlns:a16="http://schemas.microsoft.com/office/drawing/2014/main" id="{8E116619-5735-4DDB-BEFE-3598286FAAAC}"/>
              </a:ext>
            </a:extLst>
          </p:cNvPr>
          <p:cNvSpPr>
            <a:spLocks noGrp="1"/>
          </p:cNvSpPr>
          <p:nvPr>
            <p:ph idx="1"/>
          </p:nvPr>
        </p:nvSpPr>
        <p:spPr/>
        <p:txBody>
          <a:bodyPr>
            <a:normAutofit fontScale="85000" lnSpcReduction="20000"/>
          </a:bodyPr>
          <a:lstStyle/>
          <a:p>
            <a:r>
              <a:rPr lang="en-US" dirty="0"/>
              <a:t>CRM has been around since the late 80’s, but SCRM is in its infancy</a:t>
            </a:r>
          </a:p>
          <a:p>
            <a:r>
              <a:rPr lang="en-US" dirty="0"/>
              <a:t>A CRM system uses digital technology to organize, automate and synchronize sales, marketing, customer service and technical support. It becomes a nerve </a:t>
            </a:r>
            <a:r>
              <a:rPr lang="en-US" dirty="0" err="1"/>
              <a:t>centre</a:t>
            </a:r>
            <a:r>
              <a:rPr lang="en-US" dirty="0"/>
              <a:t> that allows a company to manage with current and future customers.</a:t>
            </a:r>
          </a:p>
          <a:p>
            <a:r>
              <a:rPr lang="en-US" dirty="0"/>
              <a:t>A SCRM system is based on the ability of a company to meet the personal agendas of customers, while meeting the objectives of the company’s own business plan. It is aimed at customer engagement, rather than customer management. </a:t>
            </a:r>
          </a:p>
          <a:p>
            <a:r>
              <a:rPr lang="en-US" dirty="0"/>
              <a:t>It is focused on ‘doing the right things’ and planning to ‘do things right’.</a:t>
            </a:r>
          </a:p>
        </p:txBody>
      </p:sp>
    </p:spTree>
    <p:extLst>
      <p:ext uri="{BB962C8B-B14F-4D97-AF65-F5344CB8AC3E}">
        <p14:creationId xmlns:p14="http://schemas.microsoft.com/office/powerpoint/2010/main" val="842286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CAE3E-32E3-46FA-87A7-EDF0ABFA8D6A}"/>
              </a:ext>
            </a:extLst>
          </p:cNvPr>
          <p:cNvSpPr>
            <a:spLocks noGrp="1"/>
          </p:cNvSpPr>
          <p:nvPr>
            <p:ph type="title"/>
          </p:nvPr>
        </p:nvSpPr>
        <p:spPr/>
        <p:txBody>
          <a:bodyPr/>
          <a:lstStyle/>
          <a:p>
            <a:pPr algn="ctr"/>
            <a:r>
              <a:rPr lang="en-US" dirty="0"/>
              <a:t>Why SCRM?</a:t>
            </a:r>
          </a:p>
        </p:txBody>
      </p:sp>
      <p:sp>
        <p:nvSpPr>
          <p:cNvPr id="3" name="Content Placeholder 2">
            <a:extLst>
              <a:ext uri="{FF2B5EF4-FFF2-40B4-BE49-F238E27FC236}">
                <a16:creationId xmlns:a16="http://schemas.microsoft.com/office/drawing/2014/main" id="{0679083A-CDB6-44A2-BC40-E55A7657CA79}"/>
              </a:ext>
            </a:extLst>
          </p:cNvPr>
          <p:cNvSpPr>
            <a:spLocks noGrp="1"/>
          </p:cNvSpPr>
          <p:nvPr>
            <p:ph idx="1"/>
          </p:nvPr>
        </p:nvSpPr>
        <p:spPr/>
        <p:txBody>
          <a:bodyPr/>
          <a:lstStyle/>
          <a:p>
            <a:r>
              <a:rPr lang="en-US" dirty="0"/>
              <a:t>89% of customers have stopped doing business with a company after experiencing poor customer service.</a:t>
            </a:r>
          </a:p>
          <a:p>
            <a:r>
              <a:rPr lang="en-US" dirty="0"/>
              <a:t>A customer is 4 times more likely to buy from a competitor if the problem is service related versus price or product related.</a:t>
            </a:r>
          </a:p>
          <a:p>
            <a:r>
              <a:rPr lang="en-US" dirty="0"/>
              <a:t>55% of customers would be willing to pay more for </a:t>
            </a:r>
            <a:r>
              <a:rPr lang="en-US" dirty="0" err="1"/>
              <a:t>abetter</a:t>
            </a:r>
            <a:r>
              <a:rPr lang="en-US" dirty="0"/>
              <a:t> customer experience.</a:t>
            </a:r>
          </a:p>
          <a:p>
            <a:r>
              <a:rPr lang="en-US" dirty="0"/>
              <a:t>A 10% increase in customer retention results in a 30% increase in the value of a company</a:t>
            </a:r>
          </a:p>
        </p:txBody>
      </p:sp>
    </p:spTree>
    <p:extLst>
      <p:ext uri="{BB962C8B-B14F-4D97-AF65-F5344CB8AC3E}">
        <p14:creationId xmlns:p14="http://schemas.microsoft.com/office/powerpoint/2010/main" val="3323907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88B3A-508F-489D-A8E3-9E1BA05705DC}"/>
              </a:ext>
            </a:extLst>
          </p:cNvPr>
          <p:cNvSpPr>
            <a:spLocks noGrp="1"/>
          </p:cNvSpPr>
          <p:nvPr>
            <p:ph type="title"/>
          </p:nvPr>
        </p:nvSpPr>
        <p:spPr/>
        <p:txBody>
          <a:bodyPr/>
          <a:lstStyle/>
          <a:p>
            <a:pPr algn="ctr"/>
            <a:r>
              <a:rPr lang="en-US" dirty="0"/>
              <a:t>Outbound and Inbound Marketing</a:t>
            </a:r>
          </a:p>
        </p:txBody>
      </p:sp>
      <p:sp>
        <p:nvSpPr>
          <p:cNvPr id="3" name="Content Placeholder 2">
            <a:extLst>
              <a:ext uri="{FF2B5EF4-FFF2-40B4-BE49-F238E27FC236}">
                <a16:creationId xmlns:a16="http://schemas.microsoft.com/office/drawing/2014/main" id="{01E61C8B-45FE-4791-982A-B026AA086E34}"/>
              </a:ext>
            </a:extLst>
          </p:cNvPr>
          <p:cNvSpPr>
            <a:spLocks noGrp="1"/>
          </p:cNvSpPr>
          <p:nvPr>
            <p:ph idx="1"/>
          </p:nvPr>
        </p:nvSpPr>
        <p:spPr/>
        <p:txBody>
          <a:bodyPr>
            <a:normAutofit fontScale="85000" lnSpcReduction="10000"/>
          </a:bodyPr>
          <a:lstStyle/>
          <a:p>
            <a:r>
              <a:rPr lang="en-US" dirty="0"/>
              <a:t>Outbound marketing is when marketers try to reach their target audience through print and TV advertising, </a:t>
            </a:r>
            <a:r>
              <a:rPr lang="en-US" dirty="0" err="1"/>
              <a:t>jun</a:t>
            </a:r>
            <a:r>
              <a:rPr lang="en-US" dirty="0"/>
              <a:t> mail, spam, trade shows, seminars, e-mail blasts, purchased lists, internal cold calling and outsourced telemarketing.</a:t>
            </a:r>
          </a:p>
          <a:p>
            <a:r>
              <a:rPr lang="en-US" dirty="0"/>
              <a:t>Inbound marketing is a holistic data-driven strategy that helps organizations attract and convert visitors into customers by providing personalized, relevant information and content instead of interruptive messages. By following through the sales experience with ongoing engagement, inbound pulls consumers toward and organization’s products and services by aligning published content with consumer interests</a:t>
            </a:r>
          </a:p>
        </p:txBody>
      </p:sp>
    </p:spTree>
    <p:extLst>
      <p:ext uri="{BB962C8B-B14F-4D97-AF65-F5344CB8AC3E}">
        <p14:creationId xmlns:p14="http://schemas.microsoft.com/office/powerpoint/2010/main" val="4015852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63922-AEB0-4956-9C9B-BDD473CAEDF7}"/>
              </a:ext>
            </a:extLst>
          </p:cNvPr>
          <p:cNvSpPr>
            <a:spLocks noGrp="1"/>
          </p:cNvSpPr>
          <p:nvPr>
            <p:ph type="title"/>
          </p:nvPr>
        </p:nvSpPr>
        <p:spPr>
          <a:xfrm>
            <a:off x="1422400" y="274638"/>
            <a:ext cx="10160000" cy="745779"/>
          </a:xfrm>
        </p:spPr>
        <p:txBody>
          <a:bodyPr/>
          <a:lstStyle/>
          <a:p>
            <a:pPr algn="ctr"/>
            <a:r>
              <a:rPr lang="en-US" dirty="0"/>
              <a:t>Why is this necessary?</a:t>
            </a:r>
          </a:p>
        </p:txBody>
      </p:sp>
      <p:sp>
        <p:nvSpPr>
          <p:cNvPr id="3" name="Content Placeholder 2">
            <a:extLst>
              <a:ext uri="{FF2B5EF4-FFF2-40B4-BE49-F238E27FC236}">
                <a16:creationId xmlns:a16="http://schemas.microsoft.com/office/drawing/2014/main" id="{55B2DD7B-1045-4268-9818-7DEEFA3A4203}"/>
              </a:ext>
            </a:extLst>
          </p:cNvPr>
          <p:cNvSpPr>
            <a:spLocks noGrp="1"/>
          </p:cNvSpPr>
          <p:nvPr>
            <p:ph idx="1"/>
          </p:nvPr>
        </p:nvSpPr>
        <p:spPr>
          <a:xfrm>
            <a:off x="1422400" y="1126435"/>
            <a:ext cx="10160000" cy="4999729"/>
          </a:xfrm>
        </p:spPr>
        <p:txBody>
          <a:bodyPr/>
          <a:lstStyle/>
          <a:p>
            <a:r>
              <a:rPr lang="en-US" sz="2800" dirty="0"/>
              <a:t>44% of direct mail is never opened; 86% of people skip through TV commercials.</a:t>
            </a:r>
          </a:p>
          <a:p>
            <a:r>
              <a:rPr lang="en-US" sz="2800" dirty="0"/>
              <a:t>84% of 25-35 year </a:t>
            </a:r>
            <a:r>
              <a:rPr lang="en-US" sz="2800" dirty="0" err="1"/>
              <a:t>olds</a:t>
            </a:r>
            <a:r>
              <a:rPr lang="en-US" sz="2800" dirty="0"/>
              <a:t> have clicked out of a website because of an ‘irrelevant or intrusive ad’.</a:t>
            </a:r>
          </a:p>
          <a:p>
            <a:r>
              <a:rPr lang="en-US" sz="2800" dirty="0"/>
              <a:t>Inbound marketing dominated organizations experience a 62% lower cost </a:t>
            </a:r>
            <a:r>
              <a:rPr lang="en-US" sz="2800"/>
              <a:t>per lead </a:t>
            </a:r>
            <a:r>
              <a:rPr lang="en-US" sz="2800" dirty="0"/>
              <a:t>than outbound marketing organizations.</a:t>
            </a:r>
          </a:p>
          <a:p>
            <a:r>
              <a:rPr lang="en-US" sz="2800" dirty="0"/>
              <a:t>In 2013, 60% of companies adopted some element of the inbound methodology into their overall strategy; 41% of marketers confirm inbound produces measurable ROI</a:t>
            </a:r>
          </a:p>
        </p:txBody>
      </p:sp>
    </p:spTree>
    <p:extLst>
      <p:ext uri="{BB962C8B-B14F-4D97-AF65-F5344CB8AC3E}">
        <p14:creationId xmlns:p14="http://schemas.microsoft.com/office/powerpoint/2010/main" val="1645946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17AECD3-9C6E-46E0-ABCB-5D4A83DBAA77}"/>
              </a:ext>
            </a:extLst>
          </p:cNvPr>
          <p:cNvSpPr>
            <a:spLocks noGrp="1"/>
          </p:cNvSpPr>
          <p:nvPr>
            <p:ph type="ctrTitle"/>
          </p:nvPr>
        </p:nvSpPr>
        <p:spPr>
          <a:xfrm>
            <a:off x="1524000" y="1122363"/>
            <a:ext cx="9144000" cy="1554576"/>
          </a:xfrm>
        </p:spPr>
        <p:txBody>
          <a:bodyPr>
            <a:normAutofit fontScale="90000"/>
          </a:bodyPr>
          <a:lstStyle/>
          <a:p>
            <a:r>
              <a:rPr lang="en-US" sz="4000" dirty="0"/>
              <a:t>Inbound marketing initiatives combine three core lead generation techniques into one integrated approach</a:t>
            </a:r>
          </a:p>
        </p:txBody>
      </p:sp>
      <p:sp>
        <p:nvSpPr>
          <p:cNvPr id="5" name="Subtitle 4">
            <a:extLst>
              <a:ext uri="{FF2B5EF4-FFF2-40B4-BE49-F238E27FC236}">
                <a16:creationId xmlns:a16="http://schemas.microsoft.com/office/drawing/2014/main" id="{42470681-8D3C-41B6-9F55-87ABF10242D8}"/>
              </a:ext>
            </a:extLst>
          </p:cNvPr>
          <p:cNvSpPr>
            <a:spLocks noGrp="1"/>
          </p:cNvSpPr>
          <p:nvPr>
            <p:ph type="subTitle" idx="1"/>
          </p:nvPr>
        </p:nvSpPr>
        <p:spPr>
          <a:xfrm>
            <a:off x="1524000" y="3048000"/>
            <a:ext cx="9144000" cy="2209800"/>
          </a:xfrm>
        </p:spPr>
        <p:txBody>
          <a:bodyPr/>
          <a:lstStyle/>
          <a:p>
            <a:pPr marL="342900" indent="-342900" algn="l">
              <a:buFont typeface="Arial" panose="020B0604020202020204" pitchFamily="34" charset="0"/>
              <a:buChar char="•"/>
            </a:pPr>
            <a:r>
              <a:rPr lang="en-US" dirty="0"/>
              <a:t>Content creation</a:t>
            </a:r>
          </a:p>
          <a:p>
            <a:pPr marL="342900" indent="-342900" algn="l">
              <a:buFont typeface="Arial" panose="020B0604020202020204" pitchFamily="34" charset="0"/>
              <a:buChar char="•"/>
            </a:pPr>
            <a:r>
              <a:rPr lang="en-US" dirty="0"/>
              <a:t>SEO</a:t>
            </a:r>
          </a:p>
          <a:p>
            <a:pPr marL="342900" indent="-342900" algn="l">
              <a:buFont typeface="Arial" panose="020B0604020202020204" pitchFamily="34" charset="0"/>
              <a:buChar char="•"/>
            </a:pPr>
            <a:r>
              <a:rPr lang="en-US" dirty="0"/>
              <a:t>Social media</a:t>
            </a:r>
          </a:p>
        </p:txBody>
      </p:sp>
    </p:spTree>
    <p:extLst>
      <p:ext uri="{BB962C8B-B14F-4D97-AF65-F5344CB8AC3E}">
        <p14:creationId xmlns:p14="http://schemas.microsoft.com/office/powerpoint/2010/main" val="4026600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837FA44-E6DE-4AD6-869D-10705DC346DB}"/>
              </a:ext>
            </a:extLst>
          </p:cNvPr>
          <p:cNvSpPr>
            <a:spLocks noGrp="1"/>
          </p:cNvSpPr>
          <p:nvPr>
            <p:ph type="title"/>
          </p:nvPr>
        </p:nvSpPr>
        <p:spPr/>
        <p:txBody>
          <a:bodyPr/>
          <a:lstStyle/>
          <a:p>
            <a:pPr algn="ctr"/>
            <a:r>
              <a:rPr lang="en-US" dirty="0"/>
              <a:t>The Traditional Sales Funnel</a:t>
            </a:r>
          </a:p>
        </p:txBody>
      </p:sp>
      <p:sp>
        <p:nvSpPr>
          <p:cNvPr id="5" name="Flowchart: Merge 4">
            <a:extLst>
              <a:ext uri="{FF2B5EF4-FFF2-40B4-BE49-F238E27FC236}">
                <a16:creationId xmlns:a16="http://schemas.microsoft.com/office/drawing/2014/main" id="{C3FEE611-789A-425E-9505-BBE8B2AA6741}"/>
              </a:ext>
            </a:extLst>
          </p:cNvPr>
          <p:cNvSpPr/>
          <p:nvPr/>
        </p:nvSpPr>
        <p:spPr>
          <a:xfrm>
            <a:off x="3260035" y="1690688"/>
            <a:ext cx="5645426" cy="4882390"/>
          </a:xfrm>
          <a:prstGeom prst="flowChartMer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 name="Straight Connector 6">
            <a:extLst>
              <a:ext uri="{FF2B5EF4-FFF2-40B4-BE49-F238E27FC236}">
                <a16:creationId xmlns:a16="http://schemas.microsoft.com/office/drawing/2014/main" id="{FECB2F50-E341-43DC-AB89-8D53AD978132}"/>
              </a:ext>
            </a:extLst>
          </p:cNvPr>
          <p:cNvCxnSpPr>
            <a:cxnSpLocks/>
          </p:cNvCxnSpPr>
          <p:nvPr/>
        </p:nvCxnSpPr>
        <p:spPr>
          <a:xfrm>
            <a:off x="3843130" y="2703443"/>
            <a:ext cx="4479235" cy="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E4DF139C-4CCC-4851-A7B8-72F31D04CA8B}"/>
              </a:ext>
            </a:extLst>
          </p:cNvPr>
          <p:cNvCxnSpPr>
            <a:cxnSpLocks/>
          </p:cNvCxnSpPr>
          <p:nvPr/>
        </p:nvCxnSpPr>
        <p:spPr>
          <a:xfrm>
            <a:off x="4386470" y="3631096"/>
            <a:ext cx="3445565" cy="0"/>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7C9DF8EB-EF69-477A-ADDD-B527EEE4AC41}"/>
              </a:ext>
            </a:extLst>
          </p:cNvPr>
          <p:cNvCxnSpPr>
            <a:cxnSpLocks/>
          </p:cNvCxnSpPr>
          <p:nvPr/>
        </p:nvCxnSpPr>
        <p:spPr>
          <a:xfrm>
            <a:off x="4890052" y="4505739"/>
            <a:ext cx="2372139" cy="0"/>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7D0F0B85-EA8E-4654-A796-6A2FC4F4BBD0}"/>
              </a:ext>
            </a:extLst>
          </p:cNvPr>
          <p:cNvCxnSpPr>
            <a:cxnSpLocks/>
          </p:cNvCxnSpPr>
          <p:nvPr/>
        </p:nvCxnSpPr>
        <p:spPr>
          <a:xfrm>
            <a:off x="5393635" y="5327374"/>
            <a:ext cx="1444487" cy="0"/>
          </a:xfrm>
          <a:prstGeom prst="line">
            <a:avLst/>
          </a:prstGeom>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8CD00B44-9B6C-4E08-95E8-E9834098153C}"/>
              </a:ext>
            </a:extLst>
          </p:cNvPr>
          <p:cNvSpPr txBox="1"/>
          <p:nvPr/>
        </p:nvSpPr>
        <p:spPr>
          <a:xfrm>
            <a:off x="4890051" y="2146852"/>
            <a:ext cx="2941983" cy="369332"/>
          </a:xfrm>
          <a:prstGeom prst="rect">
            <a:avLst/>
          </a:prstGeom>
          <a:noFill/>
        </p:spPr>
        <p:txBody>
          <a:bodyPr wrap="square" rtlCol="0">
            <a:spAutoFit/>
          </a:bodyPr>
          <a:lstStyle/>
          <a:p>
            <a:r>
              <a:rPr lang="en-US" b="1" dirty="0">
                <a:solidFill>
                  <a:srgbClr val="FF0000"/>
                </a:solidFill>
              </a:rPr>
              <a:t>Visitor comes to website</a:t>
            </a:r>
          </a:p>
        </p:txBody>
      </p:sp>
      <p:sp>
        <p:nvSpPr>
          <p:cNvPr id="21" name="TextBox 20">
            <a:extLst>
              <a:ext uri="{FF2B5EF4-FFF2-40B4-BE49-F238E27FC236}">
                <a16:creationId xmlns:a16="http://schemas.microsoft.com/office/drawing/2014/main" id="{F014E71F-19E3-441A-B59C-4CA789B22950}"/>
              </a:ext>
            </a:extLst>
          </p:cNvPr>
          <p:cNvSpPr txBox="1"/>
          <p:nvPr/>
        </p:nvSpPr>
        <p:spPr>
          <a:xfrm>
            <a:off x="4784035" y="2941117"/>
            <a:ext cx="2888973" cy="646331"/>
          </a:xfrm>
          <a:prstGeom prst="rect">
            <a:avLst/>
          </a:prstGeom>
          <a:noFill/>
        </p:spPr>
        <p:txBody>
          <a:bodyPr wrap="square" rtlCol="0">
            <a:spAutoFit/>
          </a:bodyPr>
          <a:lstStyle/>
          <a:p>
            <a:pPr algn="ctr"/>
            <a:r>
              <a:rPr lang="en-US" b="1" dirty="0">
                <a:solidFill>
                  <a:srgbClr val="FF0000"/>
                </a:solidFill>
              </a:rPr>
              <a:t>Lead clicks on call-to-action</a:t>
            </a:r>
          </a:p>
        </p:txBody>
      </p:sp>
      <p:sp>
        <p:nvSpPr>
          <p:cNvPr id="22" name="TextBox 21">
            <a:extLst>
              <a:ext uri="{FF2B5EF4-FFF2-40B4-BE49-F238E27FC236}">
                <a16:creationId xmlns:a16="http://schemas.microsoft.com/office/drawing/2014/main" id="{97106D24-3BF7-46FC-A7CB-26F129F3AD82}"/>
              </a:ext>
            </a:extLst>
          </p:cNvPr>
          <p:cNvSpPr txBox="1"/>
          <p:nvPr/>
        </p:nvSpPr>
        <p:spPr>
          <a:xfrm>
            <a:off x="4625008" y="3716199"/>
            <a:ext cx="3047999" cy="646331"/>
          </a:xfrm>
          <a:prstGeom prst="rect">
            <a:avLst/>
          </a:prstGeom>
          <a:noFill/>
        </p:spPr>
        <p:txBody>
          <a:bodyPr wrap="square" rtlCol="0">
            <a:spAutoFit/>
          </a:bodyPr>
          <a:lstStyle/>
          <a:p>
            <a:pPr algn="ctr"/>
            <a:r>
              <a:rPr lang="en-US" dirty="0">
                <a:solidFill>
                  <a:schemeClr val="bg1"/>
                </a:solidFill>
              </a:rPr>
              <a:t> </a:t>
            </a:r>
            <a:r>
              <a:rPr lang="en-US" b="1" dirty="0">
                <a:solidFill>
                  <a:srgbClr val="FF0000"/>
                </a:solidFill>
              </a:rPr>
              <a:t>Lead interacts with company</a:t>
            </a:r>
          </a:p>
        </p:txBody>
      </p:sp>
      <p:sp>
        <p:nvSpPr>
          <p:cNvPr id="23" name="TextBox 22">
            <a:extLst>
              <a:ext uri="{FF2B5EF4-FFF2-40B4-BE49-F238E27FC236}">
                <a16:creationId xmlns:a16="http://schemas.microsoft.com/office/drawing/2014/main" id="{A914668C-30F0-4620-9534-55BD6EB627FF}"/>
              </a:ext>
            </a:extLst>
          </p:cNvPr>
          <p:cNvSpPr txBox="1"/>
          <p:nvPr/>
        </p:nvSpPr>
        <p:spPr>
          <a:xfrm>
            <a:off x="5194852" y="4558749"/>
            <a:ext cx="1828799" cy="646331"/>
          </a:xfrm>
          <a:prstGeom prst="rect">
            <a:avLst/>
          </a:prstGeom>
          <a:noFill/>
        </p:spPr>
        <p:txBody>
          <a:bodyPr wrap="square" rtlCol="0">
            <a:spAutoFit/>
          </a:bodyPr>
          <a:lstStyle/>
          <a:p>
            <a:pPr algn="ctr"/>
            <a:r>
              <a:rPr lang="en-US" b="1" dirty="0">
                <a:solidFill>
                  <a:srgbClr val="FF0000"/>
                </a:solidFill>
              </a:rPr>
              <a:t>Company pre-qualifies lead</a:t>
            </a:r>
          </a:p>
        </p:txBody>
      </p:sp>
      <p:sp>
        <p:nvSpPr>
          <p:cNvPr id="24" name="TextBox 23">
            <a:extLst>
              <a:ext uri="{FF2B5EF4-FFF2-40B4-BE49-F238E27FC236}">
                <a16:creationId xmlns:a16="http://schemas.microsoft.com/office/drawing/2014/main" id="{2F6E5CC9-0D8E-4211-9772-B932DB7060B7}"/>
              </a:ext>
            </a:extLst>
          </p:cNvPr>
          <p:cNvSpPr txBox="1"/>
          <p:nvPr/>
        </p:nvSpPr>
        <p:spPr>
          <a:xfrm>
            <a:off x="5433390" y="5409283"/>
            <a:ext cx="1285461" cy="646331"/>
          </a:xfrm>
          <a:prstGeom prst="rect">
            <a:avLst/>
          </a:prstGeom>
          <a:noFill/>
        </p:spPr>
        <p:txBody>
          <a:bodyPr wrap="square" rtlCol="0">
            <a:spAutoFit/>
          </a:bodyPr>
          <a:lstStyle/>
          <a:p>
            <a:pPr algn="ctr"/>
            <a:r>
              <a:rPr lang="en-US" b="1" dirty="0">
                <a:solidFill>
                  <a:srgbClr val="FF0000"/>
                </a:solidFill>
              </a:rPr>
              <a:t>Sale is closed</a:t>
            </a:r>
          </a:p>
        </p:txBody>
      </p:sp>
      <p:sp>
        <p:nvSpPr>
          <p:cNvPr id="25" name="TextBox 24">
            <a:extLst>
              <a:ext uri="{FF2B5EF4-FFF2-40B4-BE49-F238E27FC236}">
                <a16:creationId xmlns:a16="http://schemas.microsoft.com/office/drawing/2014/main" id="{B8FA8A94-0318-4B7F-9B82-C38A271644F7}"/>
              </a:ext>
            </a:extLst>
          </p:cNvPr>
          <p:cNvSpPr txBox="1"/>
          <p:nvPr/>
        </p:nvSpPr>
        <p:spPr>
          <a:xfrm>
            <a:off x="1093304" y="2941117"/>
            <a:ext cx="2411896" cy="1815882"/>
          </a:xfrm>
          <a:prstGeom prst="rect">
            <a:avLst/>
          </a:prstGeom>
          <a:noFill/>
        </p:spPr>
        <p:txBody>
          <a:bodyPr wrap="square" rtlCol="0">
            <a:spAutoFit/>
          </a:bodyPr>
          <a:lstStyle/>
          <a:p>
            <a:r>
              <a:rPr lang="en-US" sz="2800" dirty="0"/>
              <a:t>The sales funnel is merely a numbers game </a:t>
            </a:r>
          </a:p>
        </p:txBody>
      </p:sp>
      <p:sp>
        <p:nvSpPr>
          <p:cNvPr id="26" name="TextBox 25">
            <a:extLst>
              <a:ext uri="{FF2B5EF4-FFF2-40B4-BE49-F238E27FC236}">
                <a16:creationId xmlns:a16="http://schemas.microsoft.com/office/drawing/2014/main" id="{647FE4E4-44EB-462D-945B-3A283EA50E4B}"/>
              </a:ext>
            </a:extLst>
          </p:cNvPr>
          <p:cNvSpPr txBox="1"/>
          <p:nvPr/>
        </p:nvSpPr>
        <p:spPr>
          <a:xfrm>
            <a:off x="8792815" y="2516184"/>
            <a:ext cx="3054628" cy="3539430"/>
          </a:xfrm>
          <a:prstGeom prst="rect">
            <a:avLst/>
          </a:prstGeom>
          <a:noFill/>
        </p:spPr>
        <p:txBody>
          <a:bodyPr wrap="square" rtlCol="0">
            <a:spAutoFit/>
          </a:bodyPr>
          <a:lstStyle/>
          <a:p>
            <a:r>
              <a:rPr lang="en-US" sz="2800" dirty="0"/>
              <a:t>If I engage X number of contacts, then I should be able to generate Y leads, which when converted leads to Z sales</a:t>
            </a:r>
          </a:p>
        </p:txBody>
      </p:sp>
    </p:spTree>
    <p:extLst>
      <p:ext uri="{BB962C8B-B14F-4D97-AF65-F5344CB8AC3E}">
        <p14:creationId xmlns:p14="http://schemas.microsoft.com/office/powerpoint/2010/main" val="354081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F092EC1-CFB4-4542-A429-18639EDE5A99}"/>
              </a:ext>
            </a:extLst>
          </p:cNvPr>
          <p:cNvSpPr>
            <a:spLocks noGrp="1"/>
          </p:cNvSpPr>
          <p:nvPr>
            <p:ph type="ctrTitle"/>
          </p:nvPr>
        </p:nvSpPr>
        <p:spPr>
          <a:xfrm>
            <a:off x="1524000" y="463827"/>
            <a:ext cx="9144000" cy="993912"/>
          </a:xfrm>
        </p:spPr>
        <p:txBody>
          <a:bodyPr>
            <a:normAutofit fontScale="90000"/>
          </a:bodyPr>
          <a:lstStyle/>
          <a:p>
            <a:r>
              <a:rPr lang="en-US" dirty="0"/>
              <a:t>The Digital Involvement Cycle</a:t>
            </a:r>
          </a:p>
        </p:txBody>
      </p:sp>
      <p:sp>
        <p:nvSpPr>
          <p:cNvPr id="5" name="Subtitle 4">
            <a:extLst>
              <a:ext uri="{FF2B5EF4-FFF2-40B4-BE49-F238E27FC236}">
                <a16:creationId xmlns:a16="http://schemas.microsoft.com/office/drawing/2014/main" id="{521888D0-2C83-4AE3-91E2-87152AE462F2}"/>
              </a:ext>
            </a:extLst>
          </p:cNvPr>
          <p:cNvSpPr>
            <a:spLocks noGrp="1"/>
          </p:cNvSpPr>
          <p:nvPr>
            <p:ph type="subTitle" idx="1"/>
          </p:nvPr>
        </p:nvSpPr>
        <p:spPr>
          <a:xfrm>
            <a:off x="1524000" y="1828801"/>
            <a:ext cx="9144000" cy="4121426"/>
          </a:xfrm>
        </p:spPr>
        <p:txBody>
          <a:bodyPr>
            <a:normAutofit fontScale="92500" lnSpcReduction="10000"/>
          </a:bodyPr>
          <a:lstStyle/>
          <a:p>
            <a:r>
              <a:rPr lang="en-US" sz="2800" dirty="0"/>
              <a:t>The Digital Involvement Cycle more accurately reflects the customer decision process; the customer moves through the pre-decision process to commitment through the post-decision process to champion. The customer decision process is not linear but iterative, building incrementally upon all inputs and moving through repeated cycles until a definite action is taken. At this point the second cycle begins as the new customer grows into a loyal consumer and shares customer experience on social media advocating for and ultimately championing the brand </a:t>
            </a:r>
          </a:p>
        </p:txBody>
      </p:sp>
    </p:spTree>
    <p:extLst>
      <p:ext uri="{BB962C8B-B14F-4D97-AF65-F5344CB8AC3E}">
        <p14:creationId xmlns:p14="http://schemas.microsoft.com/office/powerpoint/2010/main" val="1151704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42EF74C-3227-4DD1-AE41-0198C86C2838}"/>
              </a:ext>
            </a:extLst>
          </p:cNvPr>
          <p:cNvSpPr>
            <a:spLocks noGrp="1"/>
          </p:cNvSpPr>
          <p:nvPr>
            <p:ph type="title"/>
          </p:nvPr>
        </p:nvSpPr>
        <p:spPr>
          <a:xfrm>
            <a:off x="838200" y="365126"/>
            <a:ext cx="10515600" cy="774562"/>
          </a:xfrm>
        </p:spPr>
        <p:txBody>
          <a:bodyPr/>
          <a:lstStyle/>
          <a:p>
            <a:pPr algn="ctr"/>
            <a:r>
              <a:rPr lang="en-US" dirty="0"/>
              <a:t>Digital Involvement Cycle</a:t>
            </a:r>
          </a:p>
        </p:txBody>
      </p:sp>
      <p:sp>
        <p:nvSpPr>
          <p:cNvPr id="5" name="Oval 4">
            <a:extLst>
              <a:ext uri="{FF2B5EF4-FFF2-40B4-BE49-F238E27FC236}">
                <a16:creationId xmlns:a16="http://schemas.microsoft.com/office/drawing/2014/main" id="{D85877E6-B259-40C8-89F3-52BD7614AD30}"/>
              </a:ext>
            </a:extLst>
          </p:cNvPr>
          <p:cNvSpPr/>
          <p:nvPr/>
        </p:nvSpPr>
        <p:spPr>
          <a:xfrm>
            <a:off x="1722781" y="1432960"/>
            <a:ext cx="7699513" cy="5698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5FDD860B-946A-4BDD-BB46-0901F6C4FB01}"/>
              </a:ext>
            </a:extLst>
          </p:cNvPr>
          <p:cNvSpPr/>
          <p:nvPr/>
        </p:nvSpPr>
        <p:spPr>
          <a:xfrm>
            <a:off x="2491408" y="2199862"/>
            <a:ext cx="6334539" cy="6361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65725050-BBA8-4D6A-8C70-B88D85C064DA}"/>
              </a:ext>
            </a:extLst>
          </p:cNvPr>
          <p:cNvSpPr/>
          <p:nvPr/>
        </p:nvSpPr>
        <p:spPr>
          <a:xfrm>
            <a:off x="3405809" y="3033023"/>
            <a:ext cx="4545495" cy="51683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8C3DF275-E269-4191-95B3-9E20EFBC9198}"/>
              </a:ext>
            </a:extLst>
          </p:cNvPr>
          <p:cNvSpPr/>
          <p:nvPr/>
        </p:nvSpPr>
        <p:spPr>
          <a:xfrm>
            <a:off x="3697357" y="3670854"/>
            <a:ext cx="3843130" cy="4903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3C750C11-E0E5-430D-AABB-D25F35408716}"/>
              </a:ext>
            </a:extLst>
          </p:cNvPr>
          <p:cNvSpPr/>
          <p:nvPr/>
        </p:nvSpPr>
        <p:spPr>
          <a:xfrm>
            <a:off x="4068417" y="4320211"/>
            <a:ext cx="3127513" cy="55658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1C4438D0-B6BB-46A3-AA8D-4232E5EC6872}"/>
              </a:ext>
            </a:extLst>
          </p:cNvPr>
          <p:cNvSpPr/>
          <p:nvPr/>
        </p:nvSpPr>
        <p:spPr>
          <a:xfrm>
            <a:off x="4267200" y="5035829"/>
            <a:ext cx="2703443" cy="5565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11567EF-67CF-4583-A6D3-3C700DE78BF4}"/>
              </a:ext>
            </a:extLst>
          </p:cNvPr>
          <p:cNvSpPr/>
          <p:nvPr/>
        </p:nvSpPr>
        <p:spPr>
          <a:xfrm flipH="1">
            <a:off x="4784032" y="5751446"/>
            <a:ext cx="1656521" cy="4505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4109C5C-E06C-4643-A583-F1F1268E9C7D}"/>
              </a:ext>
            </a:extLst>
          </p:cNvPr>
          <p:cNvSpPr txBox="1"/>
          <p:nvPr/>
        </p:nvSpPr>
        <p:spPr>
          <a:xfrm>
            <a:off x="4267200" y="1432960"/>
            <a:ext cx="2703444" cy="369332"/>
          </a:xfrm>
          <a:prstGeom prst="rect">
            <a:avLst/>
          </a:prstGeom>
          <a:noFill/>
        </p:spPr>
        <p:txBody>
          <a:bodyPr wrap="square" rtlCol="0">
            <a:spAutoFit/>
          </a:bodyPr>
          <a:lstStyle/>
          <a:p>
            <a:pPr algn="ctr"/>
            <a:r>
              <a:rPr lang="en-US" dirty="0">
                <a:solidFill>
                  <a:schemeClr val="tx2"/>
                </a:solidFill>
              </a:rPr>
              <a:t>Awareness</a:t>
            </a:r>
          </a:p>
        </p:txBody>
      </p:sp>
      <p:sp>
        <p:nvSpPr>
          <p:cNvPr id="14" name="TextBox 13">
            <a:extLst>
              <a:ext uri="{FF2B5EF4-FFF2-40B4-BE49-F238E27FC236}">
                <a16:creationId xmlns:a16="http://schemas.microsoft.com/office/drawing/2014/main" id="{25A87963-0A00-47DE-9ECE-729159F89434}"/>
              </a:ext>
            </a:extLst>
          </p:cNvPr>
          <p:cNvSpPr txBox="1"/>
          <p:nvPr/>
        </p:nvSpPr>
        <p:spPr>
          <a:xfrm>
            <a:off x="4784032" y="2333247"/>
            <a:ext cx="1656521" cy="369332"/>
          </a:xfrm>
          <a:prstGeom prst="rect">
            <a:avLst/>
          </a:prstGeom>
          <a:noFill/>
        </p:spPr>
        <p:txBody>
          <a:bodyPr wrap="square" rtlCol="0">
            <a:spAutoFit/>
          </a:bodyPr>
          <a:lstStyle/>
          <a:p>
            <a:pPr algn="ctr"/>
            <a:r>
              <a:rPr lang="en-US" dirty="0">
                <a:solidFill>
                  <a:schemeClr val="tx2"/>
                </a:solidFill>
              </a:rPr>
              <a:t>Interest</a:t>
            </a:r>
          </a:p>
        </p:txBody>
      </p:sp>
      <p:sp>
        <p:nvSpPr>
          <p:cNvPr id="17" name="TextBox 16">
            <a:extLst>
              <a:ext uri="{FF2B5EF4-FFF2-40B4-BE49-F238E27FC236}">
                <a16:creationId xmlns:a16="http://schemas.microsoft.com/office/drawing/2014/main" id="{FD90C706-3C50-42E5-B933-05ACB711EE8D}"/>
              </a:ext>
            </a:extLst>
          </p:cNvPr>
          <p:cNvSpPr txBox="1"/>
          <p:nvPr/>
        </p:nvSpPr>
        <p:spPr>
          <a:xfrm>
            <a:off x="4890052" y="3033023"/>
            <a:ext cx="1669775" cy="369332"/>
          </a:xfrm>
          <a:prstGeom prst="rect">
            <a:avLst/>
          </a:prstGeom>
          <a:noFill/>
        </p:spPr>
        <p:txBody>
          <a:bodyPr wrap="square" rtlCol="0">
            <a:spAutoFit/>
          </a:bodyPr>
          <a:lstStyle/>
          <a:p>
            <a:pPr algn="ctr"/>
            <a:r>
              <a:rPr lang="en-US" dirty="0">
                <a:solidFill>
                  <a:schemeClr val="tx2"/>
                </a:solidFill>
              </a:rPr>
              <a:t>Involvement</a:t>
            </a:r>
          </a:p>
        </p:txBody>
      </p:sp>
      <p:sp>
        <p:nvSpPr>
          <p:cNvPr id="18" name="TextBox 17">
            <a:extLst>
              <a:ext uri="{FF2B5EF4-FFF2-40B4-BE49-F238E27FC236}">
                <a16:creationId xmlns:a16="http://schemas.microsoft.com/office/drawing/2014/main" id="{7E5A982E-D24C-4071-8B45-00496B257692}"/>
              </a:ext>
            </a:extLst>
          </p:cNvPr>
          <p:cNvSpPr txBox="1"/>
          <p:nvPr/>
        </p:nvSpPr>
        <p:spPr>
          <a:xfrm>
            <a:off x="4784032" y="3708885"/>
            <a:ext cx="1762542" cy="369332"/>
          </a:xfrm>
          <a:prstGeom prst="rect">
            <a:avLst/>
          </a:prstGeom>
          <a:noFill/>
        </p:spPr>
        <p:txBody>
          <a:bodyPr wrap="square" rtlCol="0">
            <a:spAutoFit/>
          </a:bodyPr>
          <a:lstStyle/>
          <a:p>
            <a:pPr algn="ctr"/>
            <a:r>
              <a:rPr lang="en-US" dirty="0">
                <a:solidFill>
                  <a:schemeClr val="tx2"/>
                </a:solidFill>
              </a:rPr>
              <a:t>Commitment</a:t>
            </a:r>
          </a:p>
        </p:txBody>
      </p:sp>
      <p:sp>
        <p:nvSpPr>
          <p:cNvPr id="19" name="TextBox 18">
            <a:extLst>
              <a:ext uri="{FF2B5EF4-FFF2-40B4-BE49-F238E27FC236}">
                <a16:creationId xmlns:a16="http://schemas.microsoft.com/office/drawing/2014/main" id="{FB19CE2E-4D09-4306-84BE-27BCE30A0341}"/>
              </a:ext>
            </a:extLst>
          </p:cNvPr>
          <p:cNvSpPr txBox="1"/>
          <p:nvPr/>
        </p:nvSpPr>
        <p:spPr>
          <a:xfrm>
            <a:off x="4784033" y="4426226"/>
            <a:ext cx="1762542" cy="369332"/>
          </a:xfrm>
          <a:prstGeom prst="rect">
            <a:avLst/>
          </a:prstGeom>
          <a:noFill/>
        </p:spPr>
        <p:txBody>
          <a:bodyPr wrap="square" rtlCol="0">
            <a:spAutoFit/>
          </a:bodyPr>
          <a:lstStyle/>
          <a:p>
            <a:pPr algn="ctr"/>
            <a:r>
              <a:rPr lang="en-US" dirty="0">
                <a:solidFill>
                  <a:schemeClr val="tx2"/>
                </a:solidFill>
              </a:rPr>
              <a:t>Loyalty</a:t>
            </a:r>
          </a:p>
        </p:txBody>
      </p:sp>
      <p:sp>
        <p:nvSpPr>
          <p:cNvPr id="20" name="TextBox 19">
            <a:extLst>
              <a:ext uri="{FF2B5EF4-FFF2-40B4-BE49-F238E27FC236}">
                <a16:creationId xmlns:a16="http://schemas.microsoft.com/office/drawing/2014/main" id="{29068549-7083-4F48-A76B-D1D64122B697}"/>
              </a:ext>
            </a:extLst>
          </p:cNvPr>
          <p:cNvSpPr txBox="1"/>
          <p:nvPr/>
        </p:nvSpPr>
        <p:spPr>
          <a:xfrm>
            <a:off x="4691270" y="5088835"/>
            <a:ext cx="1868557" cy="369332"/>
          </a:xfrm>
          <a:prstGeom prst="rect">
            <a:avLst/>
          </a:prstGeom>
          <a:noFill/>
        </p:spPr>
        <p:txBody>
          <a:bodyPr wrap="square" rtlCol="0">
            <a:spAutoFit/>
          </a:bodyPr>
          <a:lstStyle/>
          <a:p>
            <a:pPr algn="ctr"/>
            <a:r>
              <a:rPr lang="en-US" dirty="0">
                <a:solidFill>
                  <a:schemeClr val="tx2"/>
                </a:solidFill>
              </a:rPr>
              <a:t>Advocacy</a:t>
            </a:r>
          </a:p>
        </p:txBody>
      </p:sp>
      <p:sp>
        <p:nvSpPr>
          <p:cNvPr id="21" name="TextBox 20">
            <a:extLst>
              <a:ext uri="{FF2B5EF4-FFF2-40B4-BE49-F238E27FC236}">
                <a16:creationId xmlns:a16="http://schemas.microsoft.com/office/drawing/2014/main" id="{FBF13892-C70F-4040-B4B4-563FE11E68EF}"/>
              </a:ext>
            </a:extLst>
          </p:cNvPr>
          <p:cNvSpPr txBox="1"/>
          <p:nvPr/>
        </p:nvSpPr>
        <p:spPr>
          <a:xfrm flipH="1">
            <a:off x="4784032" y="5751446"/>
            <a:ext cx="1656520" cy="369332"/>
          </a:xfrm>
          <a:prstGeom prst="rect">
            <a:avLst/>
          </a:prstGeom>
          <a:noFill/>
        </p:spPr>
        <p:txBody>
          <a:bodyPr wrap="square" rtlCol="0">
            <a:spAutoFit/>
          </a:bodyPr>
          <a:lstStyle/>
          <a:p>
            <a:pPr algn="ctr"/>
            <a:r>
              <a:rPr lang="en-US" dirty="0">
                <a:solidFill>
                  <a:schemeClr val="tx2"/>
                </a:solidFill>
              </a:rPr>
              <a:t>Champion</a:t>
            </a:r>
          </a:p>
        </p:txBody>
      </p:sp>
      <p:cxnSp>
        <p:nvCxnSpPr>
          <p:cNvPr id="27" name="Straight Connector 26">
            <a:extLst>
              <a:ext uri="{FF2B5EF4-FFF2-40B4-BE49-F238E27FC236}">
                <a16:creationId xmlns:a16="http://schemas.microsoft.com/office/drawing/2014/main" id="{FCBCE34A-7F22-486D-BB5C-F3077DF2995C}"/>
              </a:ext>
            </a:extLst>
          </p:cNvPr>
          <p:cNvCxnSpPr>
            <a:cxnSpLocks/>
          </p:cNvCxnSpPr>
          <p:nvPr/>
        </p:nvCxnSpPr>
        <p:spPr>
          <a:xfrm>
            <a:off x="1073426" y="1683026"/>
            <a:ext cx="0" cy="4320209"/>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379A6CE0-DE1E-437C-A5F2-9C5DEC285DA0}"/>
              </a:ext>
            </a:extLst>
          </p:cNvPr>
          <p:cNvCxnSpPr>
            <a:cxnSpLocks/>
          </p:cNvCxnSpPr>
          <p:nvPr/>
        </p:nvCxnSpPr>
        <p:spPr>
          <a:xfrm>
            <a:off x="1073426" y="6003235"/>
            <a:ext cx="371060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9E61BC6F-46D3-499D-93B1-A49903FA150C}"/>
              </a:ext>
            </a:extLst>
          </p:cNvPr>
          <p:cNvCxnSpPr>
            <a:cxnSpLocks/>
          </p:cNvCxnSpPr>
          <p:nvPr/>
        </p:nvCxnSpPr>
        <p:spPr>
          <a:xfrm>
            <a:off x="1073426" y="5405159"/>
            <a:ext cx="344556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8C7E807E-FD31-43BA-8DAF-418EDB838E86}"/>
              </a:ext>
            </a:extLst>
          </p:cNvPr>
          <p:cNvCxnSpPr>
            <a:stCxn id="9" idx="2"/>
          </p:cNvCxnSpPr>
          <p:nvPr/>
        </p:nvCxnSpPr>
        <p:spPr>
          <a:xfrm flipH="1" flipV="1">
            <a:off x="1073426" y="4585252"/>
            <a:ext cx="2994991" cy="13254"/>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40A4E3FF-44EE-4B67-A813-A420A1292DBE}"/>
              </a:ext>
            </a:extLst>
          </p:cNvPr>
          <p:cNvCxnSpPr>
            <a:endCxn id="5" idx="2"/>
          </p:cNvCxnSpPr>
          <p:nvPr/>
        </p:nvCxnSpPr>
        <p:spPr>
          <a:xfrm>
            <a:off x="1073426" y="1683026"/>
            <a:ext cx="649355" cy="348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407014AD-6741-4CA8-9B7E-421929085DD5}"/>
              </a:ext>
            </a:extLst>
          </p:cNvPr>
          <p:cNvCxnSpPr>
            <a:cxnSpLocks/>
            <a:endCxn id="6" idx="6"/>
          </p:cNvCxnSpPr>
          <p:nvPr/>
        </p:nvCxnSpPr>
        <p:spPr>
          <a:xfrm flipH="1">
            <a:off x="8825947" y="2517914"/>
            <a:ext cx="99391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EBACE97E-BADE-487F-A519-DD6E630B7643}"/>
              </a:ext>
            </a:extLst>
          </p:cNvPr>
          <p:cNvCxnSpPr>
            <a:cxnSpLocks/>
          </p:cNvCxnSpPr>
          <p:nvPr/>
        </p:nvCxnSpPr>
        <p:spPr>
          <a:xfrm>
            <a:off x="9819861" y="2517914"/>
            <a:ext cx="0" cy="3485321"/>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0587A404-F763-4EDE-8373-5F32839D9D89}"/>
              </a:ext>
            </a:extLst>
          </p:cNvPr>
          <p:cNvCxnSpPr>
            <a:cxnSpLocks/>
            <a:stCxn id="11" idx="2"/>
          </p:cNvCxnSpPr>
          <p:nvPr/>
        </p:nvCxnSpPr>
        <p:spPr>
          <a:xfrm>
            <a:off x="6440553" y="5976732"/>
            <a:ext cx="3379308" cy="26503"/>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C61BA240-086F-4308-972D-A67A22D9CDB8}"/>
              </a:ext>
            </a:extLst>
          </p:cNvPr>
          <p:cNvCxnSpPr/>
          <p:nvPr/>
        </p:nvCxnSpPr>
        <p:spPr>
          <a:xfrm>
            <a:off x="7195930" y="4598506"/>
            <a:ext cx="262393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EDF291C4-F85D-441A-9FEC-1B3B3C88E84A}"/>
              </a:ext>
            </a:extLst>
          </p:cNvPr>
          <p:cNvCxnSpPr>
            <a:stCxn id="10" idx="6"/>
          </p:cNvCxnSpPr>
          <p:nvPr/>
        </p:nvCxnSpPr>
        <p:spPr>
          <a:xfrm flipV="1">
            <a:off x="6970643" y="5300870"/>
            <a:ext cx="2849218" cy="13253"/>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E482FF86-FC5A-431F-BFA1-59CA39386497}"/>
              </a:ext>
            </a:extLst>
          </p:cNvPr>
          <p:cNvCxnSpPr>
            <a:stCxn id="5" idx="4"/>
          </p:cNvCxnSpPr>
          <p:nvPr/>
        </p:nvCxnSpPr>
        <p:spPr>
          <a:xfrm>
            <a:off x="5572538" y="2002804"/>
            <a:ext cx="6627" cy="1970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46F67104-67C6-4555-BE70-9F78AC886334}"/>
              </a:ext>
            </a:extLst>
          </p:cNvPr>
          <p:cNvCxnSpPr/>
          <p:nvPr/>
        </p:nvCxnSpPr>
        <p:spPr>
          <a:xfrm>
            <a:off x="5512905" y="2845765"/>
            <a:ext cx="0" cy="1757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 name="Straight Arrow Connector 2">
            <a:extLst>
              <a:ext uri="{FF2B5EF4-FFF2-40B4-BE49-F238E27FC236}">
                <a16:creationId xmlns:a16="http://schemas.microsoft.com/office/drawing/2014/main" id="{8912EA91-6177-4A1A-95B5-4E268D0780BE}"/>
              </a:ext>
            </a:extLst>
          </p:cNvPr>
          <p:cNvCxnSpPr/>
          <p:nvPr/>
        </p:nvCxnSpPr>
        <p:spPr>
          <a:xfrm>
            <a:off x="5512905" y="3549857"/>
            <a:ext cx="0" cy="1209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C38508F-9003-4018-898E-C458DEE34D03}"/>
              </a:ext>
            </a:extLst>
          </p:cNvPr>
          <p:cNvCxnSpPr/>
          <p:nvPr/>
        </p:nvCxnSpPr>
        <p:spPr>
          <a:xfrm>
            <a:off x="5512905" y="4161183"/>
            <a:ext cx="0" cy="1590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F6B251FC-F1BF-4903-9C7C-57ADF2BFD35C}"/>
              </a:ext>
            </a:extLst>
          </p:cNvPr>
          <p:cNvCxnSpPr/>
          <p:nvPr/>
        </p:nvCxnSpPr>
        <p:spPr>
          <a:xfrm>
            <a:off x="5512905" y="4876800"/>
            <a:ext cx="0" cy="1590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77EA1B7C-58F9-4D6A-8431-EDADAB146711}"/>
              </a:ext>
            </a:extLst>
          </p:cNvPr>
          <p:cNvCxnSpPr>
            <a:stCxn id="10" idx="4"/>
            <a:endCxn id="21" idx="0"/>
          </p:cNvCxnSpPr>
          <p:nvPr/>
        </p:nvCxnSpPr>
        <p:spPr>
          <a:xfrm flipH="1">
            <a:off x="5612292" y="5592417"/>
            <a:ext cx="6630" cy="1590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733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12012-B74D-4BDF-B38E-DCB6B7D17E40}"/>
              </a:ext>
            </a:extLst>
          </p:cNvPr>
          <p:cNvSpPr>
            <a:spLocks noGrp="1"/>
          </p:cNvSpPr>
          <p:nvPr>
            <p:ph type="title"/>
          </p:nvPr>
        </p:nvSpPr>
        <p:spPr>
          <a:xfrm>
            <a:off x="838200" y="132522"/>
            <a:ext cx="10515600" cy="848139"/>
          </a:xfrm>
        </p:spPr>
        <p:txBody>
          <a:bodyPr>
            <a:noAutofit/>
          </a:bodyPr>
          <a:lstStyle/>
          <a:p>
            <a:pPr algn="ctr"/>
            <a:r>
              <a:rPr lang="en-US" sz="3600" dirty="0"/>
              <a:t>From paid, owned and earned media to converged media</a:t>
            </a:r>
          </a:p>
        </p:txBody>
      </p:sp>
      <p:graphicFrame>
        <p:nvGraphicFramePr>
          <p:cNvPr id="4" name="Content Placeholder 3">
            <a:extLst>
              <a:ext uri="{FF2B5EF4-FFF2-40B4-BE49-F238E27FC236}">
                <a16:creationId xmlns:a16="http://schemas.microsoft.com/office/drawing/2014/main" id="{1B3805F1-E890-47DE-8B09-8F2BC41D0D99}"/>
              </a:ext>
            </a:extLst>
          </p:cNvPr>
          <p:cNvGraphicFramePr>
            <a:graphicFrameLocks noGrp="1"/>
          </p:cNvGraphicFramePr>
          <p:nvPr>
            <p:ph idx="1"/>
            <p:extLst>
              <p:ext uri="{D42A27DB-BD31-4B8C-83A1-F6EECF244321}">
                <p14:modId xmlns:p14="http://schemas.microsoft.com/office/powerpoint/2010/main" val="3086622993"/>
              </p:ext>
            </p:extLst>
          </p:nvPr>
        </p:nvGraphicFramePr>
        <p:xfrm>
          <a:off x="838200" y="1098603"/>
          <a:ext cx="10515600" cy="5680559"/>
        </p:xfrm>
        <a:graphic>
          <a:graphicData uri="http://schemas.openxmlformats.org/drawingml/2006/table">
            <a:tbl>
              <a:tblPr firstRow="1" bandRow="1">
                <a:tableStyleId>{5C22544A-7EE6-4342-B048-85BDC9FD1C3A}</a:tableStyleId>
              </a:tblPr>
              <a:tblGrid>
                <a:gridCol w="1752600">
                  <a:extLst>
                    <a:ext uri="{9D8B030D-6E8A-4147-A177-3AD203B41FA5}">
                      <a16:colId xmlns:a16="http://schemas.microsoft.com/office/drawing/2014/main" val="386581236"/>
                    </a:ext>
                  </a:extLst>
                </a:gridCol>
                <a:gridCol w="1752600">
                  <a:extLst>
                    <a:ext uri="{9D8B030D-6E8A-4147-A177-3AD203B41FA5}">
                      <a16:colId xmlns:a16="http://schemas.microsoft.com/office/drawing/2014/main" val="679823070"/>
                    </a:ext>
                  </a:extLst>
                </a:gridCol>
                <a:gridCol w="1752600">
                  <a:extLst>
                    <a:ext uri="{9D8B030D-6E8A-4147-A177-3AD203B41FA5}">
                      <a16:colId xmlns:a16="http://schemas.microsoft.com/office/drawing/2014/main" val="19372880"/>
                    </a:ext>
                  </a:extLst>
                </a:gridCol>
                <a:gridCol w="1752600">
                  <a:extLst>
                    <a:ext uri="{9D8B030D-6E8A-4147-A177-3AD203B41FA5}">
                      <a16:colId xmlns:a16="http://schemas.microsoft.com/office/drawing/2014/main" val="544756227"/>
                    </a:ext>
                  </a:extLst>
                </a:gridCol>
                <a:gridCol w="1752600">
                  <a:extLst>
                    <a:ext uri="{9D8B030D-6E8A-4147-A177-3AD203B41FA5}">
                      <a16:colId xmlns:a16="http://schemas.microsoft.com/office/drawing/2014/main" val="330449216"/>
                    </a:ext>
                  </a:extLst>
                </a:gridCol>
                <a:gridCol w="1752600">
                  <a:extLst>
                    <a:ext uri="{9D8B030D-6E8A-4147-A177-3AD203B41FA5}">
                      <a16:colId xmlns:a16="http://schemas.microsoft.com/office/drawing/2014/main" val="2342921679"/>
                    </a:ext>
                  </a:extLst>
                </a:gridCol>
              </a:tblGrid>
              <a:tr h="557919">
                <a:tc>
                  <a:txBody>
                    <a:bodyPr/>
                    <a:lstStyle/>
                    <a:p>
                      <a:pPr algn="ctr"/>
                      <a:r>
                        <a:rPr lang="en-US" dirty="0">
                          <a:solidFill>
                            <a:srgbClr val="FF0000"/>
                          </a:solidFill>
                        </a:rPr>
                        <a:t>Media</a:t>
                      </a:r>
                    </a:p>
                  </a:txBody>
                  <a:tcPr/>
                </a:tc>
                <a:tc>
                  <a:txBody>
                    <a:bodyPr/>
                    <a:lstStyle/>
                    <a:p>
                      <a:pPr algn="ctr"/>
                      <a:r>
                        <a:rPr lang="en-US" dirty="0">
                          <a:solidFill>
                            <a:srgbClr val="FF0000"/>
                          </a:solidFill>
                        </a:rPr>
                        <a:t>Definition</a:t>
                      </a:r>
                    </a:p>
                  </a:txBody>
                  <a:tcPr/>
                </a:tc>
                <a:tc>
                  <a:txBody>
                    <a:bodyPr/>
                    <a:lstStyle/>
                    <a:p>
                      <a:pPr algn="ctr"/>
                      <a:r>
                        <a:rPr lang="en-US" dirty="0">
                          <a:solidFill>
                            <a:srgbClr val="FF0000"/>
                          </a:solidFill>
                        </a:rPr>
                        <a:t>Examples</a:t>
                      </a:r>
                    </a:p>
                  </a:txBody>
                  <a:tcPr/>
                </a:tc>
                <a:tc>
                  <a:txBody>
                    <a:bodyPr/>
                    <a:lstStyle/>
                    <a:p>
                      <a:pPr algn="ctr"/>
                      <a:r>
                        <a:rPr lang="en-US" dirty="0">
                          <a:solidFill>
                            <a:srgbClr val="FF0000"/>
                          </a:solidFill>
                        </a:rPr>
                        <a:t>The Role</a:t>
                      </a:r>
                    </a:p>
                  </a:txBody>
                  <a:tcPr/>
                </a:tc>
                <a:tc>
                  <a:txBody>
                    <a:bodyPr/>
                    <a:lstStyle/>
                    <a:p>
                      <a:pPr algn="ctr"/>
                      <a:r>
                        <a:rPr lang="en-US" dirty="0">
                          <a:solidFill>
                            <a:srgbClr val="FF0000"/>
                          </a:solidFill>
                        </a:rPr>
                        <a:t>Benefits</a:t>
                      </a:r>
                    </a:p>
                  </a:txBody>
                  <a:tcPr/>
                </a:tc>
                <a:tc>
                  <a:txBody>
                    <a:bodyPr/>
                    <a:lstStyle/>
                    <a:p>
                      <a:pPr algn="ctr"/>
                      <a:r>
                        <a:rPr lang="en-US" dirty="0">
                          <a:solidFill>
                            <a:srgbClr val="FF0000"/>
                          </a:solidFill>
                        </a:rPr>
                        <a:t>Challenges</a:t>
                      </a:r>
                    </a:p>
                  </a:txBody>
                  <a:tcPr/>
                </a:tc>
                <a:extLst>
                  <a:ext uri="{0D108BD9-81ED-4DB2-BD59-A6C34878D82A}">
                    <a16:rowId xmlns:a16="http://schemas.microsoft.com/office/drawing/2014/main" val="1893921554"/>
                  </a:ext>
                </a:extLst>
              </a:tr>
              <a:tr h="1411854">
                <a:tc>
                  <a:txBody>
                    <a:bodyPr/>
                    <a:lstStyle/>
                    <a:p>
                      <a:pPr algn="ctr"/>
                      <a:r>
                        <a:rPr lang="en-US" sz="1200" b="1" dirty="0">
                          <a:solidFill>
                            <a:schemeClr val="accent2"/>
                          </a:solidFill>
                        </a:rPr>
                        <a:t>Owned Media</a:t>
                      </a:r>
                    </a:p>
                  </a:txBody>
                  <a:tcPr/>
                </a:tc>
                <a:tc>
                  <a:txBody>
                    <a:bodyPr/>
                    <a:lstStyle/>
                    <a:p>
                      <a:pPr algn="l"/>
                      <a:r>
                        <a:rPr lang="en-US" sz="1200" b="1" dirty="0">
                          <a:solidFill>
                            <a:schemeClr val="accent2"/>
                          </a:solidFill>
                        </a:rPr>
                        <a:t>Brand controls the channel</a:t>
                      </a:r>
                    </a:p>
                  </a:txBody>
                  <a:tcPr/>
                </a:tc>
                <a:tc>
                  <a:txBody>
                    <a:bodyPr/>
                    <a:lstStyle/>
                    <a:p>
                      <a:pPr marL="285750" indent="-285750" algn="l">
                        <a:buFont typeface="Arial" panose="020B0604020202020204" pitchFamily="34" charset="0"/>
                        <a:buChar char="•"/>
                      </a:pPr>
                      <a:r>
                        <a:rPr lang="en-US" sz="1200" b="1" dirty="0">
                          <a:solidFill>
                            <a:schemeClr val="accent2"/>
                          </a:solidFill>
                        </a:rPr>
                        <a:t>Website</a:t>
                      </a:r>
                    </a:p>
                    <a:p>
                      <a:pPr marL="285750" indent="-285750" algn="l">
                        <a:buFont typeface="Arial" panose="020B0604020202020204" pitchFamily="34" charset="0"/>
                        <a:buChar char="•"/>
                      </a:pPr>
                      <a:r>
                        <a:rPr lang="en-US" sz="1200" b="1" dirty="0">
                          <a:solidFill>
                            <a:schemeClr val="accent2"/>
                          </a:solidFill>
                        </a:rPr>
                        <a:t>Mobile site</a:t>
                      </a:r>
                    </a:p>
                    <a:p>
                      <a:pPr marL="285750" indent="-285750" algn="l">
                        <a:buFont typeface="Arial" panose="020B0604020202020204" pitchFamily="34" charset="0"/>
                        <a:buChar char="•"/>
                      </a:pPr>
                      <a:r>
                        <a:rPr lang="en-US" sz="1200" b="1" dirty="0">
                          <a:solidFill>
                            <a:schemeClr val="accent2"/>
                          </a:solidFill>
                        </a:rPr>
                        <a:t>Blog</a:t>
                      </a:r>
                    </a:p>
                    <a:p>
                      <a:pPr marL="285750" indent="-285750" algn="l">
                        <a:buFont typeface="Arial" panose="020B0604020202020204" pitchFamily="34" charset="0"/>
                        <a:buChar char="•"/>
                      </a:pPr>
                      <a:r>
                        <a:rPr lang="en-US" sz="1200" b="1" dirty="0">
                          <a:solidFill>
                            <a:schemeClr val="accent2"/>
                          </a:solidFill>
                        </a:rPr>
                        <a:t>Facebook</a:t>
                      </a:r>
                    </a:p>
                  </a:txBody>
                  <a:tcPr/>
                </a:tc>
                <a:tc>
                  <a:txBody>
                    <a:bodyPr/>
                    <a:lstStyle/>
                    <a:p>
                      <a:pPr algn="l"/>
                      <a:r>
                        <a:rPr lang="en-US" sz="1200" b="1" dirty="0">
                          <a:solidFill>
                            <a:schemeClr val="accent2"/>
                          </a:solidFill>
                        </a:rPr>
                        <a:t>Build for longer term relationships with potential and existing customers and earned media assets</a:t>
                      </a:r>
                    </a:p>
                  </a:txBody>
                  <a:tcPr/>
                </a:tc>
                <a:tc>
                  <a:txBody>
                    <a:bodyPr/>
                    <a:lstStyle/>
                    <a:p>
                      <a:pPr marL="285750" indent="-285750" algn="l">
                        <a:buFont typeface="Arial" panose="020B0604020202020204" pitchFamily="34" charset="0"/>
                        <a:buChar char="•"/>
                      </a:pPr>
                      <a:r>
                        <a:rPr lang="en-US" sz="1200" b="1" dirty="0">
                          <a:solidFill>
                            <a:schemeClr val="accent2"/>
                          </a:solidFill>
                        </a:rPr>
                        <a:t>Control</a:t>
                      </a:r>
                    </a:p>
                    <a:p>
                      <a:pPr marL="285750" indent="-285750" algn="l">
                        <a:buFont typeface="Arial" panose="020B0604020202020204" pitchFamily="34" charset="0"/>
                        <a:buChar char="•"/>
                      </a:pPr>
                      <a:r>
                        <a:rPr lang="en-US" sz="1200" b="1" dirty="0">
                          <a:solidFill>
                            <a:schemeClr val="accent2"/>
                          </a:solidFill>
                        </a:rPr>
                        <a:t>Cost efficiency</a:t>
                      </a:r>
                    </a:p>
                    <a:p>
                      <a:pPr marL="285750" indent="-285750" algn="l">
                        <a:buFont typeface="Arial" panose="020B0604020202020204" pitchFamily="34" charset="0"/>
                        <a:buChar char="•"/>
                      </a:pPr>
                      <a:r>
                        <a:rPr lang="en-US" sz="1200" b="1" dirty="0">
                          <a:solidFill>
                            <a:schemeClr val="accent2"/>
                          </a:solidFill>
                        </a:rPr>
                        <a:t>Longevity</a:t>
                      </a:r>
                    </a:p>
                    <a:p>
                      <a:pPr marL="285750" indent="-285750" algn="l">
                        <a:buFont typeface="Arial" panose="020B0604020202020204" pitchFamily="34" charset="0"/>
                        <a:buChar char="•"/>
                      </a:pPr>
                      <a:r>
                        <a:rPr lang="en-US" sz="1200" b="1" dirty="0">
                          <a:solidFill>
                            <a:schemeClr val="accent2"/>
                          </a:solidFill>
                        </a:rPr>
                        <a:t>Versatility</a:t>
                      </a:r>
                    </a:p>
                    <a:p>
                      <a:pPr marL="285750" indent="-285750" algn="l">
                        <a:buFont typeface="Arial" panose="020B0604020202020204" pitchFamily="34" charset="0"/>
                        <a:buChar char="•"/>
                      </a:pPr>
                      <a:r>
                        <a:rPr lang="en-US" sz="1200" b="1" dirty="0">
                          <a:solidFill>
                            <a:schemeClr val="accent2"/>
                          </a:solidFill>
                        </a:rPr>
                        <a:t>Niche audiences</a:t>
                      </a:r>
                    </a:p>
                  </a:txBody>
                  <a:tcPr/>
                </a:tc>
                <a:tc>
                  <a:txBody>
                    <a:bodyPr/>
                    <a:lstStyle/>
                    <a:p>
                      <a:pPr marL="285750" indent="-285750" algn="l">
                        <a:buFont typeface="Arial" panose="020B0604020202020204" pitchFamily="34" charset="0"/>
                        <a:buChar char="•"/>
                      </a:pPr>
                      <a:r>
                        <a:rPr lang="en-US" sz="1200" b="1" dirty="0">
                          <a:solidFill>
                            <a:schemeClr val="accent2"/>
                          </a:solidFill>
                        </a:rPr>
                        <a:t>No guarantee of results</a:t>
                      </a:r>
                    </a:p>
                    <a:p>
                      <a:pPr marL="285750" indent="-285750" algn="l">
                        <a:buFont typeface="Arial" panose="020B0604020202020204" pitchFamily="34" charset="0"/>
                        <a:buChar char="•"/>
                      </a:pPr>
                      <a:r>
                        <a:rPr lang="en-US" sz="1200" b="1" dirty="0">
                          <a:solidFill>
                            <a:schemeClr val="accent2"/>
                          </a:solidFill>
                        </a:rPr>
                        <a:t>Company communication not always trusted</a:t>
                      </a:r>
                    </a:p>
                    <a:p>
                      <a:pPr marL="285750" indent="-285750" algn="l">
                        <a:buFont typeface="Arial" panose="020B0604020202020204" pitchFamily="34" charset="0"/>
                        <a:buChar char="•"/>
                      </a:pPr>
                      <a:r>
                        <a:rPr lang="en-US" sz="1200" b="1" dirty="0">
                          <a:solidFill>
                            <a:schemeClr val="accent2"/>
                          </a:solidFill>
                        </a:rPr>
                        <a:t>Takes time to scale</a:t>
                      </a:r>
                    </a:p>
                    <a:p>
                      <a:pPr marL="285750" indent="-285750" algn="l">
                        <a:buFont typeface="Arial" panose="020B0604020202020204" pitchFamily="34" charset="0"/>
                        <a:buChar char="•"/>
                      </a:pPr>
                      <a:endParaRPr lang="en-US" sz="1200" b="1" dirty="0">
                        <a:solidFill>
                          <a:schemeClr val="accent2"/>
                        </a:solidFill>
                      </a:endParaRPr>
                    </a:p>
                    <a:p>
                      <a:pPr marL="285750" indent="-285750" algn="l">
                        <a:buFont typeface="Arial" panose="020B0604020202020204" pitchFamily="34" charset="0"/>
                        <a:buChar char="•"/>
                      </a:pPr>
                      <a:endParaRPr lang="en-US" sz="1200" b="1" dirty="0">
                        <a:solidFill>
                          <a:schemeClr val="accent2"/>
                        </a:solidFill>
                      </a:endParaRPr>
                    </a:p>
                    <a:p>
                      <a:pPr marL="285750" indent="-285750" algn="l">
                        <a:buFont typeface="Arial" panose="020B0604020202020204" pitchFamily="34" charset="0"/>
                        <a:buChar char="•"/>
                      </a:pPr>
                      <a:endParaRPr lang="en-US" sz="1200" b="1" dirty="0">
                        <a:solidFill>
                          <a:schemeClr val="accent2"/>
                        </a:solidFill>
                      </a:endParaRPr>
                    </a:p>
                  </a:txBody>
                  <a:tcPr/>
                </a:tc>
                <a:extLst>
                  <a:ext uri="{0D108BD9-81ED-4DB2-BD59-A6C34878D82A}">
                    <a16:rowId xmlns:a16="http://schemas.microsoft.com/office/drawing/2014/main" val="3310839589"/>
                  </a:ext>
                </a:extLst>
              </a:tr>
              <a:tr h="1604120">
                <a:tc>
                  <a:txBody>
                    <a:bodyPr/>
                    <a:lstStyle/>
                    <a:p>
                      <a:pPr algn="ctr"/>
                      <a:r>
                        <a:rPr lang="en-US" sz="1200" b="1" dirty="0">
                          <a:solidFill>
                            <a:schemeClr val="accent2"/>
                          </a:solidFill>
                        </a:rPr>
                        <a:t>Paid media</a:t>
                      </a:r>
                    </a:p>
                  </a:txBody>
                  <a:tcPr/>
                </a:tc>
                <a:tc>
                  <a:txBody>
                    <a:bodyPr/>
                    <a:lstStyle/>
                    <a:p>
                      <a:pPr algn="l"/>
                      <a:r>
                        <a:rPr lang="en-US" sz="1200" b="1" dirty="0">
                          <a:solidFill>
                            <a:schemeClr val="accent2"/>
                          </a:solidFill>
                        </a:rPr>
                        <a:t>Brand pays to leverage the channel</a:t>
                      </a:r>
                    </a:p>
                  </a:txBody>
                  <a:tcPr/>
                </a:tc>
                <a:tc>
                  <a:txBody>
                    <a:bodyPr/>
                    <a:lstStyle/>
                    <a:p>
                      <a:pPr marL="285750" indent="-285750" algn="l">
                        <a:buFont typeface="Arial" panose="020B0604020202020204" pitchFamily="34" charset="0"/>
                        <a:buChar char="•"/>
                      </a:pPr>
                      <a:r>
                        <a:rPr lang="en-US" sz="1200" b="1" dirty="0">
                          <a:solidFill>
                            <a:schemeClr val="accent2"/>
                          </a:solidFill>
                        </a:rPr>
                        <a:t>Display ads</a:t>
                      </a:r>
                    </a:p>
                    <a:p>
                      <a:pPr marL="285750" indent="-285750" algn="l">
                        <a:buFont typeface="Arial" panose="020B0604020202020204" pitchFamily="34" charset="0"/>
                        <a:buChar char="•"/>
                      </a:pPr>
                      <a:r>
                        <a:rPr lang="en-US" sz="1200" b="1" dirty="0">
                          <a:solidFill>
                            <a:schemeClr val="accent2"/>
                          </a:solidFill>
                        </a:rPr>
                        <a:t>Paid search</a:t>
                      </a:r>
                    </a:p>
                    <a:p>
                      <a:pPr marL="285750" indent="-285750" algn="l">
                        <a:buFont typeface="Arial" panose="020B0604020202020204" pitchFamily="34" charset="0"/>
                        <a:buChar char="•"/>
                      </a:pPr>
                      <a:r>
                        <a:rPr lang="en-US" sz="1200" b="1" dirty="0">
                          <a:solidFill>
                            <a:schemeClr val="accent2"/>
                          </a:solidFill>
                        </a:rPr>
                        <a:t>Sponsorships</a:t>
                      </a:r>
                    </a:p>
                  </a:txBody>
                  <a:tcPr/>
                </a:tc>
                <a:tc>
                  <a:txBody>
                    <a:bodyPr/>
                    <a:lstStyle/>
                    <a:p>
                      <a:pPr algn="l"/>
                      <a:r>
                        <a:rPr lang="en-US" sz="1200" b="1" dirty="0">
                          <a:solidFill>
                            <a:schemeClr val="accent2"/>
                          </a:solidFill>
                        </a:rPr>
                        <a:t>Shift from a foundational element to a catalyst that feeds owned media and creates earned media</a:t>
                      </a:r>
                    </a:p>
                  </a:txBody>
                  <a:tcPr/>
                </a:tc>
                <a:tc>
                  <a:txBody>
                    <a:bodyPr/>
                    <a:lstStyle/>
                    <a:p>
                      <a:pPr marL="171450" indent="-171450" algn="l">
                        <a:buFont typeface="Arial" panose="020B0604020202020204" pitchFamily="34" charset="0"/>
                        <a:buChar char="•"/>
                      </a:pPr>
                      <a:r>
                        <a:rPr lang="en-US" sz="1200" b="1" dirty="0">
                          <a:solidFill>
                            <a:schemeClr val="accent2"/>
                          </a:solidFill>
                        </a:rPr>
                        <a:t>On demand</a:t>
                      </a:r>
                    </a:p>
                    <a:p>
                      <a:pPr marL="171450" indent="-171450" algn="l">
                        <a:buFont typeface="Arial" panose="020B0604020202020204" pitchFamily="34" charset="0"/>
                        <a:buChar char="•"/>
                      </a:pPr>
                      <a:r>
                        <a:rPr lang="en-US" sz="1200" b="1" dirty="0">
                          <a:solidFill>
                            <a:schemeClr val="accent2"/>
                          </a:solidFill>
                        </a:rPr>
                        <a:t>Immediacy</a:t>
                      </a:r>
                    </a:p>
                    <a:p>
                      <a:pPr marL="171450" indent="-171450" algn="l">
                        <a:buFont typeface="Arial" panose="020B0604020202020204" pitchFamily="34" charset="0"/>
                        <a:buChar char="•"/>
                      </a:pPr>
                      <a:r>
                        <a:rPr lang="en-US" sz="1200" b="1" dirty="0">
                          <a:solidFill>
                            <a:schemeClr val="accent2"/>
                          </a:solidFill>
                        </a:rPr>
                        <a:t>Scale</a:t>
                      </a:r>
                    </a:p>
                    <a:p>
                      <a:pPr marL="171450" indent="-171450" algn="l">
                        <a:buFont typeface="Arial" panose="020B0604020202020204" pitchFamily="34" charset="0"/>
                        <a:buChar char="•"/>
                      </a:pPr>
                      <a:r>
                        <a:rPr lang="en-US" sz="1200" b="1" dirty="0">
                          <a:solidFill>
                            <a:schemeClr val="accent2"/>
                          </a:solidFill>
                        </a:rPr>
                        <a:t>Control</a:t>
                      </a:r>
                    </a:p>
                    <a:p>
                      <a:pPr marL="0" indent="0" algn="l">
                        <a:buFont typeface="Arial" panose="020B0604020202020204" pitchFamily="34" charset="0"/>
                        <a:buNone/>
                      </a:pPr>
                      <a:endParaRPr lang="en-US" sz="1200" b="1" dirty="0">
                        <a:solidFill>
                          <a:schemeClr val="accent2"/>
                        </a:solidFill>
                      </a:endParaRPr>
                    </a:p>
                  </a:txBody>
                  <a:tcPr/>
                </a:tc>
                <a:tc>
                  <a:txBody>
                    <a:bodyPr/>
                    <a:lstStyle/>
                    <a:p>
                      <a:pPr marL="171450" indent="-171450" algn="l">
                        <a:buFont typeface="Arial" panose="020B0604020202020204" pitchFamily="34" charset="0"/>
                        <a:buChar char="•"/>
                      </a:pPr>
                      <a:r>
                        <a:rPr lang="en-US" sz="1200" b="1" dirty="0">
                          <a:solidFill>
                            <a:schemeClr val="accent2"/>
                          </a:solidFill>
                        </a:rPr>
                        <a:t>Clutters the user experience</a:t>
                      </a:r>
                    </a:p>
                    <a:p>
                      <a:pPr marL="171450" indent="-171450" algn="l">
                        <a:buFont typeface="Arial" panose="020B0604020202020204" pitchFamily="34" charset="0"/>
                        <a:buChar char="•"/>
                      </a:pPr>
                      <a:r>
                        <a:rPr lang="en-US" sz="1200" b="1" dirty="0">
                          <a:solidFill>
                            <a:schemeClr val="accent2"/>
                          </a:solidFill>
                        </a:rPr>
                        <a:t>Declining user experience</a:t>
                      </a:r>
                    </a:p>
                    <a:p>
                      <a:pPr marL="171450" indent="-171450" algn="l">
                        <a:buFont typeface="Arial" panose="020B0604020202020204" pitchFamily="34" charset="0"/>
                        <a:buChar char="•"/>
                      </a:pPr>
                      <a:r>
                        <a:rPr lang="en-US" sz="1200" b="1" dirty="0">
                          <a:solidFill>
                            <a:schemeClr val="accent2"/>
                          </a:solidFill>
                        </a:rPr>
                        <a:t>Poor credibility</a:t>
                      </a:r>
                    </a:p>
                    <a:p>
                      <a:pPr marL="171450" indent="-171450" algn="l">
                        <a:buFont typeface="Arial" panose="020B0604020202020204" pitchFamily="34" charset="0"/>
                        <a:buChar char="•"/>
                      </a:pPr>
                      <a:endParaRPr lang="en-US" sz="1200" b="1" dirty="0">
                        <a:solidFill>
                          <a:schemeClr val="accent2"/>
                        </a:solidFill>
                      </a:endParaRPr>
                    </a:p>
                    <a:p>
                      <a:pPr marL="171450" indent="-171450" algn="l">
                        <a:buFont typeface="Arial" panose="020B0604020202020204" pitchFamily="34" charset="0"/>
                        <a:buChar char="•"/>
                      </a:pPr>
                      <a:endParaRPr lang="en-US" sz="1200" b="1" dirty="0">
                        <a:solidFill>
                          <a:schemeClr val="accent2"/>
                        </a:solidFill>
                      </a:endParaRPr>
                    </a:p>
                    <a:p>
                      <a:pPr algn="l"/>
                      <a:endParaRPr lang="en-US" sz="1200" b="1" dirty="0">
                        <a:solidFill>
                          <a:schemeClr val="accent2"/>
                        </a:solidFill>
                      </a:endParaRPr>
                    </a:p>
                  </a:txBody>
                  <a:tcPr/>
                </a:tc>
                <a:extLst>
                  <a:ext uri="{0D108BD9-81ED-4DB2-BD59-A6C34878D82A}">
                    <a16:rowId xmlns:a16="http://schemas.microsoft.com/office/drawing/2014/main" val="2955540741"/>
                  </a:ext>
                </a:extLst>
              </a:tr>
              <a:tr h="1415400">
                <a:tc>
                  <a:txBody>
                    <a:bodyPr/>
                    <a:lstStyle/>
                    <a:p>
                      <a:pPr algn="ctr"/>
                      <a:r>
                        <a:rPr lang="en-US" sz="1200" b="1" dirty="0">
                          <a:solidFill>
                            <a:schemeClr val="accent2"/>
                          </a:solidFill>
                        </a:rPr>
                        <a:t>Earned media</a:t>
                      </a:r>
                    </a:p>
                  </a:txBody>
                  <a:tcPr/>
                </a:tc>
                <a:tc>
                  <a:txBody>
                    <a:bodyPr/>
                    <a:lstStyle/>
                    <a:p>
                      <a:pPr algn="l"/>
                      <a:r>
                        <a:rPr lang="en-US" sz="1200" b="1" dirty="0">
                          <a:solidFill>
                            <a:schemeClr val="accent2"/>
                          </a:solidFill>
                        </a:rPr>
                        <a:t>Customers become the channel</a:t>
                      </a:r>
                    </a:p>
                  </a:txBody>
                  <a:tcPr/>
                </a:tc>
                <a:tc>
                  <a:txBody>
                    <a:bodyPr/>
                    <a:lstStyle/>
                    <a:p>
                      <a:pPr marL="171450" indent="-171450" algn="l">
                        <a:buFont typeface="Arial" panose="020B0604020202020204" pitchFamily="34" charset="0"/>
                        <a:buChar char="•"/>
                      </a:pPr>
                      <a:r>
                        <a:rPr lang="en-US" sz="1200" b="1" dirty="0">
                          <a:solidFill>
                            <a:schemeClr val="accent2"/>
                          </a:solidFill>
                        </a:rPr>
                        <a:t>WOM</a:t>
                      </a:r>
                    </a:p>
                    <a:p>
                      <a:pPr marL="171450" indent="-171450" algn="l">
                        <a:buFont typeface="Arial" panose="020B0604020202020204" pitchFamily="34" charset="0"/>
                        <a:buChar char="•"/>
                      </a:pPr>
                      <a:r>
                        <a:rPr lang="en-US" sz="1200" b="1" dirty="0">
                          <a:solidFill>
                            <a:schemeClr val="accent2"/>
                          </a:solidFill>
                        </a:rPr>
                        <a:t>Buzz</a:t>
                      </a:r>
                    </a:p>
                    <a:p>
                      <a:pPr marL="171450" indent="-171450" algn="l">
                        <a:buFont typeface="Arial" panose="020B0604020202020204" pitchFamily="34" charset="0"/>
                        <a:buChar char="•"/>
                      </a:pPr>
                      <a:r>
                        <a:rPr lang="en-US" sz="1200" b="1" dirty="0">
                          <a:solidFill>
                            <a:schemeClr val="accent2"/>
                          </a:solidFill>
                        </a:rPr>
                        <a:t>‘Viral’</a:t>
                      </a:r>
                    </a:p>
                  </a:txBody>
                  <a:tcPr/>
                </a:tc>
                <a:tc>
                  <a:txBody>
                    <a:bodyPr/>
                    <a:lstStyle/>
                    <a:p>
                      <a:pPr algn="l"/>
                      <a:r>
                        <a:rPr lang="en-US" sz="1200" b="1" dirty="0">
                          <a:solidFill>
                            <a:schemeClr val="accent2"/>
                          </a:solidFill>
                        </a:rPr>
                        <a:t>Listen and respond- earned media is often the result of well-executed and well-coordinated owned and paid media initiatives</a:t>
                      </a:r>
                    </a:p>
                  </a:txBody>
                  <a:tcPr/>
                </a:tc>
                <a:tc>
                  <a:txBody>
                    <a:bodyPr/>
                    <a:lstStyle/>
                    <a:p>
                      <a:pPr algn="l"/>
                      <a:r>
                        <a:rPr lang="en-US" sz="1200" b="1" dirty="0">
                          <a:solidFill>
                            <a:schemeClr val="accent2"/>
                          </a:solidFill>
                        </a:rPr>
                        <a:t>Most credible</a:t>
                      </a:r>
                    </a:p>
                    <a:p>
                      <a:pPr algn="l"/>
                      <a:r>
                        <a:rPr lang="en-US" sz="1200" b="1" dirty="0">
                          <a:solidFill>
                            <a:schemeClr val="accent2"/>
                          </a:solidFill>
                        </a:rPr>
                        <a:t>Key roe in most sales</a:t>
                      </a:r>
                    </a:p>
                    <a:p>
                      <a:pPr algn="l"/>
                      <a:r>
                        <a:rPr lang="en-US" sz="1200" b="1" dirty="0">
                          <a:solidFill>
                            <a:schemeClr val="accent2"/>
                          </a:solidFill>
                        </a:rPr>
                        <a:t>Transparent and sustaining</a:t>
                      </a:r>
                    </a:p>
                  </a:txBody>
                  <a:tcPr/>
                </a:tc>
                <a:tc>
                  <a:txBody>
                    <a:bodyPr/>
                    <a:lstStyle/>
                    <a:p>
                      <a:pPr marL="171450" indent="-171450" algn="l">
                        <a:buFont typeface="Arial" panose="020B0604020202020204" pitchFamily="34" charset="0"/>
                        <a:buChar char="•"/>
                      </a:pPr>
                      <a:r>
                        <a:rPr lang="en-US" sz="1200" b="1" dirty="0">
                          <a:solidFill>
                            <a:schemeClr val="accent2"/>
                          </a:solidFill>
                        </a:rPr>
                        <a:t>No control</a:t>
                      </a:r>
                    </a:p>
                    <a:p>
                      <a:pPr marL="171450" indent="-171450" algn="l">
                        <a:buFont typeface="Arial" panose="020B0604020202020204" pitchFamily="34" charset="0"/>
                        <a:buChar char="•"/>
                      </a:pPr>
                      <a:r>
                        <a:rPr lang="en-US" sz="1200" b="1" dirty="0">
                          <a:solidFill>
                            <a:schemeClr val="accent2"/>
                          </a:solidFill>
                        </a:rPr>
                        <a:t>Can be negative</a:t>
                      </a:r>
                    </a:p>
                    <a:p>
                      <a:pPr marL="171450" indent="-171450" algn="l">
                        <a:buFont typeface="Arial" panose="020B0604020202020204" pitchFamily="34" charset="0"/>
                        <a:buChar char="•"/>
                      </a:pPr>
                      <a:r>
                        <a:rPr lang="en-US" sz="1200" b="1" dirty="0">
                          <a:solidFill>
                            <a:schemeClr val="accent2"/>
                          </a:solidFill>
                        </a:rPr>
                        <a:t>Unpredictable scale</a:t>
                      </a:r>
                    </a:p>
                    <a:p>
                      <a:pPr marL="171450" indent="-171450" algn="l">
                        <a:buFont typeface="Arial" panose="020B0604020202020204" pitchFamily="34" charset="0"/>
                        <a:buChar char="•"/>
                      </a:pPr>
                      <a:r>
                        <a:rPr lang="en-US" sz="1200" b="1" dirty="0">
                          <a:solidFill>
                            <a:schemeClr val="accent2"/>
                          </a:solidFill>
                        </a:rPr>
                        <a:t>Hard to measure</a:t>
                      </a:r>
                    </a:p>
                  </a:txBody>
                  <a:tcPr/>
                </a:tc>
                <a:extLst>
                  <a:ext uri="{0D108BD9-81ED-4DB2-BD59-A6C34878D82A}">
                    <a16:rowId xmlns:a16="http://schemas.microsoft.com/office/drawing/2014/main" val="380058787"/>
                  </a:ext>
                </a:extLst>
              </a:tr>
            </a:tbl>
          </a:graphicData>
        </a:graphic>
      </p:graphicFrame>
    </p:spTree>
    <p:extLst>
      <p:ext uri="{BB962C8B-B14F-4D97-AF65-F5344CB8AC3E}">
        <p14:creationId xmlns:p14="http://schemas.microsoft.com/office/powerpoint/2010/main" val="92813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FE37D78-494D-4613-8976-48726474118A}"/>
              </a:ext>
            </a:extLst>
          </p:cNvPr>
          <p:cNvSpPr>
            <a:spLocks noGrp="1"/>
          </p:cNvSpPr>
          <p:nvPr>
            <p:ph type="ctrTitle"/>
          </p:nvPr>
        </p:nvSpPr>
        <p:spPr>
          <a:xfrm>
            <a:off x="1524000" y="675861"/>
            <a:ext cx="9144000" cy="1046922"/>
          </a:xfrm>
        </p:spPr>
        <p:txBody>
          <a:bodyPr/>
          <a:lstStyle/>
          <a:p>
            <a:r>
              <a:rPr lang="en-US" sz="5400" dirty="0"/>
              <a:t>Integrated Digital Marketing</a:t>
            </a:r>
          </a:p>
        </p:txBody>
      </p:sp>
      <p:sp>
        <p:nvSpPr>
          <p:cNvPr id="5" name="Subtitle 4">
            <a:extLst>
              <a:ext uri="{FF2B5EF4-FFF2-40B4-BE49-F238E27FC236}">
                <a16:creationId xmlns:a16="http://schemas.microsoft.com/office/drawing/2014/main" id="{8E0BACBF-062E-4D60-AC10-6E97FEEFB979}"/>
              </a:ext>
            </a:extLst>
          </p:cNvPr>
          <p:cNvSpPr>
            <a:spLocks noGrp="1"/>
          </p:cNvSpPr>
          <p:nvPr>
            <p:ph type="subTitle" idx="1"/>
          </p:nvPr>
        </p:nvSpPr>
        <p:spPr>
          <a:xfrm>
            <a:off x="1523999" y="2398643"/>
            <a:ext cx="9501809" cy="2859157"/>
          </a:xfrm>
        </p:spPr>
        <p:txBody>
          <a:bodyPr>
            <a:normAutofit lnSpcReduction="10000"/>
          </a:bodyPr>
          <a:lstStyle/>
          <a:p>
            <a:pPr algn="just"/>
            <a:r>
              <a:rPr lang="en-US" sz="3200" dirty="0"/>
              <a:t>A marketing action is digital if it is reliant on a digital medium to execute its specific functions or complete its intended action. To stay competitive, companies cannot afford to have marketing silos. Digital marketing must be integrated.</a:t>
            </a:r>
          </a:p>
        </p:txBody>
      </p:sp>
    </p:spTree>
    <p:extLst>
      <p:ext uri="{BB962C8B-B14F-4D97-AF65-F5344CB8AC3E}">
        <p14:creationId xmlns:p14="http://schemas.microsoft.com/office/powerpoint/2010/main" val="2112096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AF4FE-8E87-4FF9-A105-3BA918E3AFCB}"/>
              </a:ext>
            </a:extLst>
          </p:cNvPr>
          <p:cNvSpPr>
            <a:spLocks noGrp="1"/>
          </p:cNvSpPr>
          <p:nvPr>
            <p:ph type="title"/>
          </p:nvPr>
        </p:nvSpPr>
        <p:spPr>
          <a:xfrm>
            <a:off x="838200" y="365125"/>
            <a:ext cx="10515600" cy="708301"/>
          </a:xfrm>
        </p:spPr>
        <p:txBody>
          <a:bodyPr/>
          <a:lstStyle/>
          <a:p>
            <a:pPr algn="ctr"/>
            <a:r>
              <a:rPr lang="en-US" dirty="0"/>
              <a:t>IDM Strategic Model</a:t>
            </a:r>
          </a:p>
        </p:txBody>
      </p:sp>
      <p:graphicFrame>
        <p:nvGraphicFramePr>
          <p:cNvPr id="4" name="Content Placeholder 3">
            <a:extLst>
              <a:ext uri="{FF2B5EF4-FFF2-40B4-BE49-F238E27FC236}">
                <a16:creationId xmlns:a16="http://schemas.microsoft.com/office/drawing/2014/main" id="{B68C93A2-C7D3-417D-8548-964B5DA9DB14}"/>
              </a:ext>
            </a:extLst>
          </p:cNvPr>
          <p:cNvGraphicFramePr>
            <a:graphicFrameLocks noGrp="1"/>
          </p:cNvGraphicFramePr>
          <p:nvPr>
            <p:ph idx="1"/>
            <p:extLst>
              <p:ext uri="{D42A27DB-BD31-4B8C-83A1-F6EECF244321}">
                <p14:modId xmlns:p14="http://schemas.microsoft.com/office/powerpoint/2010/main" val="2339565372"/>
              </p:ext>
            </p:extLst>
          </p:nvPr>
        </p:nvGraphicFramePr>
        <p:xfrm>
          <a:off x="755374" y="1378226"/>
          <a:ext cx="10465904" cy="5094847"/>
        </p:xfrm>
        <a:graphic>
          <a:graphicData uri="http://schemas.openxmlformats.org/drawingml/2006/table">
            <a:tbl>
              <a:tblPr firstRow="1" bandRow="1">
                <a:tableStyleId>{5C22544A-7EE6-4342-B048-85BDC9FD1C3A}</a:tableStyleId>
              </a:tblPr>
              <a:tblGrid>
                <a:gridCol w="2579204">
                  <a:extLst>
                    <a:ext uri="{9D8B030D-6E8A-4147-A177-3AD203B41FA5}">
                      <a16:colId xmlns:a16="http://schemas.microsoft.com/office/drawing/2014/main" val="3155863002"/>
                    </a:ext>
                  </a:extLst>
                </a:gridCol>
                <a:gridCol w="2695161">
                  <a:extLst>
                    <a:ext uri="{9D8B030D-6E8A-4147-A177-3AD203B41FA5}">
                      <a16:colId xmlns:a16="http://schemas.microsoft.com/office/drawing/2014/main" val="2424856329"/>
                    </a:ext>
                  </a:extLst>
                </a:gridCol>
                <a:gridCol w="2562639">
                  <a:extLst>
                    <a:ext uri="{9D8B030D-6E8A-4147-A177-3AD203B41FA5}">
                      <a16:colId xmlns:a16="http://schemas.microsoft.com/office/drawing/2014/main" val="772766518"/>
                    </a:ext>
                  </a:extLst>
                </a:gridCol>
                <a:gridCol w="2628900">
                  <a:extLst>
                    <a:ext uri="{9D8B030D-6E8A-4147-A177-3AD203B41FA5}">
                      <a16:colId xmlns:a16="http://schemas.microsoft.com/office/drawing/2014/main" val="2306381994"/>
                    </a:ext>
                  </a:extLst>
                </a:gridCol>
              </a:tblGrid>
              <a:tr h="351809">
                <a:tc>
                  <a:txBody>
                    <a:bodyPr/>
                    <a:lstStyle/>
                    <a:p>
                      <a:pPr algn="ctr"/>
                      <a:r>
                        <a:rPr lang="en-US" dirty="0">
                          <a:solidFill>
                            <a:srgbClr val="FF0000"/>
                          </a:solidFill>
                        </a:rPr>
                        <a:t>Define and Establish</a:t>
                      </a:r>
                    </a:p>
                  </a:txBody>
                  <a:tcPr/>
                </a:tc>
                <a:tc>
                  <a:txBody>
                    <a:bodyPr/>
                    <a:lstStyle/>
                    <a:p>
                      <a:pPr algn="ctr"/>
                      <a:r>
                        <a:rPr lang="en-US" dirty="0">
                          <a:solidFill>
                            <a:srgbClr val="FF0000"/>
                          </a:solidFill>
                        </a:rPr>
                        <a:t>Convey and Promote</a:t>
                      </a:r>
                    </a:p>
                  </a:txBody>
                  <a:tcPr/>
                </a:tc>
                <a:tc>
                  <a:txBody>
                    <a:bodyPr/>
                    <a:lstStyle/>
                    <a:p>
                      <a:pPr algn="ctr"/>
                      <a:r>
                        <a:rPr lang="en-US" dirty="0">
                          <a:solidFill>
                            <a:srgbClr val="FF0000"/>
                          </a:solidFill>
                        </a:rPr>
                        <a:t>Connect and Convert</a:t>
                      </a:r>
                    </a:p>
                  </a:txBody>
                  <a:tcPr/>
                </a:tc>
                <a:tc>
                  <a:txBody>
                    <a:bodyPr/>
                    <a:lstStyle/>
                    <a:p>
                      <a:pPr algn="ctr"/>
                      <a:r>
                        <a:rPr lang="en-US" dirty="0">
                          <a:solidFill>
                            <a:srgbClr val="FF0000"/>
                          </a:solidFill>
                        </a:rPr>
                        <a:t>Measure and Refine</a:t>
                      </a:r>
                    </a:p>
                  </a:txBody>
                  <a:tcPr/>
                </a:tc>
                <a:extLst>
                  <a:ext uri="{0D108BD9-81ED-4DB2-BD59-A6C34878D82A}">
                    <a16:rowId xmlns:a16="http://schemas.microsoft.com/office/drawing/2014/main" val="3649182849"/>
                  </a:ext>
                </a:extLst>
              </a:tr>
              <a:tr h="351809">
                <a:tc>
                  <a:txBody>
                    <a:bodyPr/>
                    <a:lstStyle/>
                    <a:p>
                      <a:pPr algn="ctr"/>
                      <a:r>
                        <a:rPr lang="en-US" b="1" dirty="0">
                          <a:solidFill>
                            <a:srgbClr val="C00000"/>
                          </a:solidFill>
                        </a:rPr>
                        <a:t>Strategic Analysis</a:t>
                      </a:r>
                    </a:p>
                  </a:txBody>
                  <a:tcPr/>
                </a:tc>
                <a:tc>
                  <a:txBody>
                    <a:bodyPr/>
                    <a:lstStyle/>
                    <a:p>
                      <a:pPr algn="ctr"/>
                      <a:r>
                        <a:rPr lang="en-US" b="1" dirty="0">
                          <a:solidFill>
                            <a:srgbClr val="C00000"/>
                          </a:solidFill>
                        </a:rPr>
                        <a:t>Strategic Analysis</a:t>
                      </a:r>
                    </a:p>
                  </a:txBody>
                  <a:tcPr/>
                </a:tc>
                <a:tc>
                  <a:txBody>
                    <a:bodyPr/>
                    <a:lstStyle/>
                    <a:p>
                      <a:pPr algn="ctr"/>
                      <a:r>
                        <a:rPr lang="en-US" b="1" dirty="0">
                          <a:solidFill>
                            <a:srgbClr val="C00000"/>
                          </a:solidFill>
                        </a:rPr>
                        <a:t>Strategic Analysis</a:t>
                      </a:r>
                    </a:p>
                  </a:txBody>
                  <a:tcPr/>
                </a:tc>
                <a:tc>
                  <a:txBody>
                    <a:bodyPr/>
                    <a:lstStyle/>
                    <a:p>
                      <a:pPr algn="ctr"/>
                      <a:r>
                        <a:rPr lang="en-US" b="1" dirty="0">
                          <a:solidFill>
                            <a:srgbClr val="C00000"/>
                          </a:solidFill>
                        </a:rPr>
                        <a:t>Strategic Analysis</a:t>
                      </a:r>
                    </a:p>
                  </a:txBody>
                  <a:tcPr/>
                </a:tc>
                <a:extLst>
                  <a:ext uri="{0D108BD9-81ED-4DB2-BD59-A6C34878D82A}">
                    <a16:rowId xmlns:a16="http://schemas.microsoft.com/office/drawing/2014/main" val="2519808477"/>
                  </a:ext>
                </a:extLst>
              </a:tr>
              <a:tr h="2345391">
                <a:tc>
                  <a:txBody>
                    <a:bodyPr/>
                    <a:lstStyle/>
                    <a:p>
                      <a:r>
                        <a:rPr lang="en-US" sz="1400" b="1" dirty="0">
                          <a:solidFill>
                            <a:srgbClr val="009900"/>
                          </a:solidFill>
                        </a:rPr>
                        <a:t>Are your organization values and goals in alignment?</a:t>
                      </a:r>
                    </a:p>
                    <a:p>
                      <a:r>
                        <a:rPr lang="en-US" sz="1400" b="1" dirty="0">
                          <a:solidFill>
                            <a:srgbClr val="009900"/>
                          </a:solidFill>
                        </a:rPr>
                        <a:t>Are all the elements of the Brand’s blueprint analysis consistent and integrated with organization values and goals?</a:t>
                      </a:r>
                    </a:p>
                    <a:p>
                      <a:r>
                        <a:rPr lang="en-US" sz="1400" b="1" dirty="0">
                          <a:solidFill>
                            <a:srgbClr val="009900"/>
                          </a:solidFill>
                        </a:rPr>
                        <a:t>Have you taken time to perform an IDM strategic analysis?</a:t>
                      </a:r>
                    </a:p>
                  </a:txBody>
                  <a:tcPr/>
                </a:tc>
                <a:tc>
                  <a:txBody>
                    <a:bodyPr/>
                    <a:lstStyle/>
                    <a:p>
                      <a:r>
                        <a:rPr lang="en-US" sz="1400" b="1" dirty="0">
                          <a:solidFill>
                            <a:srgbClr val="009900"/>
                          </a:solidFill>
                        </a:rPr>
                        <a:t>Is your content engaging and effective?</a:t>
                      </a:r>
                    </a:p>
                    <a:p>
                      <a:r>
                        <a:rPr lang="en-US" sz="1400" b="1" dirty="0">
                          <a:solidFill>
                            <a:srgbClr val="009900"/>
                          </a:solidFill>
                        </a:rPr>
                        <a:t>Does it reflect your organization values and goals?</a:t>
                      </a:r>
                    </a:p>
                    <a:p>
                      <a:r>
                        <a:rPr lang="en-US" sz="1400" b="1" dirty="0">
                          <a:solidFill>
                            <a:srgbClr val="009900"/>
                          </a:solidFill>
                        </a:rPr>
                        <a:t>Are your reaching your intended audience? Are you interacting with them? </a:t>
                      </a:r>
                    </a:p>
                  </a:txBody>
                  <a:tcPr/>
                </a:tc>
                <a:tc>
                  <a:txBody>
                    <a:bodyPr/>
                    <a:lstStyle/>
                    <a:p>
                      <a:r>
                        <a:rPr lang="en-US" sz="1400" b="1" dirty="0">
                          <a:solidFill>
                            <a:srgbClr val="009900"/>
                          </a:solidFill>
                        </a:rPr>
                        <a:t>Is your online presence optimized for mobile?</a:t>
                      </a:r>
                    </a:p>
                    <a:p>
                      <a:r>
                        <a:rPr lang="en-US" sz="1400" b="1" dirty="0">
                          <a:solidFill>
                            <a:srgbClr val="009900"/>
                          </a:solidFill>
                        </a:rPr>
                        <a:t>Does each of the seven stages of Digital Involvement Cycle correlate to the goals, targets and tactics designated for each stage?</a:t>
                      </a:r>
                    </a:p>
                    <a:p>
                      <a:endParaRPr lang="en-US" sz="1400" b="1" dirty="0">
                        <a:solidFill>
                          <a:srgbClr val="009900"/>
                        </a:solidFill>
                      </a:endParaRPr>
                    </a:p>
                    <a:p>
                      <a:endParaRPr lang="en-US" sz="1400" b="1" dirty="0">
                        <a:solidFill>
                          <a:srgbClr val="009900"/>
                        </a:solidFill>
                      </a:endParaRPr>
                    </a:p>
                  </a:txBody>
                  <a:tcPr/>
                </a:tc>
                <a:tc>
                  <a:txBody>
                    <a:bodyPr/>
                    <a:lstStyle/>
                    <a:p>
                      <a:r>
                        <a:rPr lang="en-US" sz="1400" b="1" dirty="0">
                          <a:solidFill>
                            <a:srgbClr val="009900"/>
                          </a:solidFill>
                        </a:rPr>
                        <a:t>For each stage of the Digital Involvement Cycle, are analytics monitored and measured and KPIs evaluated against goals?</a:t>
                      </a:r>
                    </a:p>
                  </a:txBody>
                  <a:tcPr/>
                </a:tc>
                <a:extLst>
                  <a:ext uri="{0D108BD9-81ED-4DB2-BD59-A6C34878D82A}">
                    <a16:rowId xmlns:a16="http://schemas.microsoft.com/office/drawing/2014/main" val="2144994841"/>
                  </a:ext>
                </a:extLst>
              </a:tr>
              <a:tr h="351809">
                <a:tc>
                  <a:txBody>
                    <a:bodyPr/>
                    <a:lstStyle/>
                    <a:p>
                      <a:pPr algn="ctr"/>
                      <a:r>
                        <a:rPr lang="en-US" b="1" dirty="0">
                          <a:solidFill>
                            <a:srgbClr val="C00000"/>
                          </a:solidFill>
                        </a:rPr>
                        <a:t>Tactics</a:t>
                      </a:r>
                    </a:p>
                  </a:txBody>
                  <a:tcPr/>
                </a:tc>
                <a:tc>
                  <a:txBody>
                    <a:bodyPr/>
                    <a:lstStyle/>
                    <a:p>
                      <a:pPr algn="ctr"/>
                      <a:r>
                        <a:rPr lang="en-US" b="1" dirty="0">
                          <a:solidFill>
                            <a:srgbClr val="C00000"/>
                          </a:solidFill>
                        </a:rPr>
                        <a:t>Tactics</a:t>
                      </a:r>
                    </a:p>
                  </a:txBody>
                  <a:tcPr/>
                </a:tc>
                <a:tc>
                  <a:txBody>
                    <a:bodyPr/>
                    <a:lstStyle/>
                    <a:p>
                      <a:pPr algn="ctr"/>
                      <a:r>
                        <a:rPr lang="en-US" b="1" dirty="0">
                          <a:solidFill>
                            <a:srgbClr val="C00000"/>
                          </a:solidFill>
                        </a:rPr>
                        <a:t>Tactics</a:t>
                      </a:r>
                    </a:p>
                  </a:txBody>
                  <a:tcPr/>
                </a:tc>
                <a:tc>
                  <a:txBody>
                    <a:bodyPr/>
                    <a:lstStyle/>
                    <a:p>
                      <a:pPr algn="ctr"/>
                      <a:r>
                        <a:rPr lang="en-US" b="1" dirty="0">
                          <a:solidFill>
                            <a:srgbClr val="C00000"/>
                          </a:solidFill>
                        </a:rPr>
                        <a:t>Tactics</a:t>
                      </a:r>
                    </a:p>
                  </a:txBody>
                  <a:tcPr/>
                </a:tc>
                <a:extLst>
                  <a:ext uri="{0D108BD9-81ED-4DB2-BD59-A6C34878D82A}">
                    <a16:rowId xmlns:a16="http://schemas.microsoft.com/office/drawing/2014/main" val="971304115"/>
                  </a:ext>
                </a:extLst>
              </a:tr>
              <a:tr h="1559167">
                <a:tc>
                  <a:txBody>
                    <a:bodyPr/>
                    <a:lstStyle/>
                    <a:p>
                      <a:r>
                        <a:rPr lang="en-US" sz="1400" b="1" dirty="0">
                          <a:solidFill>
                            <a:srgbClr val="009900"/>
                          </a:solidFill>
                        </a:rPr>
                        <a:t>Clarify Values</a:t>
                      </a:r>
                    </a:p>
                    <a:p>
                      <a:r>
                        <a:rPr lang="en-US" sz="1400" b="1" dirty="0">
                          <a:solidFill>
                            <a:srgbClr val="009900"/>
                          </a:solidFill>
                        </a:rPr>
                        <a:t>Define Goals</a:t>
                      </a:r>
                    </a:p>
                    <a:p>
                      <a:r>
                        <a:rPr lang="en-US" sz="1400" b="1" dirty="0">
                          <a:solidFill>
                            <a:srgbClr val="009900"/>
                          </a:solidFill>
                        </a:rPr>
                        <a:t>Shape Brand Message</a:t>
                      </a:r>
                    </a:p>
                    <a:p>
                      <a:r>
                        <a:rPr lang="en-US" sz="1400" b="1" dirty="0">
                          <a:solidFill>
                            <a:srgbClr val="009900"/>
                          </a:solidFill>
                        </a:rPr>
                        <a:t>Establish an online presence</a:t>
                      </a:r>
                    </a:p>
                  </a:txBody>
                  <a:tcPr/>
                </a:tc>
                <a:tc>
                  <a:txBody>
                    <a:bodyPr/>
                    <a:lstStyle/>
                    <a:p>
                      <a:r>
                        <a:rPr lang="en-US" sz="1400" b="1" dirty="0">
                          <a:solidFill>
                            <a:srgbClr val="009900"/>
                          </a:solidFill>
                        </a:rPr>
                        <a:t>Content marketing</a:t>
                      </a:r>
                    </a:p>
                    <a:p>
                      <a:r>
                        <a:rPr lang="en-US" sz="1400" b="1" dirty="0">
                          <a:solidFill>
                            <a:srgbClr val="009900"/>
                          </a:solidFill>
                        </a:rPr>
                        <a:t>Social media marketing</a:t>
                      </a:r>
                    </a:p>
                    <a:p>
                      <a:r>
                        <a:rPr lang="en-US" sz="1400" b="1" dirty="0">
                          <a:solidFill>
                            <a:srgbClr val="009900"/>
                          </a:solidFill>
                        </a:rPr>
                        <a:t>Paid social promotion</a:t>
                      </a:r>
                    </a:p>
                    <a:p>
                      <a:r>
                        <a:rPr lang="en-US" sz="1400" b="1" dirty="0">
                          <a:solidFill>
                            <a:srgbClr val="009900"/>
                          </a:solidFill>
                        </a:rPr>
                        <a:t>SEO</a:t>
                      </a:r>
                    </a:p>
                    <a:p>
                      <a:r>
                        <a:rPr lang="en-US" sz="1400" b="1" dirty="0">
                          <a:solidFill>
                            <a:srgbClr val="009900"/>
                          </a:solidFill>
                        </a:rPr>
                        <a:t>Paid search</a:t>
                      </a:r>
                    </a:p>
                  </a:txBody>
                  <a:tcPr/>
                </a:tc>
                <a:tc>
                  <a:txBody>
                    <a:bodyPr/>
                    <a:lstStyle/>
                    <a:p>
                      <a:r>
                        <a:rPr lang="en-US" sz="1400" b="1" dirty="0" err="1">
                          <a:solidFill>
                            <a:srgbClr val="009900"/>
                          </a:solidFill>
                        </a:rPr>
                        <a:t>SoLoMo</a:t>
                      </a:r>
                      <a:endParaRPr lang="en-US" sz="1400" b="1" dirty="0">
                        <a:solidFill>
                          <a:srgbClr val="009900"/>
                        </a:solidFill>
                      </a:endParaRPr>
                    </a:p>
                    <a:p>
                      <a:r>
                        <a:rPr lang="en-US" sz="1400" b="1" dirty="0">
                          <a:solidFill>
                            <a:srgbClr val="009900"/>
                          </a:solidFill>
                        </a:rPr>
                        <a:t>Lead Nurturing</a:t>
                      </a:r>
                    </a:p>
                    <a:p>
                      <a:r>
                        <a:rPr lang="en-US" sz="1400" b="1" dirty="0">
                          <a:solidFill>
                            <a:srgbClr val="009900"/>
                          </a:solidFill>
                        </a:rPr>
                        <a:t>Lead Conversion</a:t>
                      </a:r>
                    </a:p>
                  </a:txBody>
                  <a:tcPr/>
                </a:tc>
                <a:tc>
                  <a:txBody>
                    <a:bodyPr/>
                    <a:lstStyle/>
                    <a:p>
                      <a:r>
                        <a:rPr lang="en-US" sz="1400" b="1" dirty="0">
                          <a:solidFill>
                            <a:srgbClr val="009900"/>
                          </a:solidFill>
                        </a:rPr>
                        <a:t>Website performance management</a:t>
                      </a:r>
                    </a:p>
                    <a:p>
                      <a:r>
                        <a:rPr lang="en-US" sz="1400" b="1" dirty="0">
                          <a:solidFill>
                            <a:srgbClr val="009900"/>
                          </a:solidFill>
                        </a:rPr>
                        <a:t>Social performance management</a:t>
                      </a:r>
                    </a:p>
                    <a:p>
                      <a:r>
                        <a:rPr lang="en-US" sz="1400" b="1" dirty="0">
                          <a:solidFill>
                            <a:srgbClr val="009900"/>
                          </a:solidFill>
                        </a:rPr>
                        <a:t>Integrated performance management</a:t>
                      </a:r>
                    </a:p>
                  </a:txBody>
                  <a:tcPr/>
                </a:tc>
                <a:extLst>
                  <a:ext uri="{0D108BD9-81ED-4DB2-BD59-A6C34878D82A}">
                    <a16:rowId xmlns:a16="http://schemas.microsoft.com/office/drawing/2014/main" val="1284945793"/>
                  </a:ext>
                </a:extLst>
              </a:tr>
            </a:tbl>
          </a:graphicData>
        </a:graphic>
      </p:graphicFrame>
    </p:spTree>
    <p:extLst>
      <p:ext uri="{BB962C8B-B14F-4D97-AF65-F5344CB8AC3E}">
        <p14:creationId xmlns:p14="http://schemas.microsoft.com/office/powerpoint/2010/main" val="1812420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bstractAubergin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AbstractAubergine</Template>
  <TotalTime>498</TotalTime>
  <Words>2595</Words>
  <Application>Microsoft Office PowerPoint</Application>
  <PresentationFormat>Widescreen</PresentationFormat>
  <Paragraphs>374</Paragraphs>
  <Slides>37</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37</vt:i4>
      </vt:variant>
    </vt:vector>
  </HeadingPairs>
  <TitlesOfParts>
    <vt:vector size="39" baseType="lpstr">
      <vt:lpstr>Arial</vt:lpstr>
      <vt:lpstr>AbstractAubergine</vt:lpstr>
      <vt:lpstr>Digital Marketing Communications</vt:lpstr>
      <vt:lpstr>What is digital?</vt:lpstr>
      <vt:lpstr>A digital culture</vt:lpstr>
      <vt:lpstr>Core values and Fundamental Attributes of the Digital Culture</vt:lpstr>
      <vt:lpstr>What is Digital Marketing Communications?</vt:lpstr>
      <vt:lpstr>What is digital marketing?</vt:lpstr>
      <vt:lpstr>Principles of Digital marketing</vt:lpstr>
      <vt:lpstr>Principles of Digital marketing (cont’d)</vt:lpstr>
      <vt:lpstr>Traditional marketing vs Digital marketing</vt:lpstr>
      <vt:lpstr>Growth of Digital marketing</vt:lpstr>
      <vt:lpstr>Marketing has moved from ‘helping the seller to sell’ to ‘helping the customer to buy’</vt:lpstr>
      <vt:lpstr>What has led to digital marketing?</vt:lpstr>
      <vt:lpstr>The Digital user</vt:lpstr>
      <vt:lpstr>Types of Digital users</vt:lpstr>
      <vt:lpstr>Digital multitasking</vt:lpstr>
      <vt:lpstr>The Digitally Integrated Organization</vt:lpstr>
      <vt:lpstr>Online marketing objectives</vt:lpstr>
      <vt:lpstr>Brand development (KPIs)</vt:lpstr>
      <vt:lpstr>Provision of after-sales service (KPIs)</vt:lpstr>
      <vt:lpstr>Lead Generation</vt:lpstr>
      <vt:lpstr>Online sales</vt:lpstr>
      <vt:lpstr>Maximizing visitor numbers</vt:lpstr>
      <vt:lpstr>The web as a medium</vt:lpstr>
      <vt:lpstr>Why should you have a web presence?</vt:lpstr>
      <vt:lpstr>Principles of Website designing</vt:lpstr>
      <vt:lpstr>Why people shop online?</vt:lpstr>
      <vt:lpstr>From CRM to SCRM</vt:lpstr>
      <vt:lpstr>Why SCRM?</vt:lpstr>
      <vt:lpstr>Outbound and Inbound Marketing</vt:lpstr>
      <vt:lpstr>Why is this necessary?</vt:lpstr>
      <vt:lpstr>Inbound marketing initiatives combine three core lead generation techniques into one integrated approach</vt:lpstr>
      <vt:lpstr>The Traditional Sales Funnel</vt:lpstr>
      <vt:lpstr>The Digital Involvement Cycle</vt:lpstr>
      <vt:lpstr>Digital Involvement Cycle</vt:lpstr>
      <vt:lpstr>From paid, owned and earned media to converged media</vt:lpstr>
      <vt:lpstr>Integrated Digital Marketing</vt:lpstr>
      <vt:lpstr>IDM Strategic Model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Communications</dc:title>
  <dc:creator>MN Tripathi</dc:creator>
  <cp:lastModifiedBy>MN Tripathi</cp:lastModifiedBy>
  <cp:revision>54</cp:revision>
  <dcterms:created xsi:type="dcterms:W3CDTF">2017-11-07T10:52:29Z</dcterms:created>
  <dcterms:modified xsi:type="dcterms:W3CDTF">2021-04-26T05:07:52Z</dcterms:modified>
</cp:coreProperties>
</file>