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handoutMasterIdLst>
    <p:handoutMasterId r:id="rId28"/>
  </p:handoutMasterIdLst>
  <p:sldIdLst>
    <p:sldId id="277" r:id="rId2"/>
    <p:sldId id="278" r:id="rId3"/>
    <p:sldId id="279" r:id="rId4"/>
    <p:sldId id="280" r:id="rId5"/>
    <p:sldId id="283" r:id="rId6"/>
    <p:sldId id="281" r:id="rId7"/>
    <p:sldId id="282" r:id="rId8"/>
    <p:sldId id="257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8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124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75DD09A-152A-42FD-9C21-C9AFBD58B3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728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099" name="Picture 3" descr="A:\minispi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</p:spPr>
      </p:pic>
      <p:sp>
        <p:nvSpPr>
          <p:cNvPr id="4100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4101" name="Picture 5" descr="A:\minispir.GIF"/>
          <p:cNvPicPr>
            <a:picLocks noChangeAspect="1" noChangeArrowheads="1"/>
          </p:cNvPicPr>
          <p:nvPr/>
        </p:nvPicPr>
        <p:blipFill>
          <a:blip r:embed="rId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</p:spPr>
      </p:pic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>
          <a:xfrm>
            <a:off x="1117600" y="6115050"/>
            <a:ext cx="1930400" cy="514350"/>
          </a:xfrm>
        </p:spPr>
        <p:txBody>
          <a:bodyPr/>
          <a:lstStyle>
            <a:lvl1pPr>
              <a:defRPr>
                <a:solidFill>
                  <a:srgbClr val="CC9864"/>
                </a:solidFill>
              </a:defRPr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3556000" y="6115050"/>
            <a:ext cx="2844800" cy="514350"/>
          </a:xfrm>
        </p:spPr>
        <p:txBody>
          <a:bodyPr/>
          <a:lstStyle>
            <a:lvl1pPr>
              <a:defRPr>
                <a:solidFill>
                  <a:srgbClr val="CC9864"/>
                </a:solidFill>
              </a:defRPr>
            </a:lvl1pPr>
          </a:lstStyle>
          <a:p>
            <a:endParaRPr lang="en-US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115050"/>
            <a:ext cx="1828800" cy="514350"/>
          </a:xfrm>
        </p:spPr>
        <p:txBody>
          <a:bodyPr/>
          <a:lstStyle>
            <a:lvl1pPr>
              <a:defRPr>
                <a:solidFill>
                  <a:srgbClr val="CC9864"/>
                </a:solidFill>
              </a:defRPr>
            </a:lvl1pPr>
          </a:lstStyle>
          <a:p>
            <a:fld id="{D4B6A731-06F6-4739-960D-C572D80942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A50A7-0D9F-4536-BF3F-7999F3FA8F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5B7615-54BE-4FE7-AC53-75ED0F9948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4D6F2-4351-4DFB-AA10-31E66F5F9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D2D85-993C-46CB-9D0F-FC1062E95C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4D554-015D-411E-84FC-4AD1CD9947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D95EC-D57B-408B-8061-704085A8A1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03CE6-1F03-43AF-B561-AD1FEC2FB7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BB8D8-1173-4ADF-9687-0B6E36F8FB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3D8AB-5088-43EB-9C53-B4D8042FB9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40005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40005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3A9F6-56A5-417D-A6ED-564977C3BB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50800"/>
            <a:ext cx="8926513" cy="6743700"/>
            <a:chOff x="0" y="42"/>
            <a:chExt cx="4217" cy="5664"/>
          </a:xfrm>
        </p:grpSpPr>
        <p:grpSp>
          <p:nvGrpSpPr>
            <p:cNvPr id="3075" name="Group 3"/>
            <p:cNvGrpSpPr>
              <a:grpSpLocks/>
            </p:cNvGrpSpPr>
            <p:nvPr/>
          </p:nvGrpSpPr>
          <p:grpSpPr bwMode="auto">
            <a:xfrm>
              <a:off x="0" y="42"/>
              <a:ext cx="4217" cy="5664"/>
              <a:chOff x="0" y="42"/>
              <a:chExt cx="4217" cy="5664"/>
            </a:xfrm>
          </p:grpSpPr>
          <p:sp>
            <p:nvSpPr>
              <p:cNvPr id="3076" name="Rectangle 4"/>
              <p:cNvSpPr>
                <a:spLocks noChangeArrowheads="1"/>
              </p:cNvSpPr>
              <p:nvPr/>
            </p:nvSpPr>
            <p:spPr bwMode="ltGray">
              <a:xfrm>
                <a:off x="250" y="169"/>
                <a:ext cx="3967" cy="543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3077" name="Picture 5" descr="A:\minispir.GIF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ltGray">
              <a:xfrm>
                <a:off x="0" y="42"/>
                <a:ext cx="558" cy="3600"/>
              </a:xfrm>
              <a:prstGeom prst="rect">
                <a:avLst/>
              </a:prstGeom>
              <a:noFill/>
            </p:spPr>
          </p:pic>
          <p:sp>
            <p:nvSpPr>
              <p:cNvPr id="3078" name="Rectangle 6"/>
              <p:cNvSpPr>
                <a:spLocks noChangeArrowheads="1"/>
              </p:cNvSpPr>
              <p:nvPr/>
            </p:nvSpPr>
            <p:spPr bwMode="ltGray">
              <a:xfrm>
                <a:off x="282" y="3468"/>
                <a:ext cx="492" cy="38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3079" name="Picture 7" descr="A:\minispir.GIF"/>
              <p:cNvPicPr>
                <a:picLocks noChangeAspect="1" noChangeArrowheads="1"/>
              </p:cNvPicPr>
              <p:nvPr/>
            </p:nvPicPr>
            <p:blipFill>
              <a:blip r:embed="rId13"/>
              <a:srcRect t="39999"/>
              <a:stretch>
                <a:fillRect/>
              </a:stretch>
            </p:blipFill>
            <p:spPr bwMode="ltGray">
              <a:xfrm>
                <a:off x="0" y="3546"/>
                <a:ext cx="558" cy="2160"/>
              </a:xfrm>
              <a:prstGeom prst="rect">
                <a:avLst/>
              </a:prstGeom>
              <a:noFill/>
            </p:spPr>
          </p:pic>
        </p:grpSp>
        <p:grpSp>
          <p:nvGrpSpPr>
            <p:cNvPr id="3080" name="Group 8"/>
            <p:cNvGrpSpPr>
              <a:grpSpLocks/>
            </p:cNvGrpSpPr>
            <p:nvPr/>
          </p:nvGrpSpPr>
          <p:grpSpPr bwMode="auto">
            <a:xfrm>
              <a:off x="543" y="1296"/>
              <a:ext cx="3658" cy="4032"/>
              <a:chOff x="198" y="1296"/>
              <a:chExt cx="3658" cy="4032"/>
            </a:xfrm>
          </p:grpSpPr>
          <p:sp>
            <p:nvSpPr>
              <p:cNvPr id="3081" name="Line 9"/>
              <p:cNvSpPr>
                <a:spLocks noChangeShapeType="1"/>
              </p:cNvSpPr>
              <p:nvPr/>
            </p:nvSpPr>
            <p:spPr bwMode="ltGray">
              <a:xfrm>
                <a:off x="198" y="129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ltGray">
              <a:xfrm>
                <a:off x="198" y="148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ltGray">
              <a:xfrm>
                <a:off x="198" y="168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ltGray">
              <a:xfrm>
                <a:off x="198" y="187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ltGray">
              <a:xfrm>
                <a:off x="198" y="206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ltGray">
              <a:xfrm>
                <a:off x="198" y="225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ltGray">
              <a:xfrm>
                <a:off x="198" y="244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ltGray">
              <a:xfrm>
                <a:off x="198" y="264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ltGray">
              <a:xfrm>
                <a:off x="198" y="283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ltGray">
              <a:xfrm>
                <a:off x="198" y="302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ltGray">
              <a:xfrm>
                <a:off x="198" y="321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ltGray">
              <a:xfrm>
                <a:off x="198" y="340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ltGray">
              <a:xfrm>
                <a:off x="198" y="360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ltGray">
              <a:xfrm>
                <a:off x="198" y="379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5" name="Line 23"/>
              <p:cNvSpPr>
                <a:spLocks noChangeShapeType="1"/>
              </p:cNvSpPr>
              <p:nvPr/>
            </p:nvSpPr>
            <p:spPr bwMode="ltGray">
              <a:xfrm>
                <a:off x="198" y="398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6" name="Line 24"/>
              <p:cNvSpPr>
                <a:spLocks noChangeShapeType="1"/>
              </p:cNvSpPr>
              <p:nvPr/>
            </p:nvSpPr>
            <p:spPr bwMode="ltGray">
              <a:xfrm>
                <a:off x="198" y="417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7" name="Line 25"/>
              <p:cNvSpPr>
                <a:spLocks noChangeShapeType="1"/>
              </p:cNvSpPr>
              <p:nvPr/>
            </p:nvSpPr>
            <p:spPr bwMode="ltGray">
              <a:xfrm>
                <a:off x="198" y="436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8" name="Line 26"/>
              <p:cNvSpPr>
                <a:spLocks noChangeShapeType="1"/>
              </p:cNvSpPr>
              <p:nvPr/>
            </p:nvSpPr>
            <p:spPr bwMode="ltGray">
              <a:xfrm>
                <a:off x="198" y="456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9" name="Line 27"/>
              <p:cNvSpPr>
                <a:spLocks noChangeShapeType="1"/>
              </p:cNvSpPr>
              <p:nvPr/>
            </p:nvSpPr>
            <p:spPr bwMode="ltGray">
              <a:xfrm>
                <a:off x="198" y="475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0" name="Line 28"/>
              <p:cNvSpPr>
                <a:spLocks noChangeShapeType="1"/>
              </p:cNvSpPr>
              <p:nvPr/>
            </p:nvSpPr>
            <p:spPr bwMode="ltGray">
              <a:xfrm>
                <a:off x="198" y="494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1" name="Line 29"/>
              <p:cNvSpPr>
                <a:spLocks noChangeShapeType="1"/>
              </p:cNvSpPr>
              <p:nvPr/>
            </p:nvSpPr>
            <p:spPr bwMode="ltGray">
              <a:xfrm>
                <a:off x="198" y="513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2" name="Line 30"/>
              <p:cNvSpPr>
                <a:spLocks noChangeShapeType="1"/>
              </p:cNvSpPr>
              <p:nvPr/>
            </p:nvSpPr>
            <p:spPr bwMode="ltGray">
              <a:xfrm>
                <a:off x="198" y="532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103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4000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104" name="Rectangle 3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7165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1400" y="61579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folHlink"/>
                </a:solidFill>
              </a:defRPr>
            </a:lvl1pPr>
          </a:lstStyle>
          <a:p>
            <a:endParaRPr lang="en-US"/>
          </a:p>
        </p:txBody>
      </p:sp>
      <p:sp>
        <p:nvSpPr>
          <p:cNvPr id="3106" name="Rectangle 3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1579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folHlink"/>
                </a:solidFill>
              </a:defRPr>
            </a:lvl1pPr>
          </a:lstStyle>
          <a:p>
            <a:endParaRPr lang="en-US"/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579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folHlink"/>
                </a:solidFill>
              </a:defRPr>
            </a:lvl1pPr>
          </a:lstStyle>
          <a:p>
            <a:fld id="{D58CF42A-FC5D-43EF-84D6-F0DCC1670D6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Marketing </a:t>
            </a:r>
            <a:r>
              <a:rPr lang="en-US" dirty="0"/>
              <a:t>Research</a:t>
            </a:r>
            <a:br>
              <a:rPr lang="en-US" dirty="0"/>
            </a:br>
            <a:r>
              <a:rPr lang="en-US" dirty="0"/>
              <a:t>&amp;</a:t>
            </a:r>
            <a:br>
              <a:rPr lang="en-US" dirty="0"/>
            </a:br>
            <a:r>
              <a:rPr lang="en-US" dirty="0"/>
              <a:t>Sales Forecasting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smtClean="0"/>
              <a:t>Marketing </a:t>
            </a:r>
            <a:r>
              <a:rPr lang="en-US" dirty="0"/>
              <a:t>Research?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Simply a matter of finding out as much as you can before committing yourself to an irretrievable step</a:t>
            </a:r>
          </a:p>
          <a:p>
            <a:r>
              <a:rPr lang="en-US"/>
              <a:t>When you do not have answers through your own Market Information and Intelligence System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to find out?</a:t>
            </a:r>
          </a:p>
        </p:txBody>
      </p:sp>
      <p:sp>
        <p:nvSpPr>
          <p:cNvPr id="3277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does the customer need?</a:t>
            </a:r>
          </a:p>
          <a:p>
            <a:r>
              <a:rPr lang="en-US"/>
              <a:t>Who is the target audience and how much can you find out about them?</a:t>
            </a:r>
          </a:p>
          <a:p>
            <a:r>
              <a:rPr lang="en-US"/>
              <a:t>What is the competition?</a:t>
            </a:r>
          </a:p>
          <a:p>
            <a:r>
              <a:rPr lang="en-US"/>
              <a:t>Are there any gaps in the market?</a:t>
            </a:r>
          </a:p>
          <a:p>
            <a:r>
              <a:rPr lang="en-US"/>
              <a:t>Would the product be acceptable in the market?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I need </a:t>
            </a:r>
            <a:r>
              <a:rPr lang="en-US" dirty="0" smtClean="0"/>
              <a:t>Marketing </a:t>
            </a:r>
            <a:r>
              <a:rPr lang="en-US" dirty="0"/>
              <a:t>Research?</a:t>
            </a:r>
            <a:br>
              <a:rPr lang="en-US" dirty="0"/>
            </a:br>
            <a:endParaRPr lang="en-US" dirty="0"/>
          </a:p>
        </p:txBody>
      </p:sp>
      <p:sp>
        <p:nvSpPr>
          <p:cNvPr id="3379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Yes. Provided I know what I want.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MR Process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What is the Marketing Problem?</a:t>
            </a:r>
          </a:p>
          <a:p>
            <a:r>
              <a:rPr lang="en-US" sz="2800"/>
              <a:t>What is the Research Problem?</a:t>
            </a:r>
          </a:p>
          <a:p>
            <a:r>
              <a:rPr lang="en-US" sz="2800"/>
              <a:t>Developing the Research Plan</a:t>
            </a:r>
          </a:p>
          <a:p>
            <a:r>
              <a:rPr lang="en-US" sz="2800"/>
              <a:t>Research Approach</a:t>
            </a:r>
          </a:p>
          <a:p>
            <a:r>
              <a:rPr lang="en-US" sz="2800"/>
              <a:t>Research Instruments</a:t>
            </a:r>
          </a:p>
          <a:p>
            <a:r>
              <a:rPr lang="en-US" sz="2800"/>
              <a:t>Collecting the Information</a:t>
            </a:r>
          </a:p>
          <a:p>
            <a:r>
              <a:rPr lang="en-US" sz="2800"/>
              <a:t>Analysing the information</a:t>
            </a:r>
          </a:p>
          <a:p>
            <a:r>
              <a:rPr lang="en-US" sz="2800"/>
              <a:t>Presentation of findings</a:t>
            </a:r>
          </a:p>
          <a:p>
            <a:endParaRPr lang="en-US" sz="280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sources</a:t>
            </a: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Reference Library</a:t>
            </a:r>
          </a:p>
          <a:p>
            <a:r>
              <a:rPr lang="en-US"/>
              <a:t>Directories of Products/Companies</a:t>
            </a:r>
          </a:p>
          <a:p>
            <a:r>
              <a:rPr lang="en-US"/>
              <a:t>The Bombay Stock Exchange</a:t>
            </a:r>
          </a:p>
          <a:p>
            <a:r>
              <a:rPr lang="en-US"/>
              <a:t>Industry/Trade Journals</a:t>
            </a:r>
          </a:p>
          <a:p>
            <a:r>
              <a:rPr lang="en-US"/>
              <a:t>Trade fairs and Exhibitions</a:t>
            </a:r>
          </a:p>
          <a:p>
            <a:r>
              <a:rPr lang="en-US"/>
              <a:t>Company Annual Reports</a:t>
            </a:r>
          </a:p>
          <a:p>
            <a:r>
              <a:rPr lang="en-US"/>
              <a:t>Internet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Testing Product Acceptability</a:t>
            </a:r>
          </a:p>
        </p:txBody>
      </p:sp>
      <p:sp>
        <p:nvSpPr>
          <p:cNvPr id="3584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your product is a knock - down kit , give it to the factory peon to assemble it.</a:t>
            </a:r>
          </a:p>
          <a:p>
            <a:r>
              <a:rPr lang="en-US"/>
              <a:t>Post the item back to yourself and assess the damage the transporter does to it.</a:t>
            </a:r>
          </a:p>
          <a:p>
            <a:r>
              <a:rPr lang="en-US"/>
              <a:t>Try various types of packaging and choose a suitable cost effective option.</a:t>
            </a:r>
          </a:p>
          <a:p>
            <a:r>
              <a:rPr lang="en-US"/>
              <a:t>Try a number of product names and determine which is more acceptable.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Sales Forecasting - Why is it necessary?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raise the necessary cash for investment and operations</a:t>
            </a:r>
          </a:p>
          <a:p>
            <a:r>
              <a:rPr lang="en-US"/>
              <a:t>to establish capacity and output levels</a:t>
            </a:r>
          </a:p>
          <a:p>
            <a:r>
              <a:rPr lang="en-US"/>
              <a:t>to acquire and stock the right amount of supplies</a:t>
            </a:r>
          </a:p>
          <a:p>
            <a:r>
              <a:rPr lang="en-US"/>
              <a:t>to hire the required number of people</a:t>
            </a:r>
          </a:p>
          <a:p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set of all actual and potential buyers of a product or service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Potential Market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set of consumers who profess a sufficient level of interest in a product or service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Available Market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set of consumers who have interest , income and access to a particular product or service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Qualified Available Market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set of consumers who have interest, income, access and qualifications for the particular product or service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 Market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Part of the qualified available market the company decides to pursue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Penetrated Market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set of consumers who are buying the company’s product or service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Demand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Total volume that would be bought by a defined</a:t>
            </a:r>
          </a:p>
          <a:p>
            <a:endParaRPr lang="en-US"/>
          </a:p>
          <a:p>
            <a:r>
              <a:rPr lang="en-US"/>
              <a:t>customer group</a:t>
            </a:r>
          </a:p>
          <a:p>
            <a:r>
              <a:rPr lang="en-US"/>
              <a:t>geographical area</a:t>
            </a:r>
          </a:p>
          <a:p>
            <a:r>
              <a:rPr lang="en-US"/>
              <a:t>time period</a:t>
            </a:r>
          </a:p>
          <a:p>
            <a:r>
              <a:rPr lang="en-US"/>
              <a:t>marketing environment</a:t>
            </a:r>
          </a:p>
          <a:p>
            <a:r>
              <a:rPr lang="en-US"/>
              <a:t>marketing programme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Potential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Boom period</a:t>
            </a:r>
          </a:p>
          <a:p>
            <a:r>
              <a:rPr lang="en-US"/>
              <a:t>Recession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Minimum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The market potential of the product with minimum marketing effort of the industry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Sensitivity of Demand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/>
            <a:r>
              <a:rPr lang="en-US"/>
              <a:t>Market Potential - Market Minimum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Forecast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Market demand corresponding to the industry marketing expenditure</a:t>
            </a:r>
          </a:p>
          <a:p>
            <a:endParaRPr lang="en-US"/>
          </a:p>
          <a:p>
            <a:r>
              <a:rPr lang="en-US"/>
              <a:t>This would be lower than the market potential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Company Demand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Estimated share of market demand at alternative levels of company marketing effort in a given time period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Company Sales Forecast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Expected level of company sales based on a chosen marketing plan and an assumed marketing environment.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Sales Target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Sales goal for a product line,company division or a sales rep.It is a benchmark to evaluate achievements against goals set.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Sales Budget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Conservative estimate of the expected volume of sales and is used for purchasing.production and cash flow decisions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Estimating Market Potential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47800"/>
            <a:ext cx="7772400" cy="4114800"/>
          </a:xfrm>
        </p:spPr>
        <p:txBody>
          <a:bodyPr/>
          <a:lstStyle/>
          <a:p>
            <a:r>
              <a:rPr lang="en-US"/>
              <a:t>Chain - ratio method</a:t>
            </a:r>
          </a:p>
          <a:p>
            <a:r>
              <a:rPr lang="en-US"/>
              <a:t>Demand for Complan =</a:t>
            </a:r>
          </a:p>
          <a:p>
            <a:r>
              <a:rPr lang="en-US"/>
              <a:t>Population *</a:t>
            </a:r>
          </a:p>
          <a:p>
            <a:r>
              <a:rPr lang="en-US"/>
              <a:t>per capita discretionary income *</a:t>
            </a:r>
          </a:p>
          <a:p>
            <a:r>
              <a:rPr lang="en-US"/>
              <a:t>% discretionary income on food *</a:t>
            </a:r>
          </a:p>
          <a:p>
            <a:r>
              <a:rPr lang="en-US"/>
              <a:t>% spent on beverages *</a:t>
            </a:r>
          </a:p>
          <a:p>
            <a:r>
              <a:rPr lang="en-US"/>
              <a:t>% spent on health beverages *</a:t>
            </a:r>
          </a:p>
          <a:p>
            <a:r>
              <a:rPr lang="en-US"/>
              <a:t>% spent on white health beverages *</a:t>
            </a:r>
          </a:p>
          <a:p>
            <a:r>
              <a:rPr lang="en-US"/>
              <a:t>% spent on Complan</a:t>
            </a:r>
          </a:p>
          <a:p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methods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Market built - up method</a:t>
            </a:r>
          </a:p>
          <a:p>
            <a:r>
              <a:rPr lang="en-US"/>
              <a:t>Industry sales and market shares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Estimating Future Demand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Survey of buyer’s intentions</a:t>
            </a:r>
          </a:p>
          <a:p>
            <a:r>
              <a:rPr lang="en-US"/>
              <a:t>Composite of sales force opinions</a:t>
            </a:r>
          </a:p>
          <a:p>
            <a:r>
              <a:rPr lang="en-US"/>
              <a:t>Expert opinion</a:t>
            </a:r>
          </a:p>
          <a:p>
            <a:r>
              <a:rPr lang="en-US"/>
              <a:t>Past sales analysis</a:t>
            </a:r>
          </a:p>
          <a:p>
            <a:r>
              <a:rPr lang="en-US"/>
              <a:t>Market test method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theme/theme1.xml><?xml version="1.0" encoding="utf-8"?>
<a:theme xmlns:a="http://schemas.openxmlformats.org/drawingml/2006/main" name="Portrait Notebook">
  <a:themeElements>
    <a:clrScheme name="Portrait Notebook 2">
      <a:dk1>
        <a:srgbClr val="000000"/>
      </a:dk1>
      <a:lt1>
        <a:srgbClr val="FFFFFF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FFFFF"/>
      </a:accent3>
      <a:accent4>
        <a:srgbClr val="000000"/>
      </a:accent4>
      <a:accent5>
        <a:srgbClr val="CDDBB9"/>
      </a:accent5>
      <a:accent6>
        <a:srgbClr val="3086A5"/>
      </a:accent6>
      <a:hlink>
        <a:srgbClr val="9191E1"/>
      </a:hlink>
      <a:folHlink>
        <a:srgbClr val="CC9864"/>
      </a:folHlink>
    </a:clrScheme>
    <a:fontScheme name="Portrait 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ortrait Notebook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rait Notebook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rait Notebook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rait Notebook 4">
        <a:dk1>
          <a:srgbClr val="000066"/>
        </a:dk1>
        <a:lt1>
          <a:srgbClr val="FDEDFD"/>
        </a:lt1>
        <a:dk2>
          <a:srgbClr val="221304"/>
        </a:dk2>
        <a:lt2>
          <a:srgbClr val="F3D9F3"/>
        </a:lt2>
        <a:accent1>
          <a:srgbClr val="A1BD69"/>
        </a:accent1>
        <a:accent2>
          <a:srgbClr val="3694B6"/>
        </a:accent2>
        <a:accent3>
          <a:srgbClr val="FEF4FE"/>
        </a:accent3>
        <a:accent4>
          <a:srgbClr val="000056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rait Notebook 5">
        <a:dk1>
          <a:srgbClr val="000000"/>
        </a:dk1>
        <a:lt1>
          <a:srgbClr val="EBF6FD"/>
        </a:lt1>
        <a:dk2>
          <a:srgbClr val="221304"/>
        </a:dk2>
        <a:lt2>
          <a:srgbClr val="CCECFF"/>
        </a:lt2>
        <a:accent1>
          <a:srgbClr val="A1BD69"/>
        </a:accent1>
        <a:accent2>
          <a:srgbClr val="3694B6"/>
        </a:accent2>
        <a:accent3>
          <a:srgbClr val="F3FAFE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Designs\Portrait Notebook.pot</Template>
  <TotalTime>206</TotalTime>
  <Words>585</Words>
  <Application>Microsoft Office PowerPoint</Application>
  <PresentationFormat>On-screen Show (4:3)</PresentationFormat>
  <Paragraphs>105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Portrait Notebook</vt:lpstr>
      <vt:lpstr>Marketing Research &amp; Sales Forecasting</vt:lpstr>
      <vt:lpstr>What is Marketing Research?</vt:lpstr>
      <vt:lpstr>What to find out?</vt:lpstr>
      <vt:lpstr>Do I need Marketing Research? </vt:lpstr>
      <vt:lpstr>The MR Process</vt:lpstr>
      <vt:lpstr>Data sources</vt:lpstr>
      <vt:lpstr>Testing Product Acceptability</vt:lpstr>
      <vt:lpstr>Sales Forecasting - Why is it necessary?</vt:lpstr>
      <vt:lpstr>Market</vt:lpstr>
      <vt:lpstr>Potential Market</vt:lpstr>
      <vt:lpstr>Available Market</vt:lpstr>
      <vt:lpstr>Qualified Available Market </vt:lpstr>
      <vt:lpstr>Target Market</vt:lpstr>
      <vt:lpstr>Penetrated Market</vt:lpstr>
      <vt:lpstr>Market Demand</vt:lpstr>
      <vt:lpstr>Market Potential</vt:lpstr>
      <vt:lpstr>Market Minimum</vt:lpstr>
      <vt:lpstr>Sensitivity of Demand</vt:lpstr>
      <vt:lpstr>Market Forecast</vt:lpstr>
      <vt:lpstr>Company Demand</vt:lpstr>
      <vt:lpstr>Company Sales Forecast</vt:lpstr>
      <vt:lpstr>Sales Target</vt:lpstr>
      <vt:lpstr>Sales Budget</vt:lpstr>
      <vt:lpstr>Estimating Market Potential</vt:lpstr>
      <vt:lpstr>Other methods</vt:lpstr>
      <vt:lpstr>Estimating Future Demand</vt:lpstr>
    </vt:vector>
  </TitlesOfParts>
  <Company>XIMB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Forecasting</dc:title>
  <dc:creator>MR.TRIPAHTY</dc:creator>
  <cp:lastModifiedBy>MNT</cp:lastModifiedBy>
  <cp:revision>10</cp:revision>
  <dcterms:created xsi:type="dcterms:W3CDTF">2000-08-31T05:52:04Z</dcterms:created>
  <dcterms:modified xsi:type="dcterms:W3CDTF">2014-01-16T03:54:10Z</dcterms:modified>
</cp:coreProperties>
</file>