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2438401"/>
            <a:ext cx="12012084" cy="1052513"/>
            <a:chOff x="0" y="1536"/>
            <a:chExt cx="5675" cy="66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</p:grpSp>
      <p:sp>
        <p:nvSpPr>
          <p:cNvPr id="307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20800" y="1828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13208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44000" y="6248400"/>
            <a:ext cx="2540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9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5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44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7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8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4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3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0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3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6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1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38733" y="617539"/>
            <a:ext cx="2601384" cy="5514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584" y="617539"/>
            <a:ext cx="7600949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25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5" name="Rectangle 103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1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ChangeArrowheads="1"/>
          </p:cNvSpPr>
          <p:nvPr/>
        </p:nvSpPr>
        <p:spPr bwMode="ltGray">
          <a:xfrm>
            <a:off x="556684" y="1098551"/>
            <a:ext cx="58420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699" name="Rectangle 1027"/>
          <p:cNvSpPr>
            <a:spLocks noChangeArrowheads="1"/>
          </p:cNvSpPr>
          <p:nvPr/>
        </p:nvSpPr>
        <p:spPr bwMode="ltGray">
          <a:xfrm>
            <a:off x="1066801" y="1098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700" name="Rectangle 1028"/>
          <p:cNvSpPr>
            <a:spLocks noChangeArrowheads="1"/>
          </p:cNvSpPr>
          <p:nvPr/>
        </p:nvSpPr>
        <p:spPr bwMode="ltGray">
          <a:xfrm>
            <a:off x="721785" y="1520826"/>
            <a:ext cx="563033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701" name="Rectangle 1029"/>
          <p:cNvSpPr>
            <a:spLocks noChangeArrowheads="1"/>
          </p:cNvSpPr>
          <p:nvPr/>
        </p:nvSpPr>
        <p:spPr bwMode="ltGray">
          <a:xfrm>
            <a:off x="1214967" y="1520826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702" name="Rectangle 1030"/>
          <p:cNvSpPr>
            <a:spLocks noChangeArrowheads="1"/>
          </p:cNvSpPr>
          <p:nvPr/>
        </p:nvSpPr>
        <p:spPr bwMode="ltGray">
          <a:xfrm>
            <a:off x="169333" y="14478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703" name="Rectangle 1031"/>
          <p:cNvSpPr>
            <a:spLocks noChangeArrowheads="1"/>
          </p:cNvSpPr>
          <p:nvPr/>
        </p:nvSpPr>
        <p:spPr bwMode="gray">
          <a:xfrm>
            <a:off x="1016000" y="990601"/>
            <a:ext cx="42333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29704" name="Rectangle 1032"/>
          <p:cNvSpPr>
            <a:spLocks noChangeArrowheads="1"/>
          </p:cNvSpPr>
          <p:nvPr/>
        </p:nvSpPr>
        <p:spPr bwMode="gray">
          <a:xfrm>
            <a:off x="590551" y="17811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1033" name="Rectangle 1033"/>
          <p:cNvSpPr>
            <a:spLocks noGrp="1" noChangeArrowheads="1"/>
          </p:cNvSpPr>
          <p:nvPr>
            <p:ph type="title"/>
          </p:nvPr>
        </p:nvSpPr>
        <p:spPr bwMode="auto">
          <a:xfrm>
            <a:off x="1534585" y="617538"/>
            <a:ext cx="103907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3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6917" y="2017713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7" name="Rectangle 10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A75CECA6-E039-409B-A6C6-4B25B416C37E}" type="datetimeFigureOut">
              <a:rPr lang="en-US" smtClean="0"/>
              <a:pPr/>
              <a:t>5/1/2019</a:t>
            </a:fld>
            <a:endParaRPr lang="en-US"/>
          </a:p>
        </p:txBody>
      </p:sp>
      <p:sp>
        <p:nvSpPr>
          <p:cNvPr id="29708" name="Rectangle 10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en-US"/>
          </a:p>
        </p:txBody>
      </p:sp>
      <p:sp>
        <p:nvSpPr>
          <p:cNvPr id="29709" name="Rectangle 10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846205EF-2A58-4C9A-AE2C-0CD146EBF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5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Account Management (KAM)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09800" y="457202"/>
            <a:ext cx="7772400" cy="1523999"/>
          </a:xfrm>
        </p:spPr>
        <p:txBody>
          <a:bodyPr/>
          <a:lstStyle/>
          <a:p>
            <a:r>
              <a:rPr lang="en-US" dirty="0"/>
              <a:t>What is KAM 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95600" y="2362200"/>
            <a:ext cx="6400800" cy="3276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Key Account Management is an approach which includes </a:t>
            </a:r>
            <a:r>
              <a:rPr lang="en-US" b="1" dirty="0"/>
              <a:t>developing long term relationships</a:t>
            </a:r>
            <a:r>
              <a:rPr lang="en-US" dirty="0"/>
              <a:t> with </a:t>
            </a:r>
            <a:r>
              <a:rPr lang="en-US" b="1" dirty="0"/>
              <a:t>strategic customers</a:t>
            </a:r>
            <a:r>
              <a:rPr lang="en-US" dirty="0"/>
              <a:t> whose needs you understand in depth, and for whom you develop </a:t>
            </a:r>
            <a:r>
              <a:rPr lang="en-US" b="1" dirty="0"/>
              <a:t>special offers</a:t>
            </a:r>
            <a:r>
              <a:rPr lang="en-US" dirty="0"/>
              <a:t>, with a </a:t>
            </a:r>
            <a:r>
              <a:rPr lang="en-US" b="1" dirty="0"/>
              <a:t>differential advantage </a:t>
            </a:r>
            <a:r>
              <a:rPr lang="en-US" dirty="0"/>
              <a:t>over the offer of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KAM?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helps to retain key customers, especially in a market downturn</a:t>
            </a:r>
          </a:p>
          <a:p>
            <a:r>
              <a:rPr lang="en-US" dirty="0"/>
              <a:t>Strategic customers needs are special and may need special attention to satisfy them</a:t>
            </a:r>
          </a:p>
          <a:p>
            <a:r>
              <a:rPr lang="en-US" dirty="0"/>
              <a:t>Prevents such customers from looking elsewhere for alternative service providers if their needs are being met in full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Philosophy of KAM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Businesses need customers</a:t>
            </a:r>
          </a:p>
          <a:p>
            <a:r>
              <a:rPr lang="en-US" dirty="0"/>
              <a:t>Future </a:t>
            </a:r>
            <a:r>
              <a:rPr lang="en-US" dirty="0" err="1"/>
              <a:t>behaviour</a:t>
            </a:r>
            <a:r>
              <a:rPr lang="en-US" dirty="0"/>
              <a:t> of a customer would be dictated largely on consequences of past and present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Satisfied customers come back for more</a:t>
            </a:r>
          </a:p>
          <a:p>
            <a:r>
              <a:rPr lang="en-US" dirty="0"/>
              <a:t>Sales people create and keep customers rewarding them for their </a:t>
            </a:r>
            <a:r>
              <a:rPr lang="en-US" dirty="0" err="1"/>
              <a:t>behaviour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reward?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   Customers will only exchange their money for two rewards</a:t>
            </a:r>
          </a:p>
          <a:p>
            <a:r>
              <a:rPr lang="en-US" dirty="0"/>
              <a:t>The ‘satisfaction’ they get from their purchases</a:t>
            </a:r>
          </a:p>
          <a:p>
            <a:r>
              <a:rPr lang="en-US" dirty="0"/>
              <a:t>A ’solution’ to a problem they had , have or might have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609602"/>
            <a:ext cx="7772400" cy="1371599"/>
          </a:xfrm>
        </p:spPr>
        <p:txBody>
          <a:bodyPr/>
          <a:lstStyle/>
          <a:p>
            <a:r>
              <a:rPr lang="en-US" dirty="0"/>
              <a:t>KAM Goal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6400800" cy="3124200"/>
          </a:xfrm>
        </p:spPr>
        <p:txBody>
          <a:bodyPr/>
          <a:lstStyle/>
          <a:p>
            <a:r>
              <a:rPr lang="en-US" dirty="0"/>
              <a:t>The goal for any Key Account Manager is to keep customers feeling ‘glad’ about their relationship including any purchases by identifying and solving past, current and future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Prerequisites for a Key Account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Needs of a customer – known, unknown, competitive driven, personal, etc.</a:t>
            </a:r>
          </a:p>
          <a:p>
            <a:r>
              <a:rPr lang="en-US" dirty="0"/>
              <a:t>Knowledge of the industry (vertical)</a:t>
            </a:r>
          </a:p>
          <a:p>
            <a:r>
              <a:rPr lang="en-US" dirty="0"/>
              <a:t>Knowledge of what competition provides highlighting deficiencies in existing solutions</a:t>
            </a:r>
          </a:p>
          <a:p>
            <a:r>
              <a:rPr lang="en-US" dirty="0"/>
              <a:t>Metrics to justify creation of value to the customer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good KAM?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Long term orientation to selling</a:t>
            </a:r>
          </a:p>
          <a:p>
            <a:r>
              <a:rPr lang="en-US" dirty="0"/>
              <a:t>See customer as a strategic partner to its own success as well as the customer</a:t>
            </a:r>
          </a:p>
          <a:p>
            <a:r>
              <a:rPr lang="en-US" dirty="0"/>
              <a:t>Being able to provide satisfaction, if not ‘delight’</a:t>
            </a:r>
          </a:p>
          <a:p>
            <a:r>
              <a:rPr lang="en-US" dirty="0"/>
              <a:t>Anticipate problems for the customer and offer solutions for the same</a:t>
            </a:r>
          </a:p>
          <a:p>
            <a:r>
              <a:rPr lang="en-US" dirty="0"/>
              <a:t>Being proactive and resourceful to the customer without always getting paid for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KAM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Develop a strategic approach to servicing customers and building relationships</a:t>
            </a:r>
          </a:p>
          <a:p>
            <a:r>
              <a:rPr lang="en-US" dirty="0"/>
              <a:t>Construct and implement profitable long term plans</a:t>
            </a:r>
          </a:p>
          <a:p>
            <a:r>
              <a:rPr lang="en-US" dirty="0"/>
              <a:t>Gain a better understanding of your customers needs and expectations</a:t>
            </a:r>
          </a:p>
          <a:p>
            <a:r>
              <a:rPr lang="en-US" dirty="0"/>
              <a:t>Enhance the ability to influence, persuade and negotiate with key decision makers</a:t>
            </a:r>
          </a:p>
          <a:p>
            <a:r>
              <a:rPr lang="en-US" dirty="0"/>
              <a:t>Create support processes that fulfill customer expectations and facilitate best practice KAM</a:t>
            </a:r>
          </a:p>
          <a:p>
            <a:r>
              <a:rPr lang="en-US" dirty="0"/>
              <a:t>Increasing account revenue and profitability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KAM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customer satisfaction</a:t>
            </a:r>
          </a:p>
          <a:p>
            <a:r>
              <a:rPr lang="en-US" dirty="0"/>
              <a:t>Higher customer retention</a:t>
            </a:r>
          </a:p>
          <a:p>
            <a:r>
              <a:rPr lang="en-US" dirty="0"/>
              <a:t>Stronger customer relationships</a:t>
            </a:r>
          </a:p>
          <a:p>
            <a:r>
              <a:rPr lang="en-US" dirty="0"/>
              <a:t>Better managed customer interface</a:t>
            </a:r>
          </a:p>
          <a:p>
            <a:r>
              <a:rPr lang="en-US" dirty="0"/>
              <a:t>Higher barriers to competitor entry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key account?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Pareto’s rule.</a:t>
            </a:r>
          </a:p>
          <a:p>
            <a:r>
              <a:rPr lang="en-US" dirty="0"/>
              <a:t>Could be on current or future potential</a:t>
            </a:r>
          </a:p>
          <a:p>
            <a:r>
              <a:rPr lang="en-US" dirty="0"/>
              <a:t>Trade-off between the revenue and profit expectations vis-à-vis the costs of servicing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685802"/>
            <a:ext cx="7772400" cy="1447799"/>
          </a:xfrm>
        </p:spPr>
        <p:txBody>
          <a:bodyPr/>
          <a:lstStyle/>
          <a:p>
            <a:r>
              <a:rPr lang="en-US" dirty="0"/>
              <a:t>KAM is an art, not a formula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895600" y="2286000"/>
            <a:ext cx="6400800" cy="3352800"/>
          </a:xfrm>
        </p:spPr>
        <p:txBody>
          <a:bodyPr/>
          <a:lstStyle/>
          <a:p>
            <a:r>
              <a:rPr lang="en-US" dirty="0"/>
              <a:t>It has to be customer specific. It is a series of actions which link together to produce a powerful, professional and profitable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04802"/>
            <a:ext cx="7772400" cy="1371599"/>
          </a:xfrm>
        </p:spPr>
        <p:txBody>
          <a:bodyPr/>
          <a:lstStyle/>
          <a:p>
            <a:r>
              <a:rPr lang="en-US" dirty="0"/>
              <a:t>The long term nature of KAM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895600" y="1981200"/>
            <a:ext cx="6400800" cy="4876800"/>
          </a:xfrm>
        </p:spPr>
        <p:txBody>
          <a:bodyPr>
            <a:normAutofit/>
          </a:bodyPr>
          <a:lstStyle/>
          <a:p>
            <a:r>
              <a:rPr lang="en-US" dirty="0"/>
              <a:t>It is important to think long term in KAM. But there is also a danger that we spend all our time on </a:t>
            </a:r>
            <a:r>
              <a:rPr lang="en-US" dirty="0" err="1"/>
              <a:t>analysing</a:t>
            </a:r>
            <a:r>
              <a:rPr lang="en-US" dirty="0"/>
              <a:t> and planning and never doing anything!</a:t>
            </a:r>
          </a:p>
          <a:p>
            <a:pPr algn="l"/>
            <a:r>
              <a:rPr lang="en-US" dirty="0"/>
              <a:t>Long term plan – </a:t>
            </a:r>
            <a:r>
              <a:rPr lang="en-US" b="1" dirty="0"/>
              <a:t>Why</a:t>
            </a:r>
            <a:r>
              <a:rPr lang="en-US" dirty="0"/>
              <a:t> (Objectives) and </a:t>
            </a:r>
            <a:r>
              <a:rPr lang="en-US" b="1" dirty="0"/>
              <a:t>How</a:t>
            </a:r>
            <a:r>
              <a:rPr lang="en-US" dirty="0"/>
              <a:t> (Strategy)?</a:t>
            </a:r>
          </a:p>
          <a:p>
            <a:pPr algn="l"/>
            <a:r>
              <a:rPr lang="en-US" dirty="0"/>
              <a:t>Short term plan – </a:t>
            </a:r>
            <a:r>
              <a:rPr lang="en-US" b="1" dirty="0"/>
              <a:t>Who</a:t>
            </a:r>
            <a:r>
              <a:rPr lang="en-US" dirty="0"/>
              <a:t> does </a:t>
            </a:r>
            <a:r>
              <a:rPr lang="en-US" b="1" dirty="0"/>
              <a:t>What</a:t>
            </a:r>
            <a:r>
              <a:rPr lang="en-US" dirty="0"/>
              <a:t>, </a:t>
            </a:r>
            <a:r>
              <a:rPr lang="en-US" b="1" dirty="0"/>
              <a:t>When?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skills for KAM Personnel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Delegation</a:t>
            </a:r>
          </a:p>
          <a:p>
            <a:r>
              <a:rPr lang="en-US" dirty="0"/>
              <a:t>Interpersonal </a:t>
            </a:r>
          </a:p>
          <a:p>
            <a:r>
              <a:rPr lang="en-US" dirty="0"/>
              <a:t>Consultancy</a:t>
            </a:r>
          </a:p>
          <a:p>
            <a:r>
              <a:rPr lang="en-US" dirty="0"/>
              <a:t>Financial Control and Analysis</a:t>
            </a:r>
          </a:p>
          <a:p>
            <a:r>
              <a:rPr lang="en-US" dirty="0"/>
              <a:t>Project management</a:t>
            </a:r>
          </a:p>
          <a:p>
            <a:r>
              <a:rPr lang="en-US" dirty="0"/>
              <a:t>Man Management</a:t>
            </a:r>
          </a:p>
          <a:p>
            <a:r>
              <a:rPr lang="en-US" dirty="0"/>
              <a:t>Initiative and Creativity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 of a Key Account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Revenue model</a:t>
            </a:r>
          </a:p>
          <a:p>
            <a:r>
              <a:rPr lang="en-US" dirty="0"/>
              <a:t>Profit model</a:t>
            </a:r>
          </a:p>
          <a:p>
            <a:r>
              <a:rPr lang="en-US" dirty="0"/>
              <a:t>Breakeven model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   That is why all customers cannot be Key customers identifying the right customers is vital to KAM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for a ‘right’ KAM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Clear simple key account strategy driven by corporate strategy</a:t>
            </a:r>
          </a:p>
          <a:p>
            <a:r>
              <a:rPr lang="en-US" dirty="0"/>
              <a:t>Clear competitive strategy defining where growth is coming from and why, and what constitutes ‘value’ to a customer</a:t>
            </a:r>
          </a:p>
          <a:p>
            <a:r>
              <a:rPr lang="en-US" dirty="0"/>
              <a:t>Multidisciplinary team approach</a:t>
            </a:r>
          </a:p>
          <a:p>
            <a:r>
              <a:rPr lang="en-US" dirty="0"/>
              <a:t>Very high </a:t>
            </a:r>
            <a:r>
              <a:rPr lang="en-US" dirty="0" err="1"/>
              <a:t>calibre</a:t>
            </a:r>
            <a:r>
              <a:rPr lang="en-US" dirty="0"/>
              <a:t> personnel</a:t>
            </a:r>
          </a:p>
          <a:p>
            <a:r>
              <a:rPr lang="en-US" dirty="0"/>
              <a:t>Ruthless focus on cost reductions</a:t>
            </a:r>
          </a:p>
          <a:p>
            <a:r>
              <a:rPr lang="en-US" dirty="0"/>
              <a:t>Metrics to measure success</a:t>
            </a:r>
          </a:p>
          <a:p>
            <a:r>
              <a:rPr lang="en-US" dirty="0"/>
              <a:t>Clearly defined roles and responsibilities of team members along with commensurate incentives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631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Tahoma</vt:lpstr>
      <vt:lpstr>Wingdings</vt:lpstr>
      <vt:lpstr>Blends</vt:lpstr>
      <vt:lpstr>Key Account Management (KAM)</vt:lpstr>
      <vt:lpstr>What is KAM ?</vt:lpstr>
      <vt:lpstr>Why KAM?</vt:lpstr>
      <vt:lpstr>Philosophy of KAM</vt:lpstr>
      <vt:lpstr>What is the reward?</vt:lpstr>
      <vt:lpstr>KAM Goal</vt:lpstr>
      <vt:lpstr>Prerequisites for a Key Account Manager</vt:lpstr>
      <vt:lpstr>What is good KAM?</vt:lpstr>
      <vt:lpstr>Characteristics of KAM</vt:lpstr>
      <vt:lpstr>Benefits of KAM</vt:lpstr>
      <vt:lpstr>What is a key account?</vt:lpstr>
      <vt:lpstr>KAM is an art, not a formula</vt:lpstr>
      <vt:lpstr>The long term nature of KAM</vt:lpstr>
      <vt:lpstr>Core skills for KAM Personnel</vt:lpstr>
      <vt:lpstr>Components of a Key Account Strategy</vt:lpstr>
      <vt:lpstr>Pointers for a ‘right’ KAM strategy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Impact of the Sales Function</dc:title>
  <dc:creator>MN Tripathi</dc:creator>
  <cp:lastModifiedBy>MN Tripathi</cp:lastModifiedBy>
  <cp:revision>20</cp:revision>
  <dcterms:created xsi:type="dcterms:W3CDTF">2019-04-29T07:30:18Z</dcterms:created>
  <dcterms:modified xsi:type="dcterms:W3CDTF">2019-05-01T05:42:07Z</dcterms:modified>
</cp:coreProperties>
</file>