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2A3741C-A1F0-488C-B159-4EF1C93163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3400"/>
            <a:ext cx="8839200" cy="3067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66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EC836EF-B610-43FB-99FD-2D76C92AB4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3810000"/>
            <a:ext cx="8839200" cy="17526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CC00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BC81884-E1DA-4CCA-AFF9-5BB74FD555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930400" y="6381750"/>
            <a:ext cx="1625600" cy="476250"/>
          </a:xfrm>
        </p:spPr>
        <p:txBody>
          <a:bodyPr/>
          <a:lstStyle>
            <a:lvl1pPr algn="l"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A25F9FF-4B46-45A4-BF56-4EA9B21873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59200" y="6381750"/>
            <a:ext cx="52832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4192CFD-86B9-404D-9DC3-D7F7148777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347200" y="6381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1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EB72D-8901-47D2-9A39-A8DEE880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C17D3-6B46-4413-B0FC-506E16815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07016-1FEF-4B9B-8BCC-8B8A2341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5AD2F-4842-4629-B33F-752779F8F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228E3-AAD8-4CC8-9F75-58D1A19E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0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573CA-ADF4-4FED-AB6B-7968D0FB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C3974-4EEB-484C-BB6D-0EDAED73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A4A8D-8C18-4B9A-A8A3-022C2D6B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FDEE-D5EA-4BDE-A14F-0B06200F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FC51E-FC3D-4DBF-AA33-049F9CBD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7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AD8A-5A61-47CF-94A7-ABEE82B1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F95F-8752-4A07-B210-54448C501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C1BE6-47E6-4D6C-B2D8-1A23BC360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1200" y="1600201"/>
            <a:ext cx="45212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2E10F-783B-4074-A6C1-F3AED85A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7C3F3-C170-4404-A140-9B29226C3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CB9E0-1507-455A-99AE-0EB80772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03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4001-FDA5-4CF1-94EC-0627F2F37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93880-BB0F-480D-9033-AEB8BC5E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D0322-1606-4ED2-9B00-3F7913F1B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492E6-747B-4D85-90EF-560CBBCA2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600541-8D9B-4DBF-871C-F60632F14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E10D0-4B7F-4610-9E5E-EA9E6BAC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9F5862-ADB0-4AA4-AA5B-B05B58877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159DD-DD06-40FF-A70A-5CDDF078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9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9CCF-8CC1-4D89-BBAC-CC291B0D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042BA-4E2A-4F06-A588-608DD4E6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F3A2BD-4E81-431E-99FC-6B69B6B6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F79BA-98C2-4457-8EAA-A8E74E38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5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73A30-AA2D-4831-BA1E-F2E5703F7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703D9C-D5DA-442C-A623-DBC2F2670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34D15-C115-4A9F-AE51-1FFB56AB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9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59F1F-B6E9-4B23-A878-124E3230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C1548-048F-4E68-A925-839779C64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EB400-66BA-4DF8-976A-E4B7C1A4C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E3D40-BC73-455A-A58B-2E2F92964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19F9A-45B6-4F90-9131-47D106D3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F79C-2F16-4799-B905-1267C81E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4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59CDE-BD61-4188-9E69-D1CD5D083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DEBD5-A822-47BB-B22F-08AACAE78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E49D3-EA20-45FE-A365-8D03C0797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2941D-9E2A-49A8-9094-BFB8F4147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92F31-34FE-4822-8FAF-5D0C67CB0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4CD7B-1819-41D1-A1F6-25325C46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0998-4A17-4F93-8A0D-1CB86C0D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3E7C5-3142-4388-85FB-F3FB7003F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5C65D-4958-43D9-A179-028C6B50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BB882-7694-42AB-AD89-159E0A79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1F849-F2B7-4854-90AB-FD84FA48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7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42BC32-736B-42FC-B1D7-AC23FDEC2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71000" y="274639"/>
            <a:ext cx="2311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DD5A5-81C4-45BE-946A-6A482C170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336800" y="274639"/>
            <a:ext cx="6731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0EA76-0FA5-487D-B61C-915622CA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9E17-D6AE-40ED-9CEE-489F2C04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7BC8C-28C2-4241-A9BC-06E3D1F6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6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0E54FB0-7F20-4CBE-B701-41550DB15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36800" y="274638"/>
            <a:ext cx="9245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E3C1F4-175F-4A6E-ACD6-E7D2CF5898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36800" y="1600201"/>
            <a:ext cx="9245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A8D2E1-9EF5-4081-B83C-336C4DE39A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638175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440D265C-29B0-4C3E-AE96-F59427D2CB3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0FCF572-9161-4DA5-868B-C8E3DC4C788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81750"/>
            <a:ext cx="711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1AEDE7-4CC6-4BBA-8D2B-E9A1D4715A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66400" y="6381750"/>
            <a:ext cx="162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CC0000"/>
                </a:solidFill>
              </a:defRPr>
            </a:lvl1pPr>
          </a:lstStyle>
          <a:p>
            <a:fld id="{BE7C490E-A9C2-46B8-91E2-C241199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5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C0000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709F-8081-41F0-BB5A-9E57C89670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Recruitment and Retention of the Sales Force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0792C-EF87-4F9E-9EA9-B91B4AE9A6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8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2C739-B40D-4286-8010-A59CD5641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Dimensions of a Winning Sales Organization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7091CA-071E-43F3-B197-F40BA56B0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Company Results – sales, market share, profitability, etc.</a:t>
            </a:r>
          </a:p>
          <a:p>
            <a:r>
              <a:rPr lang="en-US" dirty="0"/>
              <a:t>Customer Results – customer relationships, customer retention, customer loyalty, etc.</a:t>
            </a:r>
          </a:p>
          <a:p>
            <a:r>
              <a:rPr lang="en-US" dirty="0"/>
              <a:t>Sales Activities – strategic products, serving best customers, balancing between ‘hunting’ and ‘farming’, keeping tabs on customers, quality of work</a:t>
            </a:r>
          </a:p>
          <a:p>
            <a:r>
              <a:rPr lang="en-US" dirty="0"/>
              <a:t>Sales people – quality, right values, attitudes and capabilities, knowing their customers well,  learnability, adaptability, low turnover</a:t>
            </a:r>
          </a:p>
          <a:p>
            <a:r>
              <a:rPr lang="en-US" dirty="0"/>
              <a:t>Sales effectiveness drivers – decisions, processes, systems and </a:t>
            </a:r>
            <a:r>
              <a:rPr lang="en-US"/>
              <a:t>programmes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9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E84BF-0DFF-4893-B76F-77E33C53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Acquiring sales talent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63063-C161-4A90-8927-567CE17B7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Getting the best talent for a position is a time consuming, expensive job. There are several conflicting objectives that have to be married before a satisfactory hiring could be done. </a:t>
            </a:r>
          </a:p>
          <a:p>
            <a:pPr marL="0" indent="0">
              <a:buNone/>
            </a:pPr>
            <a:r>
              <a:rPr lang="en-US" dirty="0"/>
              <a:t>The need to select applicants with</a:t>
            </a:r>
          </a:p>
          <a:p>
            <a:r>
              <a:rPr lang="en-US" dirty="0"/>
              <a:t>Characteristics related to job success</a:t>
            </a:r>
          </a:p>
          <a:p>
            <a:r>
              <a:rPr lang="en-US" dirty="0"/>
              <a:t>Difficulty in determining these characteristics</a:t>
            </a:r>
          </a:p>
          <a:p>
            <a:r>
              <a:rPr lang="en-US" dirty="0"/>
              <a:t>Assessing the fit to </a:t>
            </a:r>
            <a:r>
              <a:rPr lang="en-US"/>
              <a:t>the organization</a:t>
            </a:r>
            <a:endParaRPr lang="en-US" dirty="0"/>
          </a:p>
          <a:p>
            <a:r>
              <a:rPr lang="en-US" dirty="0"/>
              <a:t>Limitations in the various selection techniques</a:t>
            </a:r>
          </a:p>
          <a:p>
            <a:r>
              <a:rPr lang="en-US" dirty="0"/>
              <a:t>To ensure that the selection process satisfies existing government regulations and should be free from bias</a:t>
            </a:r>
          </a:p>
        </p:txBody>
      </p:sp>
    </p:spTree>
    <p:extLst>
      <p:ext uri="{BB962C8B-B14F-4D97-AF65-F5344CB8AC3E}">
        <p14:creationId xmlns:p14="http://schemas.microsoft.com/office/powerpoint/2010/main" val="359765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F920-1758-4D68-835B-E204E5F0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Pitfalls </a:t>
            </a:r>
            <a:r>
              <a:rPr lang="en-US"/>
              <a:t>of not hiring </a:t>
            </a:r>
            <a:r>
              <a:rPr lang="en-US" dirty="0"/>
              <a:t>‘right’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958CA-E8A6-4C07-9470-9528C5B9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Everybody is not cut out for sales. Trying to fit square pegs in round holes can be frustrating and costly. That is why background checks are essential.</a:t>
            </a:r>
          </a:p>
          <a:p>
            <a:r>
              <a:rPr lang="en-US" dirty="0"/>
              <a:t>‘First rate people hire first rate people; second rate people hire third rate people’</a:t>
            </a:r>
          </a:p>
          <a:p>
            <a:r>
              <a:rPr lang="en-US" dirty="0"/>
              <a:t>Bad hires are costly – </a:t>
            </a:r>
            <a:r>
              <a:rPr lang="en-US" dirty="0" err="1"/>
              <a:t>upto</a:t>
            </a:r>
            <a:r>
              <a:rPr lang="en-US" dirty="0"/>
              <a:t> 5 times the annual salary for that hire to be replaced, apart from the investment done on an employee to come up to speed.</a:t>
            </a:r>
          </a:p>
          <a:p>
            <a:r>
              <a:rPr lang="en-US" dirty="0"/>
              <a:t>Most recruitment takes place with sales managers and HR being involved. The primary responsibility still lies with the sales </a:t>
            </a:r>
            <a:r>
              <a:rPr lang="en-US"/>
              <a:t>managers.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706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FD86-52E2-4E3A-8E81-4B7B7524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 faced by companies with wrong ‘hires’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AE35A-A874-47F3-9BBA-E51818B5C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Inadequate sales coverage and lack of customer follow-up</a:t>
            </a:r>
          </a:p>
          <a:p>
            <a:r>
              <a:rPr lang="en-US" dirty="0"/>
              <a:t>Increased training costs to overcome deficiencies</a:t>
            </a:r>
          </a:p>
          <a:p>
            <a:r>
              <a:rPr lang="en-US" dirty="0"/>
              <a:t>More supervisory problems</a:t>
            </a:r>
          </a:p>
          <a:p>
            <a:r>
              <a:rPr lang="en-US" dirty="0"/>
              <a:t>Higher turnover rates</a:t>
            </a:r>
          </a:p>
          <a:p>
            <a:r>
              <a:rPr lang="en-US" dirty="0"/>
              <a:t>Difficulty in establishing enduring relationships with customers</a:t>
            </a:r>
          </a:p>
          <a:p>
            <a:r>
              <a:rPr lang="en-US" dirty="0"/>
              <a:t>Suboptimal total sales force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2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27BC8-B2A3-4095-880F-A0C2F6766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Force Socialization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9FC75-A209-4046-90FA-5015E3B36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‘On-boarding’ – could range from a month to a year.</a:t>
            </a:r>
          </a:p>
          <a:p>
            <a:r>
              <a:rPr lang="en-US" dirty="0"/>
              <a:t>Achieving Realism – </a:t>
            </a:r>
            <a:r>
              <a:rPr lang="en-US" sz="2400" dirty="0"/>
              <a:t>giving the recruit an accurate portrayal of the job.</a:t>
            </a:r>
          </a:p>
          <a:p>
            <a:r>
              <a:rPr lang="en-US" dirty="0"/>
              <a:t>Achieving Congruence </a:t>
            </a:r>
            <a:r>
              <a:rPr lang="en-US" sz="2400" dirty="0"/>
              <a:t>– matching capabilities of the recruit with the needs of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57220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D382-94CC-4DF2-AF34-65108CD9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Recruitment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3A49C-8075-4078-A5B3-426AA372B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Recruitment planning or Manpower planning helps to cut down urgent/emergency recruitment thereby minimizing bad ‘hires’. About 20% of hiring result in bad hires, especially when hiring is done in a rush.</a:t>
            </a:r>
          </a:p>
          <a:p>
            <a:r>
              <a:rPr lang="en-US" dirty="0"/>
              <a:t>It helps to keep higher management appraised of future staffing needs </a:t>
            </a:r>
          </a:p>
          <a:p>
            <a:r>
              <a:rPr lang="en-US" dirty="0"/>
              <a:t>Training of new recruits can be planned more systematically and in an organized manner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872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96A6D-65E2-406C-ADA5-7AE51D82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 tasks in recruitment and selection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157498E-B3E5-4655-A97A-9B983A12BB8C}"/>
              </a:ext>
            </a:extLst>
          </p:cNvPr>
          <p:cNvSpPr/>
          <p:nvPr/>
        </p:nvSpPr>
        <p:spPr>
          <a:xfrm>
            <a:off x="1704622" y="2449689"/>
            <a:ext cx="2246489" cy="34882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B86A6D-E8AC-445C-9684-97BA8BE1615D}"/>
              </a:ext>
            </a:extLst>
          </p:cNvPr>
          <p:cNvSpPr/>
          <p:nvPr/>
        </p:nvSpPr>
        <p:spPr>
          <a:xfrm>
            <a:off x="4820356" y="2460978"/>
            <a:ext cx="2246488" cy="34769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C0A369-B4D4-42B9-AA0B-893BB7D3C55D}"/>
              </a:ext>
            </a:extLst>
          </p:cNvPr>
          <p:cNvSpPr/>
          <p:nvPr/>
        </p:nvSpPr>
        <p:spPr>
          <a:xfrm>
            <a:off x="7981244" y="2460979"/>
            <a:ext cx="2246488" cy="34769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29201-9187-49C4-85F5-137EA2D01DB4}"/>
              </a:ext>
            </a:extLst>
          </p:cNvPr>
          <p:cNvSpPr txBox="1"/>
          <p:nvPr/>
        </p:nvSpPr>
        <p:spPr>
          <a:xfrm>
            <a:off x="1794932" y="1701977"/>
            <a:ext cx="2540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Planning for Recruitment and Selection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BD28E3-C455-421F-A719-911019627662}"/>
              </a:ext>
            </a:extLst>
          </p:cNvPr>
          <p:cNvSpPr txBox="1"/>
          <p:nvPr/>
        </p:nvSpPr>
        <p:spPr>
          <a:xfrm>
            <a:off x="5017911" y="1752578"/>
            <a:ext cx="1998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Locating Prospective Candidates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A4536-A09E-401B-B27F-8C73CDCAF33C}"/>
              </a:ext>
            </a:extLst>
          </p:cNvPr>
          <p:cNvSpPr txBox="1"/>
          <p:nvPr/>
        </p:nvSpPr>
        <p:spPr>
          <a:xfrm>
            <a:off x="8161867" y="1806222"/>
            <a:ext cx="1998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Evaluation and Hiring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79D1C1-B030-411F-8868-6D3F6A5EDB13}"/>
              </a:ext>
            </a:extLst>
          </p:cNvPr>
          <p:cNvSpPr txBox="1"/>
          <p:nvPr/>
        </p:nvSpPr>
        <p:spPr>
          <a:xfrm>
            <a:off x="1941689" y="2830309"/>
            <a:ext cx="17046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Job analysis</a:t>
            </a:r>
          </a:p>
          <a:p>
            <a:r>
              <a:rPr lang="en-US" sz="1600" b="1" dirty="0"/>
              <a:t>Job qualifications</a:t>
            </a:r>
          </a:p>
          <a:p>
            <a:r>
              <a:rPr lang="en-US" sz="1600" b="1" dirty="0"/>
              <a:t>Job description</a:t>
            </a:r>
          </a:p>
          <a:p>
            <a:r>
              <a:rPr lang="en-US" sz="1600" b="1" dirty="0"/>
              <a:t>Recruitment and selection objectives</a:t>
            </a:r>
          </a:p>
          <a:p>
            <a:r>
              <a:rPr lang="en-US" sz="1600" b="1" dirty="0"/>
              <a:t>Recruitment and selection strategy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58E2D-F32A-408D-8FC5-9E672AA7FD2E}"/>
              </a:ext>
            </a:extLst>
          </p:cNvPr>
          <p:cNvSpPr txBox="1"/>
          <p:nvPr/>
        </p:nvSpPr>
        <p:spPr>
          <a:xfrm>
            <a:off x="5232400" y="2993493"/>
            <a:ext cx="156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Internal sources</a:t>
            </a:r>
          </a:p>
          <a:p>
            <a:r>
              <a:rPr lang="en-US" sz="1600" b="1" dirty="0"/>
              <a:t>External sources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0DDBBF-1E2A-4453-87A7-4DCAD3E24ECB}"/>
              </a:ext>
            </a:extLst>
          </p:cNvPr>
          <p:cNvSpPr txBox="1"/>
          <p:nvPr/>
        </p:nvSpPr>
        <p:spPr>
          <a:xfrm>
            <a:off x="8082845" y="2460978"/>
            <a:ext cx="20771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r>
              <a:rPr lang="en-US" sz="1600" b="1" dirty="0"/>
              <a:t>Screening resumes and applications</a:t>
            </a:r>
          </a:p>
          <a:p>
            <a:r>
              <a:rPr lang="en-US" sz="1600" b="1" dirty="0"/>
              <a:t>Initial interview intensive interview</a:t>
            </a:r>
          </a:p>
          <a:p>
            <a:r>
              <a:rPr lang="en-US" sz="1600" b="1" dirty="0"/>
              <a:t>Testing</a:t>
            </a:r>
          </a:p>
          <a:p>
            <a:r>
              <a:rPr lang="en-US" sz="1600" b="1" dirty="0"/>
              <a:t>Assessment </a:t>
            </a:r>
            <a:r>
              <a:rPr lang="en-US" sz="1600" b="1" dirty="0" err="1"/>
              <a:t>centres</a:t>
            </a:r>
            <a:endParaRPr lang="en-US" sz="1600" b="1" dirty="0"/>
          </a:p>
          <a:p>
            <a:r>
              <a:rPr lang="en-US" sz="1600" b="1" dirty="0"/>
              <a:t>Background checks</a:t>
            </a:r>
          </a:p>
          <a:p>
            <a:r>
              <a:rPr lang="en-US" sz="1600" b="1" dirty="0"/>
              <a:t>Physical examination</a:t>
            </a:r>
          </a:p>
          <a:p>
            <a:r>
              <a:rPr lang="en-US" sz="1600" b="1" dirty="0"/>
              <a:t>Selection decision/job offer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EC88BF-6BF3-4F3C-9694-0D46D48701D6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951111" y="4193823"/>
            <a:ext cx="869245" cy="5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0F70891-ABA0-43CF-9301-4EBD76794F04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7066844" y="4199467"/>
            <a:ext cx="9144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09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A3F9-85B1-43AC-BD21-CCDA5CA6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Job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1EAB0-E15E-4763-BBDE-BDC15BCC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understanding of the job</a:t>
            </a:r>
          </a:p>
          <a:p>
            <a:r>
              <a:rPr lang="en-US" dirty="0"/>
              <a:t>Investigation of the tasks, duties and responsibilities of the job</a:t>
            </a:r>
          </a:p>
          <a:p>
            <a:r>
              <a:rPr lang="en-US" dirty="0"/>
              <a:t>Which areas of performance shall be crucial for success?</a:t>
            </a:r>
          </a:p>
          <a:p>
            <a:r>
              <a:rPr lang="en-US" dirty="0"/>
              <a:t>Most of these analyses is done with HR and the sales managers</a:t>
            </a:r>
          </a:p>
        </p:txBody>
      </p:sp>
    </p:spTree>
    <p:extLst>
      <p:ext uri="{BB962C8B-B14F-4D97-AF65-F5344CB8AC3E}">
        <p14:creationId xmlns:p14="http://schemas.microsoft.com/office/powerpoint/2010/main" val="3154227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3509F-4866-4E58-8CA6-1B626235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Job 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D7C41-4707-44DA-9A62-F1A038F8D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aptitude, skills, knowledge personal traits and willingness to accept the occupational conditions necessary to perform the job</a:t>
            </a:r>
          </a:p>
          <a:p>
            <a:r>
              <a:rPr lang="en-US" dirty="0"/>
              <a:t>Education, job experience, selling skills are pre-requisites.</a:t>
            </a:r>
          </a:p>
          <a:p>
            <a:r>
              <a:rPr lang="en-US" dirty="0"/>
              <a:t>Good communication and interpersonal skills, problem solving skills, organizational skills, ability to overcome objections, tenacity, persistence, time-management skills, follow-up skills, adaptability, positive attitude, work ethic, empathy, ego drive, integrity, self-motivation and ability to work independently</a:t>
            </a:r>
          </a:p>
        </p:txBody>
      </p:sp>
    </p:spTree>
    <p:extLst>
      <p:ext uri="{BB962C8B-B14F-4D97-AF65-F5344CB8AC3E}">
        <p14:creationId xmlns:p14="http://schemas.microsoft.com/office/powerpoint/2010/main" val="40004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DC43-8143-4DF4-A916-72804BC00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Job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08FBA-E9BE-4A7F-8665-A54D30F55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written summary of the job.</a:t>
            </a:r>
          </a:p>
          <a:p>
            <a:r>
              <a:rPr lang="en-US" dirty="0"/>
              <a:t>This would be a formal document giving the expectation from the company for the deliverables in the assignment given to the employee</a:t>
            </a:r>
          </a:p>
          <a:p>
            <a:r>
              <a:rPr lang="en-US" dirty="0"/>
              <a:t>They are used to clarify duties and reduce role ambiguity.</a:t>
            </a:r>
          </a:p>
          <a:p>
            <a:r>
              <a:rPr lang="en-US" dirty="0"/>
              <a:t>They are used to set objectives for the employee and evaluate performance </a:t>
            </a:r>
            <a:r>
              <a:rPr lang="en-US"/>
              <a:t>against objectives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99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CA5BB-CD76-49EF-9ED4-F392C77A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and Selection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453CE-28DD-4C3E-BD35-5FE2E31BD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present and future needs of sales personnel (nos. and types)</a:t>
            </a:r>
          </a:p>
          <a:p>
            <a:r>
              <a:rPr lang="en-US" dirty="0"/>
              <a:t>Meet the company’s legal and social responsibilities regarding composition of the sales force</a:t>
            </a:r>
          </a:p>
          <a:p>
            <a:r>
              <a:rPr lang="en-US" dirty="0"/>
              <a:t>Evaluate the effectiveness of recruiting sources and evaluation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209842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6378-3A7F-49D0-89C2-62E6AC1D2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and Selection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23636-0481-4170-8E1C-695C9115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will the recruitment and selection be done?</a:t>
            </a:r>
          </a:p>
          <a:p>
            <a:r>
              <a:rPr lang="en-US" dirty="0"/>
              <a:t>How will the job be portrayed?</a:t>
            </a:r>
          </a:p>
          <a:p>
            <a:r>
              <a:rPr lang="en-US" dirty="0"/>
              <a:t>How will the efforts with employment agencies and placement </a:t>
            </a:r>
            <a:r>
              <a:rPr lang="en-US" dirty="0" err="1"/>
              <a:t>centres</a:t>
            </a:r>
            <a:r>
              <a:rPr lang="en-US" dirty="0"/>
              <a:t> be optimized?</a:t>
            </a:r>
          </a:p>
          <a:p>
            <a:r>
              <a:rPr lang="en-US" dirty="0"/>
              <a:t>What are the most likely source for qualified applicants?</a:t>
            </a:r>
          </a:p>
          <a:p>
            <a:r>
              <a:rPr lang="en-US" dirty="0"/>
              <a:t>How much time to allow for candidates to accept or reject an offer?</a:t>
            </a:r>
          </a:p>
        </p:txBody>
      </p:sp>
    </p:spTree>
    <p:extLst>
      <p:ext uri="{BB962C8B-B14F-4D97-AF65-F5344CB8AC3E}">
        <p14:creationId xmlns:p14="http://schemas.microsoft.com/office/powerpoint/2010/main" val="398306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AD0C-CA18-4D5A-A678-2B6370C4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Locating Prospective Candidates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2BD88-AC29-40F3-B184-19CF668F18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Internal sources</a:t>
            </a:r>
          </a:p>
          <a:p>
            <a:r>
              <a:rPr lang="en-US" dirty="0"/>
              <a:t>Employee/customer referrals</a:t>
            </a:r>
          </a:p>
          <a:p>
            <a:r>
              <a:rPr lang="en-US" dirty="0"/>
              <a:t>Job openings through the company intranet</a:t>
            </a:r>
          </a:p>
          <a:p>
            <a:r>
              <a:rPr lang="en-US" dirty="0"/>
              <a:t>Internal transfers/promotions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8B8B7-A076-4A12-882B-B948100BC5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External sources</a:t>
            </a:r>
          </a:p>
          <a:p>
            <a:r>
              <a:rPr lang="en-US" dirty="0"/>
              <a:t>Online/website</a:t>
            </a:r>
          </a:p>
          <a:p>
            <a:r>
              <a:rPr lang="en-US" dirty="0"/>
              <a:t>Recruiting agencies/head hunters</a:t>
            </a:r>
          </a:p>
          <a:p>
            <a:r>
              <a:rPr lang="en-US" dirty="0"/>
              <a:t>Social networking sites </a:t>
            </a:r>
            <a:r>
              <a:rPr lang="en-US" sz="2000" dirty="0"/>
              <a:t>(linked –in, </a:t>
            </a:r>
            <a:r>
              <a:rPr lang="en-US" sz="2000" dirty="0" err="1"/>
              <a:t>facebook</a:t>
            </a:r>
            <a:r>
              <a:rPr lang="en-US" sz="2000" dirty="0"/>
              <a:t>, twitter)</a:t>
            </a:r>
          </a:p>
          <a:p>
            <a:r>
              <a:rPr lang="en-US" dirty="0"/>
              <a:t>Print ads</a:t>
            </a:r>
          </a:p>
          <a:p>
            <a:r>
              <a:rPr lang="en-US" dirty="0"/>
              <a:t>College placement</a:t>
            </a:r>
          </a:p>
          <a:p>
            <a:r>
              <a:rPr lang="en-US" dirty="0"/>
              <a:t>Career fairs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90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D03D7D-5CC3-4F77-B104-C7CF5D46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00101B-1D01-4766-9BA1-31B6DDB57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Screening Resumes</a:t>
            </a:r>
          </a:p>
          <a:p>
            <a:r>
              <a:rPr lang="en-US" dirty="0"/>
              <a:t>Job application forms</a:t>
            </a:r>
          </a:p>
          <a:p>
            <a:r>
              <a:rPr lang="en-US" dirty="0"/>
              <a:t>Interviews – initial, intensive</a:t>
            </a:r>
          </a:p>
          <a:p>
            <a:r>
              <a:rPr lang="en-US" dirty="0"/>
              <a:t>Testing</a:t>
            </a:r>
          </a:p>
          <a:p>
            <a:r>
              <a:rPr lang="en-US" dirty="0"/>
              <a:t>Assessment </a:t>
            </a:r>
            <a:r>
              <a:rPr lang="en-US" dirty="0" err="1"/>
              <a:t>centres</a:t>
            </a:r>
            <a:endParaRPr lang="en-US" dirty="0"/>
          </a:p>
          <a:p>
            <a:r>
              <a:rPr lang="en-US" dirty="0"/>
              <a:t>Background checks</a:t>
            </a:r>
          </a:p>
          <a:p>
            <a:r>
              <a:rPr lang="en-US" dirty="0"/>
              <a:t>Physical Examination</a:t>
            </a:r>
          </a:p>
          <a:p>
            <a:r>
              <a:rPr lang="en-US" dirty="0"/>
              <a:t>Selection decision and </a:t>
            </a:r>
            <a:r>
              <a:rPr lang="en-US"/>
              <a:t>job offer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93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9013-BBF6-46DD-9C2B-BBEDAF5E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‘Hiring right’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471A9-8C22-4A1B-8031-AE11144D4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Who is a right hire?</a:t>
            </a:r>
          </a:p>
          <a:p>
            <a:pPr marL="0" indent="0">
              <a:buNone/>
            </a:pPr>
            <a:r>
              <a:rPr lang="en-US" dirty="0"/>
              <a:t>Likely to be those </a:t>
            </a:r>
          </a:p>
          <a:p>
            <a:r>
              <a:rPr lang="en-US" dirty="0"/>
              <a:t>Whose personal motives match the requirements and rewards of the job</a:t>
            </a:r>
          </a:p>
          <a:p>
            <a:r>
              <a:rPr lang="en-US" dirty="0"/>
              <a:t>Where individual needs get factored into the motivational programs of the company</a:t>
            </a:r>
          </a:p>
          <a:p>
            <a:r>
              <a:rPr lang="en-US" dirty="0"/>
              <a:t>Who would have adequate job information and the necessary skills to perform the job</a:t>
            </a:r>
          </a:p>
          <a:p>
            <a:r>
              <a:rPr lang="en-US" dirty="0"/>
              <a:t>Where company would be willing to redesign job requirements</a:t>
            </a:r>
          </a:p>
          <a:p>
            <a:r>
              <a:rPr lang="en-US" dirty="0"/>
              <a:t>Who have high self esteem</a:t>
            </a:r>
          </a:p>
          <a:p>
            <a:r>
              <a:rPr lang="en-US" dirty="0"/>
              <a:t>Who would be willing to take a proactive approach when confronted with frustrations and </a:t>
            </a:r>
            <a:r>
              <a:rPr lang="en-US"/>
              <a:t>adversities in the job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84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BEFE6-EDAD-4EB4-8CF8-E5D90A055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Retaining sales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58DDA-E80C-4E94-9E36-4EBD4BF99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amount of salesmen turnover is inevitable.</a:t>
            </a:r>
          </a:p>
          <a:p>
            <a:r>
              <a:rPr lang="en-US" dirty="0"/>
              <a:t>Salesmen turnover when crossing beyond a certain percentage can be very costly for an organization</a:t>
            </a:r>
          </a:p>
          <a:p>
            <a:r>
              <a:rPr lang="en-US" dirty="0"/>
              <a:t>Salesforce turnover comprises departure costs, severance pay, search costs, recruiting costs, on-boarding costs and training costs</a:t>
            </a:r>
          </a:p>
          <a:p>
            <a:r>
              <a:rPr lang="en-US" dirty="0"/>
              <a:t>Indirect costs such as loss of revenue, erosion in market share</a:t>
            </a:r>
          </a:p>
        </p:txBody>
      </p:sp>
    </p:spTree>
    <p:extLst>
      <p:ext uri="{BB962C8B-B14F-4D97-AF65-F5344CB8AC3E}">
        <p14:creationId xmlns:p14="http://schemas.microsoft.com/office/powerpoint/2010/main" val="2859368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7F663-E97F-497F-9124-7597EA3FE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manage turnover?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712D9-1110-496E-AD4D-16AD51F51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Measuring and understanding the turnover dynamics</a:t>
            </a:r>
          </a:p>
          <a:p>
            <a:r>
              <a:rPr lang="en-US" dirty="0"/>
              <a:t>Leveraging the sales effectiveness drivers to minimize undesirable, controllable turnover</a:t>
            </a:r>
          </a:p>
          <a:p>
            <a:r>
              <a:rPr lang="en-US" dirty="0"/>
              <a:t>Leveraging the sales effectiveness drivers to reduce the impact of turnover on sales performance</a:t>
            </a:r>
          </a:p>
        </p:txBody>
      </p:sp>
    </p:spTree>
    <p:extLst>
      <p:ext uri="{BB962C8B-B14F-4D97-AF65-F5344CB8AC3E}">
        <p14:creationId xmlns:p14="http://schemas.microsoft.com/office/powerpoint/2010/main" val="1470103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BC6B2-DA3C-4BBB-8F46-CE74116C2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Salesmen who leave could be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7B1C3-002E-4491-A66F-AB949A083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Poor performers who not have the potential to </a:t>
            </a:r>
            <a:r>
              <a:rPr lang="en-US"/>
              <a:t>do better </a:t>
            </a:r>
            <a:endParaRPr lang="en-US" dirty="0"/>
          </a:p>
          <a:p>
            <a:r>
              <a:rPr lang="en-US" dirty="0"/>
              <a:t>Poor performers who do have the potential to perform better</a:t>
            </a:r>
          </a:p>
          <a:p>
            <a:r>
              <a:rPr lang="en-US" dirty="0"/>
              <a:t>Good performers who are consistently hitting their targets</a:t>
            </a:r>
          </a:p>
        </p:txBody>
      </p:sp>
    </p:spTree>
    <p:extLst>
      <p:ext uri="{BB962C8B-B14F-4D97-AF65-F5344CB8AC3E}">
        <p14:creationId xmlns:p14="http://schemas.microsoft.com/office/powerpoint/2010/main" val="2779926822"/>
      </p:ext>
    </p:extLst>
  </p:cSld>
  <p:clrMapOvr>
    <a:masterClrMapping/>
  </p:clrMapOvr>
</p:sld>
</file>

<file path=ppt/theme/theme1.xml><?xml version="1.0" encoding="utf-8"?>
<a:theme xmlns:a="http://schemas.openxmlformats.org/drawingml/2006/main" name="JapaneseSLidingDoor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JapaneseSLidingDoor</Template>
  <TotalTime>453</TotalTime>
  <Words>1051</Words>
  <Application>Microsoft Office PowerPoint</Application>
  <PresentationFormat>Widescreen</PresentationFormat>
  <Paragraphs>121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JapaneseSLidingDoor</vt:lpstr>
      <vt:lpstr>Recruitment and Retention of the Sales Force</vt:lpstr>
      <vt:lpstr>Dimensions of a Winning Sales Organization</vt:lpstr>
      <vt:lpstr>Acquiring sales talent</vt:lpstr>
      <vt:lpstr>Pitfalls of not hiring ‘right’</vt:lpstr>
      <vt:lpstr>Problems faced by companies with wrong ‘hires’</vt:lpstr>
      <vt:lpstr>Sales Force Socialization</vt:lpstr>
      <vt:lpstr>Recruitment Planning</vt:lpstr>
      <vt:lpstr>Key tasks in recruitment and selection</vt:lpstr>
      <vt:lpstr>Job Analysis</vt:lpstr>
      <vt:lpstr>Job Qualifications</vt:lpstr>
      <vt:lpstr>Job Description</vt:lpstr>
      <vt:lpstr>Recruitment and Selection Objectives</vt:lpstr>
      <vt:lpstr>Recruitment and Selection Strategy</vt:lpstr>
      <vt:lpstr>Locating Prospective Candidates</vt:lpstr>
      <vt:lpstr>Selection</vt:lpstr>
      <vt:lpstr>‘Hiring right’</vt:lpstr>
      <vt:lpstr>Retaining sales people</vt:lpstr>
      <vt:lpstr>How to manage turnover?</vt:lpstr>
      <vt:lpstr>Salesmen who leave could be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the Sales Force</dc:title>
  <dc:creator>MN Tripathi</dc:creator>
  <cp:lastModifiedBy>MN Tripathi</cp:lastModifiedBy>
  <cp:revision>33</cp:revision>
  <dcterms:created xsi:type="dcterms:W3CDTF">2019-05-06T11:01:41Z</dcterms:created>
  <dcterms:modified xsi:type="dcterms:W3CDTF">2019-10-21T10:42:29Z</dcterms:modified>
</cp:coreProperties>
</file>