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>
            <a:extLst>
              <a:ext uri="{FF2B5EF4-FFF2-40B4-BE49-F238E27FC236}">
                <a16:creationId xmlns:a16="http://schemas.microsoft.com/office/drawing/2014/main" id="{442B6474-B74B-4905-B5E1-3632E4219D73}"/>
              </a:ext>
            </a:extLst>
          </p:cNvPr>
          <p:cNvGrpSpPr>
            <a:grpSpLocks/>
          </p:cNvGrpSpPr>
          <p:nvPr/>
        </p:nvGrpSpPr>
        <p:grpSpPr bwMode="auto">
          <a:xfrm>
            <a:off x="0" y="1"/>
            <a:ext cx="2438400" cy="6856413"/>
            <a:chOff x="0" y="0"/>
            <a:chExt cx="1152" cy="4319"/>
          </a:xfrm>
        </p:grpSpPr>
        <p:sp>
          <p:nvSpPr>
            <p:cNvPr id="3075" name="Rectangle 3">
              <a:extLst>
                <a:ext uri="{FF2B5EF4-FFF2-40B4-BE49-F238E27FC236}">
                  <a16:creationId xmlns:a16="http://schemas.microsoft.com/office/drawing/2014/main" id="{ED04321A-759E-452D-899B-0316D1BEB4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2" cy="10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spcBef>
                  <a:spcPct val="50000"/>
                </a:spcBef>
              </a:pPr>
              <a:endParaRPr lang="en-US" altLang="en-US" sz="2400"/>
            </a:p>
          </p:txBody>
        </p:sp>
        <p:sp>
          <p:nvSpPr>
            <p:cNvPr id="3076" name="Rectangle 4">
              <a:extLst>
                <a:ext uri="{FF2B5EF4-FFF2-40B4-BE49-F238E27FC236}">
                  <a16:creationId xmlns:a16="http://schemas.microsoft.com/office/drawing/2014/main" id="{C4380838-977E-4420-97BD-02436034D6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400"/>
              <a:ext cx="1152" cy="191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spcBef>
                  <a:spcPct val="50000"/>
                </a:spcBef>
              </a:pPr>
              <a:endParaRPr lang="en-US" altLang="en-US" sz="2400"/>
            </a:p>
          </p:txBody>
        </p:sp>
        <p:pic>
          <p:nvPicPr>
            <p:cNvPr id="3077" name="Picture 5">
              <a:extLst>
                <a:ext uri="{FF2B5EF4-FFF2-40B4-BE49-F238E27FC236}">
                  <a16:creationId xmlns:a16="http://schemas.microsoft.com/office/drawing/2014/main" id="{E05D8CA4-A89F-4F53-A711-42A12D59D6C0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28"/>
              <a:ext cx="1152" cy="1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3078" name="Rectangle 6">
            <a:extLst>
              <a:ext uri="{FF2B5EF4-FFF2-40B4-BE49-F238E27FC236}">
                <a16:creationId xmlns:a16="http://schemas.microsoft.com/office/drawing/2014/main" id="{8618EE74-EE8F-4CE6-AB0F-CBF030A0EFC9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2641601" y="1828800"/>
            <a:ext cx="9446684" cy="1981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604FE4C7-25E5-4A23-A82E-DEA829EF45F2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641600" y="40386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3B474A16-F358-48E3-B282-6A987898271D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rgbClr val="EAEAEA"/>
                </a:solidFill>
              </a:defRPr>
            </a:lvl1pPr>
          </a:lstStyle>
          <a:p>
            <a:fld id="{F7187A73-CAC0-4F7F-BD45-5A024E78BE2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081" name="Rectangle 9">
            <a:extLst>
              <a:ext uri="{FF2B5EF4-FFF2-40B4-BE49-F238E27FC236}">
                <a16:creationId xmlns:a16="http://schemas.microsoft.com/office/drawing/2014/main" id="{2E578FC9-C062-4D11-A4A5-A783A3E29A7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EAEAEA"/>
                </a:solidFill>
              </a:defRPr>
            </a:lvl1pPr>
          </a:lstStyle>
          <a:p>
            <a:endParaRPr lang="en-US"/>
          </a:p>
        </p:txBody>
      </p:sp>
      <p:sp>
        <p:nvSpPr>
          <p:cNvPr id="3082" name="Rectangle 10">
            <a:extLst>
              <a:ext uri="{FF2B5EF4-FFF2-40B4-BE49-F238E27FC236}">
                <a16:creationId xmlns:a16="http://schemas.microsoft.com/office/drawing/2014/main" id="{1897BBED-AE03-45B2-A42D-9A6A95A7350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EAEAEA"/>
                </a:solidFill>
              </a:defRPr>
            </a:lvl1pPr>
          </a:lstStyle>
          <a:p>
            <a:fld id="{B1796020-F48B-484D-8296-70A5BEEAE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893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D241-044F-4EBD-83A1-AF24B2F53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27B4D-A9A0-47F2-9710-B9F621F4E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4E95D-37AC-41FA-B387-BA49F83FE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187A73-CAC0-4F7F-BD45-5A024E78BE2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AAFBC-F3A6-471E-9F82-205407533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31FBF-9BAF-4C48-8942-9845CA115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96020-F48B-484D-8296-70A5BEEAE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190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92151-9D97-4E1F-83B6-30D662644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74688A-FBA4-4870-982D-92A93BF95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DB2F0-249D-4DF8-8201-6F1042450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187A73-CAC0-4F7F-BD45-5A024E78BE2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BC427-49BD-4DAB-9324-016912D2F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9F97F0-A559-46AA-8294-05C419E8C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96020-F48B-484D-8296-70A5BEEAE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313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87569-0447-449C-8A91-3F53CAA1D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6CAF7-20DD-4F92-9ECE-634CC79398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27200" y="19050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95A61A-1D38-4549-8555-38628941C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10400" y="19050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21590-271D-403B-950A-F3E2AD945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187A73-CAC0-4F7F-BD45-5A024E78BE2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91D5F9-8B68-41AB-92EB-F5366ABB7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901141-C0AF-46C4-9425-ACC9EC6BC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96020-F48B-484D-8296-70A5BEEAE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18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AA8B2-5922-46F7-B002-3B8FE3625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C58BEA-88A5-4AEB-B8DA-8DA968CBF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341EF7-3E5B-42AF-A221-967944E6D8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AB270C-6D43-48F9-BEB8-87DFB0F812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3CBD1C-BD69-4136-88C9-804F573240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6B5217-9A0E-4423-8BAA-83E07B2D2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187A73-CAC0-4F7F-BD45-5A024E78BE2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4D8DE2-6966-4C7D-AE94-63AC5F1A4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0CABFB-E9CB-4FE4-8F50-6CAAF8EBF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96020-F48B-484D-8296-70A5BEEAE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915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FEE17-7DA2-4574-B906-970A55FFA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A69090-A1EA-4EFF-A5E0-570E4A521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187A73-CAC0-4F7F-BD45-5A024E78BE2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0CA17F-904F-4AB6-A7A6-1404B12FE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DCE180-BE6D-4B1E-97A3-92E825453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96020-F48B-484D-8296-70A5BEEAE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249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E61B1B-BFA7-4462-974C-1CAE8A6DF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187A73-CAC0-4F7F-BD45-5A024E78BE2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8D72EA-57D6-456B-BC2A-1CB02667E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457593-469D-4054-BB7F-931E30C2A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96020-F48B-484D-8296-70A5BEEAE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626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9FA2-25CC-47FA-8155-768FBD921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491B4-4810-4A50-A7F5-A301805AD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1C2C2-1F7C-476A-AF0A-BE25681DED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083CCC-CC33-4900-A2E4-72B67380A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187A73-CAC0-4F7F-BD45-5A024E78BE2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7D8B21-5801-414C-A389-7845E080F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309943-151C-4CD1-A470-7ED83434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96020-F48B-484D-8296-70A5BEEAE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538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31237-D2EE-4745-8B5F-344FA6E58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2A75F8-09AD-4C94-BFAB-E279FB4CD8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E4803-EA18-4F58-B5CB-B64D7C51E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C3CE69-162E-4271-B73A-8CEAC4154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187A73-CAC0-4F7F-BD45-5A024E78BE2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2C4072-1BDC-4676-A1F1-E08FF1E4D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F46FA0-F7FE-48CC-90E5-2E1B329E6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96020-F48B-484D-8296-70A5BEEAE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31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5E825-C8E3-4642-9705-F9158228B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1BF2D3-9325-482E-AD46-C5C03F4549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B4C11-A3DF-4C56-89C7-4B770A477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187A73-CAC0-4F7F-BD45-5A024E78BE2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EBC67-2E2C-43B4-85CF-8B79B94DF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4E997-F179-4220-A7C5-118A53699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96020-F48B-484D-8296-70A5BEEAE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24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18CF4E-B01B-4A67-BE80-78F9BC51C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9600" y="381000"/>
            <a:ext cx="25908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93C484-2028-40ED-8B42-F46F3F80C9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727200" y="381000"/>
            <a:ext cx="75692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63DDE-94DF-4319-8DAC-B4F9355BC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187A73-CAC0-4F7F-BD45-5A024E78BE2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79D64-CFB3-40F2-9D07-47FC1CEDB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62680-FF03-4D3F-8E34-83820DEAD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96020-F48B-484D-8296-70A5BEEAE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72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path path="shape">
            <a:fillToRect l="14166" t="5554" r="835" b="77779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>
            <a:extLst>
              <a:ext uri="{FF2B5EF4-FFF2-40B4-BE49-F238E27FC236}">
                <a16:creationId xmlns:a16="http://schemas.microsoft.com/office/drawing/2014/main" id="{E0B1D99F-E810-4E7F-AB7F-3655671FE92E}"/>
              </a:ext>
            </a:extLst>
          </p:cNvPr>
          <p:cNvGrpSpPr>
            <a:grpSpLocks/>
          </p:cNvGrpSpPr>
          <p:nvPr/>
        </p:nvGrpSpPr>
        <p:grpSpPr bwMode="auto">
          <a:xfrm>
            <a:off x="0" y="1"/>
            <a:ext cx="1524000" cy="6856413"/>
            <a:chOff x="0" y="0"/>
            <a:chExt cx="720" cy="4319"/>
          </a:xfrm>
        </p:grpSpPr>
        <p:sp>
          <p:nvSpPr>
            <p:cNvPr id="2051" name="Rectangle 3">
              <a:extLst>
                <a:ext uri="{FF2B5EF4-FFF2-40B4-BE49-F238E27FC236}">
                  <a16:creationId xmlns:a16="http://schemas.microsoft.com/office/drawing/2014/main" id="{103D7CA1-65E5-4D82-A9D4-3ECAE6B97D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0" cy="33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spcBef>
                  <a:spcPct val="50000"/>
                </a:spcBef>
              </a:pPr>
              <a:endParaRPr lang="en-US" altLang="en-US" sz="2400"/>
            </a:p>
          </p:txBody>
        </p:sp>
        <p:sp>
          <p:nvSpPr>
            <p:cNvPr id="2052" name="Rectangle 4">
              <a:extLst>
                <a:ext uri="{FF2B5EF4-FFF2-40B4-BE49-F238E27FC236}">
                  <a16:creationId xmlns:a16="http://schemas.microsoft.com/office/drawing/2014/main" id="{15EBA714-D35E-4D62-AEAD-A8BF06914B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016"/>
              <a:ext cx="720" cy="2303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spcBef>
                  <a:spcPct val="50000"/>
                </a:spcBef>
              </a:pPr>
              <a:endParaRPr lang="en-US" altLang="en-US" sz="2400"/>
            </a:p>
          </p:txBody>
        </p:sp>
        <p:pic>
          <p:nvPicPr>
            <p:cNvPr id="2053" name="Picture 5">
              <a:extLst>
                <a:ext uri="{FF2B5EF4-FFF2-40B4-BE49-F238E27FC236}">
                  <a16:creationId xmlns:a16="http://schemas.microsoft.com/office/drawing/2014/main" id="{4B38FDD6-75C9-4BD9-8737-4EA242D2D4B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12"/>
              <a:ext cx="720" cy="1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2054" name="Rectangle 6">
            <a:extLst>
              <a:ext uri="{FF2B5EF4-FFF2-40B4-BE49-F238E27FC236}">
                <a16:creationId xmlns:a16="http://schemas.microsoft.com/office/drawing/2014/main" id="{6636CBDE-322D-4C72-A1C1-E275704AF7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27200" y="3810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3434D404-FEA1-434E-8CD2-21D4106222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27200" y="19050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6" name="Rectangle 8">
            <a:extLst>
              <a:ext uri="{FF2B5EF4-FFF2-40B4-BE49-F238E27FC236}">
                <a16:creationId xmlns:a16="http://schemas.microsoft.com/office/drawing/2014/main" id="{16F1D8EA-8727-4EE7-B843-0E106812478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fld id="{F7187A73-CAC0-4F7F-BD45-5A024E78BE2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A1E4C93F-C94A-4837-9065-A0261729256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endParaRPr lang="en-US"/>
          </a:p>
        </p:txBody>
      </p:sp>
      <p:sp>
        <p:nvSpPr>
          <p:cNvPr id="2058" name="Rectangle 10">
            <a:extLst>
              <a:ext uri="{FF2B5EF4-FFF2-40B4-BE49-F238E27FC236}">
                <a16:creationId xmlns:a16="http://schemas.microsoft.com/office/drawing/2014/main" id="{69B8468C-2775-4545-ABAB-CEC6E1A66DB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B1796020-F48B-484D-8296-70A5BEEAE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05180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96900-0357-4434-8556-EFD54DBE1519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Sales Force Performance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0BF651-4499-437A-8E9C-16413336CEBB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990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82F02-A030-4AE9-8EA8-97D22C788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Role of Performance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5E8A7-8190-45AC-B4A4-FFFB8D11E6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one of the crucial responsibilities of every sales manager supervising sales personnel</a:t>
            </a:r>
          </a:p>
          <a:p>
            <a:r>
              <a:rPr lang="en-US" dirty="0"/>
              <a:t>It is a very important control system for the sales organization</a:t>
            </a:r>
          </a:p>
          <a:p>
            <a:r>
              <a:rPr lang="en-US" dirty="0"/>
              <a:t>It helps to keep tabs on sales personnel activities and guide them to superior performance</a:t>
            </a:r>
          </a:p>
          <a:p>
            <a:r>
              <a:rPr lang="en-US" dirty="0"/>
              <a:t>It also helps to get customers get superior service from sales personnel</a:t>
            </a:r>
          </a:p>
          <a:p>
            <a:r>
              <a:rPr lang="en-US" dirty="0"/>
              <a:t>It helps to let salespeople’s </a:t>
            </a:r>
            <a:r>
              <a:rPr lang="en-US" dirty="0" err="1"/>
              <a:t>behaviours</a:t>
            </a:r>
            <a:r>
              <a:rPr lang="en-US" dirty="0"/>
              <a:t> and activities stay aligned with company goals and strategies</a:t>
            </a:r>
          </a:p>
        </p:txBody>
      </p:sp>
    </p:spTree>
    <p:extLst>
      <p:ext uri="{BB962C8B-B14F-4D97-AF65-F5344CB8AC3E}">
        <p14:creationId xmlns:p14="http://schemas.microsoft.com/office/powerpoint/2010/main" val="1545402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0B6D82-B48F-4057-8B86-702B4D051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Role of Performance Management in the sales system</a:t>
            </a:r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902BEE3F-CC29-4D0E-B2BE-A4C20BDC7201}"/>
              </a:ext>
            </a:extLst>
          </p:cNvPr>
          <p:cNvSpPr/>
          <p:nvPr/>
        </p:nvSpPr>
        <p:spPr>
          <a:xfrm>
            <a:off x="519290" y="3194756"/>
            <a:ext cx="1523999" cy="1072444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C7CC177E-302B-434D-BB95-894D02B37104}"/>
              </a:ext>
            </a:extLst>
          </p:cNvPr>
          <p:cNvSpPr/>
          <p:nvPr/>
        </p:nvSpPr>
        <p:spPr>
          <a:xfrm>
            <a:off x="2280357" y="3194756"/>
            <a:ext cx="1523999" cy="1072444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FAD92BEA-86A2-4A9F-90FE-C1D746B5EBBD}"/>
              </a:ext>
            </a:extLst>
          </p:cNvPr>
          <p:cNvSpPr/>
          <p:nvPr/>
        </p:nvSpPr>
        <p:spPr>
          <a:xfrm>
            <a:off x="4041425" y="3194756"/>
            <a:ext cx="1603023" cy="1072444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45F9DF70-8DF5-4026-AA78-4F53596B1C04}"/>
              </a:ext>
            </a:extLst>
          </p:cNvPr>
          <p:cNvSpPr/>
          <p:nvPr/>
        </p:nvSpPr>
        <p:spPr>
          <a:xfrm>
            <a:off x="5881518" y="3194756"/>
            <a:ext cx="1603023" cy="1072444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22BBA178-B47E-475B-8269-57388A276325}"/>
              </a:ext>
            </a:extLst>
          </p:cNvPr>
          <p:cNvSpPr/>
          <p:nvPr/>
        </p:nvSpPr>
        <p:spPr>
          <a:xfrm>
            <a:off x="7721612" y="3194756"/>
            <a:ext cx="1603023" cy="1072444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FC7D24-ECCA-4664-9820-52E4F9918604}"/>
              </a:ext>
            </a:extLst>
          </p:cNvPr>
          <p:cNvSpPr/>
          <p:nvPr/>
        </p:nvSpPr>
        <p:spPr>
          <a:xfrm>
            <a:off x="9685867" y="3194756"/>
            <a:ext cx="1840089" cy="107244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232EBB-038D-4FCC-BF1E-1A42DE897BAE}"/>
              </a:ext>
            </a:extLst>
          </p:cNvPr>
          <p:cNvSpPr txBox="1"/>
          <p:nvPr/>
        </p:nvSpPr>
        <p:spPr>
          <a:xfrm>
            <a:off x="519291" y="3429000"/>
            <a:ext cx="1241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Sales Strategy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4A58EF-F0D9-46BE-A6A2-7537E7885A7B}"/>
              </a:ext>
            </a:extLst>
          </p:cNvPr>
          <p:cNvSpPr txBox="1"/>
          <p:nvPr/>
        </p:nvSpPr>
        <p:spPr>
          <a:xfrm>
            <a:off x="2438400" y="3429000"/>
            <a:ext cx="111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Structure &amp; Roles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BA725A-A9FF-4126-9F0F-50745FEBA965}"/>
              </a:ext>
            </a:extLst>
          </p:cNvPr>
          <p:cNvSpPr txBox="1"/>
          <p:nvPr/>
        </p:nvSpPr>
        <p:spPr>
          <a:xfrm>
            <a:off x="4188143" y="3522133"/>
            <a:ext cx="1478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Sales people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45D645-B9B9-49E7-8522-1FD0B80FECE6}"/>
              </a:ext>
            </a:extLst>
          </p:cNvPr>
          <p:cNvSpPr txBox="1"/>
          <p:nvPr/>
        </p:nvSpPr>
        <p:spPr>
          <a:xfrm>
            <a:off x="5881518" y="3522133"/>
            <a:ext cx="1377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Activities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8FD29D-6086-46B9-AC7F-CF41E15301F9}"/>
              </a:ext>
            </a:extLst>
          </p:cNvPr>
          <p:cNvSpPr txBox="1"/>
          <p:nvPr/>
        </p:nvSpPr>
        <p:spPr>
          <a:xfrm>
            <a:off x="7845774" y="3429001"/>
            <a:ext cx="1207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Customer Results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4D71BD-C1B9-4EEA-BAA6-E8411468BC0A}"/>
              </a:ext>
            </a:extLst>
          </p:cNvPr>
          <p:cNvSpPr txBox="1"/>
          <p:nvPr/>
        </p:nvSpPr>
        <p:spPr>
          <a:xfrm>
            <a:off x="10103556" y="3330223"/>
            <a:ext cx="1250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Company Results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1B3BB93-C03F-4A15-9325-0E03C1F628B4}"/>
              </a:ext>
            </a:extLst>
          </p:cNvPr>
          <p:cNvSpPr/>
          <p:nvPr/>
        </p:nvSpPr>
        <p:spPr>
          <a:xfrm>
            <a:off x="4041425" y="2235200"/>
            <a:ext cx="3443116" cy="69991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BE27F8-EFAF-402B-96B4-822A06316F32}"/>
              </a:ext>
            </a:extLst>
          </p:cNvPr>
          <p:cNvSpPr txBox="1"/>
          <p:nvPr/>
        </p:nvSpPr>
        <p:spPr>
          <a:xfrm>
            <a:off x="4284123" y="2347247"/>
            <a:ext cx="3194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Performance Management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C89C272-4EB6-49A2-916B-07F588D2B67A}"/>
              </a:ext>
            </a:extLst>
          </p:cNvPr>
          <p:cNvSpPr/>
          <p:nvPr/>
        </p:nvSpPr>
        <p:spPr>
          <a:xfrm>
            <a:off x="3852351" y="1964267"/>
            <a:ext cx="3821268" cy="2686755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  <a:prstDash val="dash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714894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C070D-6913-4720-A8DD-8E883B1D2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Performance Management </a:t>
            </a:r>
            <a:r>
              <a:rPr lang="en-US" dirty="0"/>
              <a:t>Process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DE11922-38E6-43AD-AF46-8C9F504E3502}"/>
              </a:ext>
            </a:extLst>
          </p:cNvPr>
          <p:cNvSpPr/>
          <p:nvPr/>
        </p:nvSpPr>
        <p:spPr>
          <a:xfrm>
            <a:off x="5554131" y="1690688"/>
            <a:ext cx="1603023" cy="894468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16EBA98-AD99-4771-9304-DE9E68F0023E}"/>
              </a:ext>
            </a:extLst>
          </p:cNvPr>
          <p:cNvSpPr/>
          <p:nvPr/>
        </p:nvSpPr>
        <p:spPr>
          <a:xfrm>
            <a:off x="3510843" y="2923822"/>
            <a:ext cx="1659467" cy="986897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C48E933-53E8-43E9-BC02-304C07E3A6C4}"/>
              </a:ext>
            </a:extLst>
          </p:cNvPr>
          <p:cNvSpPr/>
          <p:nvPr/>
        </p:nvSpPr>
        <p:spPr>
          <a:xfrm>
            <a:off x="4188178" y="4470400"/>
            <a:ext cx="1603022" cy="986897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9FEC61F-38CE-4D90-9014-514325DF6230}"/>
              </a:ext>
            </a:extLst>
          </p:cNvPr>
          <p:cNvSpPr/>
          <p:nvPr/>
        </p:nvSpPr>
        <p:spPr>
          <a:xfrm>
            <a:off x="6987822" y="4470400"/>
            <a:ext cx="1603022" cy="986897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2D2EBC1-C167-4CA2-B77B-9A79CCFA48ED}"/>
              </a:ext>
            </a:extLst>
          </p:cNvPr>
          <p:cNvSpPr/>
          <p:nvPr/>
        </p:nvSpPr>
        <p:spPr>
          <a:xfrm>
            <a:off x="7371644" y="2923822"/>
            <a:ext cx="1659467" cy="986897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0AE2315-2C23-4C52-9371-85AD57A95268}"/>
              </a:ext>
            </a:extLst>
          </p:cNvPr>
          <p:cNvSpPr/>
          <p:nvPr/>
        </p:nvSpPr>
        <p:spPr>
          <a:xfrm>
            <a:off x="10047111" y="2923822"/>
            <a:ext cx="1659467" cy="986897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A10CC1B-5BB2-46AA-B37F-7405FF9EE0D4}"/>
              </a:ext>
            </a:extLst>
          </p:cNvPr>
          <p:cNvSpPr/>
          <p:nvPr/>
        </p:nvSpPr>
        <p:spPr>
          <a:xfrm>
            <a:off x="4188178" y="2280356"/>
            <a:ext cx="4402666" cy="288695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8DE3802-038A-4453-86DA-AAB510031559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9031111" y="3417271"/>
            <a:ext cx="1016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3503BEF-0442-42AF-BF6C-F520D4B8BFED}"/>
              </a:ext>
            </a:extLst>
          </p:cNvPr>
          <p:cNvSpPr txBox="1"/>
          <p:nvPr/>
        </p:nvSpPr>
        <p:spPr>
          <a:xfrm>
            <a:off x="5689600" y="1806223"/>
            <a:ext cx="1467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Goals &amp; Expectations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690042-F637-4EA1-BB57-7557938BD08C}"/>
              </a:ext>
            </a:extLst>
          </p:cNvPr>
          <p:cNvSpPr txBox="1"/>
          <p:nvPr/>
        </p:nvSpPr>
        <p:spPr>
          <a:xfrm>
            <a:off x="3680178" y="3149600"/>
            <a:ext cx="14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Plans</a:t>
            </a:r>
            <a:r>
              <a:rPr lang="en-US" dirty="0" err="1"/>
              <a:t>l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B597FE-2635-4BD2-BEF4-ABA31966EEE1}"/>
              </a:ext>
            </a:extLst>
          </p:cNvPr>
          <p:cNvSpPr txBox="1"/>
          <p:nvPr/>
        </p:nvSpPr>
        <p:spPr>
          <a:xfrm>
            <a:off x="4301068" y="4642598"/>
            <a:ext cx="1388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Activities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77ED23-4E9C-4683-9329-681EE9689231}"/>
              </a:ext>
            </a:extLst>
          </p:cNvPr>
          <p:cNvSpPr txBox="1"/>
          <p:nvPr/>
        </p:nvSpPr>
        <p:spPr>
          <a:xfrm>
            <a:off x="6897511" y="4775200"/>
            <a:ext cx="1693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Measurement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1564FF-F035-4EC4-9113-CA2CF2B8E0C3}"/>
              </a:ext>
            </a:extLst>
          </p:cNvPr>
          <p:cNvSpPr txBox="1"/>
          <p:nvPr/>
        </p:nvSpPr>
        <p:spPr>
          <a:xfrm>
            <a:off x="7461956" y="3149600"/>
            <a:ext cx="1569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Evaluation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F22AA1-D205-45A5-9755-6A2D14632AC6}"/>
              </a:ext>
            </a:extLst>
          </p:cNvPr>
          <p:cNvSpPr txBox="1"/>
          <p:nvPr/>
        </p:nvSpPr>
        <p:spPr>
          <a:xfrm>
            <a:off x="10148711" y="3149600"/>
            <a:ext cx="1659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Consequences</a:t>
            </a:r>
          </a:p>
        </p:txBody>
      </p:sp>
    </p:spTree>
    <p:extLst>
      <p:ext uri="{BB962C8B-B14F-4D97-AF65-F5344CB8AC3E}">
        <p14:creationId xmlns:p14="http://schemas.microsoft.com/office/powerpoint/2010/main" val="3917234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6C2D7-D0A6-44EA-B490-31FD62DD3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Control or Empower?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C66AC-8B8D-45AA-A0D6-A5E33098D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Control – supervising and giving guidance/coaching  to sales people to achieve objectives</a:t>
            </a:r>
          </a:p>
          <a:p>
            <a:r>
              <a:rPr lang="en-US" dirty="0"/>
              <a:t>Empower – letting the sales people achieve their objectives independently giving adequate freedom </a:t>
            </a:r>
          </a:p>
          <a:p>
            <a:r>
              <a:rPr lang="en-US" dirty="0"/>
              <a:t>Both styles have a lot to do with company culture</a:t>
            </a:r>
          </a:p>
        </p:txBody>
      </p:sp>
    </p:spTree>
    <p:extLst>
      <p:ext uri="{BB962C8B-B14F-4D97-AF65-F5344CB8AC3E}">
        <p14:creationId xmlns:p14="http://schemas.microsoft.com/office/powerpoint/2010/main" val="2137961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A4DCB-D489-4B4B-95CE-36B8505B7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Frameworks for evaluating performance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66EBC9-8E1C-4C73-AB9F-EBC5E9708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Classification systems – grading of sales people based on skills, attitudes, results and targets</a:t>
            </a:r>
          </a:p>
          <a:p>
            <a:r>
              <a:rPr lang="en-US" dirty="0"/>
              <a:t>Competency models – skills, knowledge and capabilities required</a:t>
            </a:r>
          </a:p>
          <a:p>
            <a:r>
              <a:rPr lang="en-US" dirty="0"/>
              <a:t>Ranking system – based on certain criteria</a:t>
            </a:r>
          </a:p>
        </p:txBody>
      </p:sp>
    </p:spTree>
    <p:extLst>
      <p:ext uri="{BB962C8B-B14F-4D97-AF65-F5344CB8AC3E}">
        <p14:creationId xmlns:p14="http://schemas.microsoft.com/office/powerpoint/2010/main" val="1849999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F3D87-BA07-4AAF-9EE8-29022DBFA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Performance metrics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09B5B-5082-49CE-A21D-3214C43FF1A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Sales calls</a:t>
            </a:r>
          </a:p>
          <a:p>
            <a:r>
              <a:rPr lang="en-US"/>
              <a:t>Time and time utilization</a:t>
            </a:r>
          </a:p>
          <a:p>
            <a:r>
              <a:rPr lang="en-US"/>
              <a:t>Expenses</a:t>
            </a:r>
          </a:p>
          <a:p>
            <a:r>
              <a:rPr lang="en-US"/>
              <a:t>Non-selling acivities</a:t>
            </a:r>
          </a:p>
          <a:p>
            <a:r>
              <a:rPr lang="en-US"/>
              <a:t>Orders</a:t>
            </a:r>
          </a:p>
          <a:p>
            <a:r>
              <a:rPr lang="en-US"/>
              <a:t>Accounts 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E91F9-0B20-4494-B247-B7C06CE1AD9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Expense ratios</a:t>
            </a:r>
          </a:p>
          <a:p>
            <a:r>
              <a:rPr lang="en-US" dirty="0"/>
              <a:t>Account development and servicing ratios</a:t>
            </a:r>
          </a:p>
          <a:p>
            <a:r>
              <a:rPr lang="en-US" dirty="0"/>
              <a:t>Call productivity</a:t>
            </a:r>
          </a:p>
        </p:txBody>
      </p:sp>
    </p:spTree>
    <p:extLst>
      <p:ext uri="{BB962C8B-B14F-4D97-AF65-F5344CB8AC3E}">
        <p14:creationId xmlns:p14="http://schemas.microsoft.com/office/powerpoint/2010/main" val="2680541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D69AA4-8C7D-4D2C-978E-348D15379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Subjective assessments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8EEEAF-40FB-4BE5-9A36-E664EE3B1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Knowledge of work</a:t>
            </a:r>
          </a:p>
          <a:p>
            <a:r>
              <a:rPr lang="en-US" dirty="0"/>
              <a:t>Degree of acceptance by customers</a:t>
            </a:r>
          </a:p>
          <a:p>
            <a:r>
              <a:rPr lang="en-US" dirty="0"/>
              <a:t>Amount of effort devoted to acquiring business</a:t>
            </a:r>
          </a:p>
          <a:p>
            <a:r>
              <a:rPr lang="en-US" dirty="0"/>
              <a:t>Ability to acquire business</a:t>
            </a:r>
          </a:p>
          <a:p>
            <a:r>
              <a:rPr lang="en-US" dirty="0"/>
              <a:t>Amount of service given to customers</a:t>
            </a:r>
          </a:p>
          <a:p>
            <a:r>
              <a:rPr lang="en-US" dirty="0"/>
              <a:t>Dependability – amount of supervision required</a:t>
            </a:r>
          </a:p>
          <a:p>
            <a:r>
              <a:rPr lang="en-US" dirty="0"/>
              <a:t>Attitude toward company – support given to company policies</a:t>
            </a:r>
          </a:p>
          <a:p>
            <a:r>
              <a:rPr lang="en-US" dirty="0"/>
              <a:t>Judgement</a:t>
            </a:r>
          </a:p>
          <a:p>
            <a:r>
              <a:rPr lang="en-US" dirty="0"/>
              <a:t>Resourcefulness</a:t>
            </a:r>
          </a:p>
        </p:txBody>
      </p:sp>
    </p:spTree>
    <p:extLst>
      <p:ext uri="{BB962C8B-B14F-4D97-AF65-F5344CB8AC3E}">
        <p14:creationId xmlns:p14="http://schemas.microsoft.com/office/powerpoint/2010/main" val="1758302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DA07D-B82A-41D7-846E-C0FD69BA4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360 degree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A29E5-D91F-4B4A-AE85-2E072D4BE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Superiors</a:t>
            </a:r>
          </a:p>
          <a:p>
            <a:r>
              <a:rPr lang="en-US" dirty="0"/>
              <a:t>Colleagues</a:t>
            </a:r>
          </a:p>
          <a:p>
            <a:r>
              <a:rPr lang="en-US" dirty="0"/>
              <a:t>Subordinates </a:t>
            </a:r>
          </a:p>
          <a:p>
            <a:r>
              <a:rPr lang="en-US" dirty="0"/>
              <a:t>Customers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743339"/>
      </p:ext>
    </p:extLst>
  </p:cSld>
  <p:clrMapOvr>
    <a:masterClrMapping/>
  </p:clrMapOvr>
</p:sld>
</file>

<file path=ppt/theme/theme1.xml><?xml version="1.0" encoding="utf-8"?>
<a:theme xmlns:a="http://schemas.openxmlformats.org/drawingml/2006/main" name="Lock and key design template">
  <a:themeElements>
    <a:clrScheme name="Lock and key design template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6666FF"/>
      </a:folHlink>
    </a:clrScheme>
    <a:fontScheme name="Lock and key design templa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Lock and key design template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66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design template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design template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design template 4">
        <a:dk1>
          <a:srgbClr val="330000"/>
        </a:dk1>
        <a:lt1>
          <a:srgbClr val="FFFFCC"/>
        </a:lt1>
        <a:dk2>
          <a:srgbClr val="FF9933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FFCAAD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design template 5">
        <a:dk1>
          <a:srgbClr val="003300"/>
        </a:dk1>
        <a:lt1>
          <a:srgbClr val="FFFFCC"/>
        </a:lt1>
        <a:dk2>
          <a:srgbClr val="999933"/>
        </a:dk2>
        <a:lt2>
          <a:srgbClr val="CCCC00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design template 6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</Template>
  <TotalTime>321</TotalTime>
  <Words>258</Words>
  <Application>Microsoft Office PowerPoint</Application>
  <PresentationFormat>Widescreen</PresentationFormat>
  <Paragraphs>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Monotype Sorts</vt:lpstr>
      <vt:lpstr>Times New Roman</vt:lpstr>
      <vt:lpstr>Lock and key design template</vt:lpstr>
      <vt:lpstr>Sales Force Performance Management</vt:lpstr>
      <vt:lpstr>Role of Performance Management</vt:lpstr>
      <vt:lpstr>Role of Performance Management in the sales system</vt:lpstr>
      <vt:lpstr>Performance Management Process</vt:lpstr>
      <vt:lpstr>Control or Empower?</vt:lpstr>
      <vt:lpstr>Frameworks for evaluating performance </vt:lpstr>
      <vt:lpstr>Performance metrics</vt:lpstr>
      <vt:lpstr>Subjective assessments</vt:lpstr>
      <vt:lpstr>360 degree feedback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 Force Performance Management</dc:title>
  <dc:creator>MN Tripathi</dc:creator>
  <cp:lastModifiedBy>MN Tripathi</cp:lastModifiedBy>
  <cp:revision>18</cp:revision>
  <dcterms:created xsi:type="dcterms:W3CDTF">2019-06-10T06:50:32Z</dcterms:created>
  <dcterms:modified xsi:type="dcterms:W3CDTF">2019-10-21T10:46:26Z</dcterms:modified>
</cp:coreProperties>
</file>