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0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9574B32-2A3D-43F4-B4E0-4C02AE4502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27200" y="533400"/>
            <a:ext cx="9550400" cy="3067050"/>
          </a:xfrm>
        </p:spPr>
        <p:txBody>
          <a:bodyPr/>
          <a:lstStyle>
            <a:lvl1pPr algn="l">
              <a:defRPr sz="6600" b="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C1BA4C6-08B6-4BAC-B0A5-E3409EBB655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27200" y="3810000"/>
            <a:ext cx="9550400" cy="17526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660066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C018EA6-F354-42A9-910C-97E85F875A3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11200" y="6381750"/>
            <a:ext cx="2844800" cy="476250"/>
          </a:xfrm>
        </p:spPr>
        <p:txBody>
          <a:bodyPr/>
          <a:lstStyle>
            <a:lvl1pPr algn="l"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28E22612-2D00-49D9-908E-EA84EC15D7B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759200" y="6381750"/>
            <a:ext cx="52832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DD4B8FE8-BBE7-4B8D-B682-213557AFC6F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>
                <a:solidFill>
                  <a:srgbClr val="0099CC"/>
                </a:solidFill>
              </a:defRPr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47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EE2F5-14AC-4E50-AD01-5C2644FE8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D7D2C-EEEB-4A87-BD17-2BCDA8646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B09E4-9329-4040-AF5B-8B0A5ABC2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4D57D-B3D9-41C0-95FA-026CD3755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62836-AFF4-4A7F-BC2E-DD9F02FAC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03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09212-C44B-404B-8FE6-040935AA6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C2C42-775E-4D86-A453-C0AA408B0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EBB25-2ED6-469F-AB2D-DACD5645C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73EB4-1BBD-42B4-8A57-D5AC70B73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47A63-4016-4421-AF45-AA21A98F9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4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9283A-41BE-4FF0-86D6-BB267C303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8DA7-944F-4BB4-B278-F0DEEF6906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2400" y="1600201"/>
            <a:ext cx="49784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432E85-C34D-4CDB-A99E-74B0DEEAB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000" y="1600201"/>
            <a:ext cx="49784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C7963-266F-4F8E-B478-2E55F57D6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F5943-22B0-42E8-8D2E-46B2D7DD3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7E5881-29E5-4E56-B9DB-7B8AB7F5D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D802-C212-4DD1-AEFE-7F9703121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A8D704-4324-470A-8C07-0149DC137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1E165F-3D0A-439E-A5E9-02A4F3DB7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CB8D29-EFA3-4E7F-901F-871952BCCD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339806-DB27-423C-A17D-83B46FB85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9A7F57-814F-4EFA-BD8F-18CABA21D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8CEB03-7221-45A5-955C-37E7CC03B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90B109-4F71-4C43-A52F-659D0DCDE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2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F0185-07A8-42BC-8BEA-B9F5E95DC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2FA354-5DA2-41A5-B427-843B2AE8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39BAF-687D-4CB1-947B-422CAAAEF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9D7FA5-F255-4E16-9156-1DC7DEE3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91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551A96-4F6C-423E-85E6-A26465565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0A355D-FDD1-4931-B363-EFC5BC4D0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E5B55E-EB2B-4013-93B7-EB6FF8C8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31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78BBE-9AD8-4F8D-B3A5-CD1E1EB14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42A06-8A89-4587-A0AF-2AB3C8E84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B77AA-4459-441B-829D-0D5C95F64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073F9-942F-4E88-A4D7-FB74108A5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D571A0-43D4-463A-B909-C3E806BC2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A12CE-6E82-4177-B7F8-5D4AB5A4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9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B46C-C8BB-4ACF-A196-467506975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032DB8-7620-4ABF-B45F-0072237087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AB0DD-1125-4F3D-A168-B18EE22E5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CC82E-0A70-4302-B74A-C689C2BCF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B7601-07E0-40A2-8158-DF394B035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82122D-FC61-4252-BB98-F6A19B2F8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74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40629-DC57-4B2B-955F-FB37C92BF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34B8AF-8FC6-4845-AC32-9EAA7D55D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28EE5-314A-4850-9F85-7A93E6770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842F9-8211-453D-A1FE-EEDBA73D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C0232-7306-473C-AF85-5AC29F329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006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4B8699-56C8-4613-9BB2-71BC3F6E25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42400" y="274639"/>
            <a:ext cx="2540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B61049-22F2-4B33-8624-53E0FDBFD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2400" y="274639"/>
            <a:ext cx="7416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59C0E-9687-46E9-84B1-D52D380DB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89276-446B-487B-A6BA-526D7E775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23937-7796-4FDE-BC7F-B2DDF8E3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11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1C0794D-5BEB-45ED-A7F9-8E7B297CF6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74638"/>
            <a:ext cx="1016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CB54A6E-72C5-44FE-A43B-3CD8CF948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1600201"/>
            <a:ext cx="10160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074228-29AE-41EF-8408-5B2E526560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638175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25586B09-57F3-42DD-9738-C894EB58B17B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97CA209-6FC7-4B42-9C18-38249688C4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81750"/>
            <a:ext cx="7112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EAA84DB-3CB1-48D6-B643-70903254AA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566400" y="6381750"/>
            <a:ext cx="162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rgbClr val="660066"/>
                </a:solidFill>
              </a:defRPr>
            </a:lvl1pPr>
          </a:lstStyle>
          <a:p>
            <a:fld id="{FC5A704F-0CDB-4887-8835-985A90575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61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66006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0066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0066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0066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0066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0066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0066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0066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660066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60066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0066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60066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60066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60066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6CCAF-1EAC-4F82-A37B-07B003356B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Sales Force Revenue </a:t>
            </a:r>
            <a:br>
              <a:rPr lang="en-US" dirty="0"/>
            </a:br>
            <a:r>
              <a:rPr lang="en-US" dirty="0"/>
              <a:t>and Profitability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8655E9-3401-4FDF-AF46-D85DEF81EB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17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CFA41-CD14-4FCF-B2AC-CF6044D71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2DFF5-D03B-4820-B4CA-3B3579AE9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Value – Rs crores/lacs</a:t>
            </a:r>
          </a:p>
          <a:p>
            <a:r>
              <a:rPr lang="en-US" sz="2800" dirty="0"/>
              <a:t>Volume – </a:t>
            </a:r>
            <a:r>
              <a:rPr lang="en-US" sz="2800" dirty="0" err="1"/>
              <a:t>tonnes</a:t>
            </a:r>
            <a:r>
              <a:rPr lang="en-US" sz="2800" dirty="0"/>
              <a:t>/kg</a:t>
            </a:r>
          </a:p>
          <a:p>
            <a:r>
              <a:rPr lang="en-US" sz="2800" dirty="0"/>
              <a:t>Product – A, B, C, ….</a:t>
            </a:r>
          </a:p>
          <a:p>
            <a:r>
              <a:rPr lang="en-US" sz="2800" dirty="0"/>
              <a:t>Geography – town, city, district, State, region…</a:t>
            </a:r>
          </a:p>
          <a:p>
            <a:r>
              <a:rPr lang="en-US" sz="2800" dirty="0"/>
              <a:t>Type of Accounts – retail, distributors, institutional, CSD, Government</a:t>
            </a:r>
          </a:p>
          <a:p>
            <a:r>
              <a:rPr lang="en-US" sz="2800" dirty="0"/>
              <a:t>Forms of distribution – retail, direct sales, e-commerce</a:t>
            </a:r>
          </a:p>
          <a:p>
            <a:r>
              <a:rPr lang="en-US" sz="2800" dirty="0"/>
              <a:t>Method of analysis – actuals vis-a-vis previous year, budgets, targets, quotas, industry, competitors</a:t>
            </a:r>
          </a:p>
        </p:txBody>
      </p:sp>
    </p:spTree>
    <p:extLst>
      <p:ext uri="{BB962C8B-B14F-4D97-AF65-F5344CB8AC3E}">
        <p14:creationId xmlns:p14="http://schemas.microsoft.com/office/powerpoint/2010/main" val="264896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ACD5D-0D66-4C12-8317-5EFE7E48D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Expenses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D3DD4-CBD1-4C23-8FC2-6FD9FBE56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Compensation – Salaries, commissions, bonuses, incentives</a:t>
            </a:r>
          </a:p>
          <a:p>
            <a:r>
              <a:rPr lang="en-US" dirty="0"/>
              <a:t>Expenses – Travel, local conveyance, food and lodging, etc.</a:t>
            </a:r>
          </a:p>
          <a:p>
            <a:r>
              <a:rPr lang="en-US" dirty="0"/>
              <a:t>Administrative – sales office expenses, overhead expenses, recruitment and training </a:t>
            </a:r>
          </a:p>
          <a:p>
            <a:r>
              <a:rPr lang="en-US" dirty="0"/>
              <a:t>Expense/salesperson</a:t>
            </a:r>
          </a:p>
          <a:p>
            <a:r>
              <a:rPr lang="en-US" dirty="0"/>
              <a:t>ROAM</a:t>
            </a:r>
          </a:p>
        </p:txBody>
      </p:sp>
    </p:spTree>
    <p:extLst>
      <p:ext uri="{BB962C8B-B14F-4D97-AF65-F5344CB8AC3E}">
        <p14:creationId xmlns:p14="http://schemas.microsoft.com/office/powerpoint/2010/main" val="403715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E623E-71C1-4768-96B8-50B1B740B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Activity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BFB8F-4E18-402D-9522-A96AE6D6D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Sales calls</a:t>
            </a:r>
          </a:p>
          <a:p>
            <a:r>
              <a:rPr lang="en-US" dirty="0"/>
              <a:t>Time spent per call</a:t>
            </a:r>
          </a:p>
          <a:p>
            <a:r>
              <a:rPr lang="en-US" dirty="0"/>
              <a:t>Call productivity</a:t>
            </a:r>
          </a:p>
          <a:p>
            <a:r>
              <a:rPr lang="en-US" dirty="0"/>
              <a:t>New accounts opened</a:t>
            </a:r>
          </a:p>
          <a:p>
            <a:r>
              <a:rPr lang="en-US" dirty="0"/>
              <a:t>Merchandising activity</a:t>
            </a:r>
          </a:p>
          <a:p>
            <a:r>
              <a:rPr lang="en-US" dirty="0"/>
              <a:t>Promotions carried out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75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5997F-4DA9-4D82-905D-7249C537E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Cost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DD340-5C11-45B3-B812-A820C76C9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Direct costs</a:t>
            </a:r>
          </a:p>
          <a:p>
            <a:r>
              <a:rPr lang="en-US" dirty="0"/>
              <a:t>Indirect costs</a:t>
            </a:r>
          </a:p>
          <a:p>
            <a:r>
              <a:rPr lang="en-US" dirty="0"/>
              <a:t>Allocated costs</a:t>
            </a:r>
          </a:p>
        </p:txBody>
      </p:sp>
    </p:spTree>
    <p:extLst>
      <p:ext uri="{BB962C8B-B14F-4D97-AF65-F5344CB8AC3E}">
        <p14:creationId xmlns:p14="http://schemas.microsoft.com/office/powerpoint/2010/main" val="293734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0FBE8-3187-4ED4-B6D6-F12258DD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Full Costing vs Contribution margin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6EC303-D910-4851-8AC6-8F8974EDA7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Sales</a:t>
            </a:r>
          </a:p>
          <a:p>
            <a:r>
              <a:rPr lang="en-US" dirty="0"/>
              <a:t>Less COG sold</a:t>
            </a:r>
          </a:p>
          <a:p>
            <a:r>
              <a:rPr lang="en-US" dirty="0"/>
              <a:t>Equals Gross margin</a:t>
            </a:r>
          </a:p>
          <a:p>
            <a:r>
              <a:rPr lang="en-US" dirty="0"/>
              <a:t>Less operating expenses (selling &amp; administrative expenses)</a:t>
            </a:r>
          </a:p>
          <a:p>
            <a:r>
              <a:rPr lang="en-US" dirty="0"/>
              <a:t>Equals net profit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CD26C3-BA1D-495E-AA79-BD446F5491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Sales</a:t>
            </a:r>
          </a:p>
          <a:p>
            <a:r>
              <a:rPr lang="en-US" dirty="0"/>
              <a:t>Less Variable costs</a:t>
            </a:r>
          </a:p>
          <a:p>
            <a:r>
              <a:rPr lang="en-US" dirty="0"/>
              <a:t>Contribution</a:t>
            </a:r>
          </a:p>
          <a:p>
            <a:r>
              <a:rPr lang="en-US" dirty="0"/>
              <a:t>Less fixed costs related to product or market</a:t>
            </a:r>
          </a:p>
          <a:p>
            <a:r>
              <a:rPr lang="en-US" dirty="0"/>
              <a:t>Equals net profit</a:t>
            </a:r>
          </a:p>
        </p:txBody>
      </p:sp>
    </p:spTree>
    <p:extLst>
      <p:ext uri="{BB962C8B-B14F-4D97-AF65-F5344CB8AC3E}">
        <p14:creationId xmlns:p14="http://schemas.microsoft.com/office/powerpoint/2010/main" val="208265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3CF3D8-CD34-47F7-AEB5-5ACD77210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Profitability analysis</a:t>
            </a:r>
            <a:br>
              <a:rPr lang="en-US" dirty="0"/>
            </a:br>
            <a:r>
              <a:rPr lang="en-US" sz="2400" dirty="0"/>
              <a:t>(Fig in Rs lacs)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23E07A-1DF8-4874-BD61-5763826B4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Full Cost Approach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5660CFE1-8CDC-4394-ABBD-D84749671A0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07429999"/>
              </p:ext>
            </p:extLst>
          </p:nvPr>
        </p:nvGraphicFramePr>
        <p:xfrm>
          <a:off x="839788" y="2505075"/>
          <a:ext cx="5159374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687">
                  <a:extLst>
                    <a:ext uri="{9D8B030D-6E8A-4147-A177-3AD203B41FA5}">
                      <a16:colId xmlns:a16="http://schemas.microsoft.com/office/drawing/2014/main" val="2050851232"/>
                    </a:ext>
                  </a:extLst>
                </a:gridCol>
                <a:gridCol w="2579687">
                  <a:extLst>
                    <a:ext uri="{9D8B030D-6E8A-4147-A177-3AD203B41FA5}">
                      <a16:colId xmlns:a16="http://schemas.microsoft.com/office/drawing/2014/main" val="3843214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68" marR="914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Region</a:t>
                      </a:r>
                    </a:p>
                  </a:txBody>
                  <a:tcPr marL="91468" marR="91468"/>
                </a:tc>
                <a:extLst>
                  <a:ext uri="{0D108BD9-81ED-4DB2-BD59-A6C34878D82A}">
                    <a16:rowId xmlns:a16="http://schemas.microsoft.com/office/drawing/2014/main" val="165159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Sales</a:t>
                      </a:r>
                    </a:p>
                  </a:txBody>
                  <a:tcPr marL="91468" marR="91468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3000</a:t>
                      </a:r>
                    </a:p>
                  </a:txBody>
                  <a:tcPr marL="91468" marR="91468"/>
                </a:tc>
                <a:extLst>
                  <a:ext uri="{0D108BD9-81ED-4DB2-BD59-A6C34878D82A}">
                    <a16:rowId xmlns:a16="http://schemas.microsoft.com/office/drawing/2014/main" val="221261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COG sold</a:t>
                      </a:r>
                    </a:p>
                  </a:txBody>
                  <a:tcPr marL="91468" marR="91468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2550</a:t>
                      </a:r>
                    </a:p>
                  </a:txBody>
                  <a:tcPr marL="91468" marR="91468"/>
                </a:tc>
                <a:extLst>
                  <a:ext uri="{0D108BD9-81ED-4DB2-BD59-A6C34878D82A}">
                    <a16:rowId xmlns:a16="http://schemas.microsoft.com/office/drawing/2014/main" val="388750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Gross margin</a:t>
                      </a:r>
                    </a:p>
                  </a:txBody>
                  <a:tcPr marL="91468" marR="91468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450</a:t>
                      </a:r>
                    </a:p>
                  </a:txBody>
                  <a:tcPr marL="91468" marR="91468"/>
                </a:tc>
                <a:extLst>
                  <a:ext uri="{0D108BD9-81ED-4DB2-BD59-A6C34878D82A}">
                    <a16:rowId xmlns:a16="http://schemas.microsoft.com/office/drawing/2014/main" val="30147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District selling expenses</a:t>
                      </a:r>
                    </a:p>
                  </a:txBody>
                  <a:tcPr marL="91468" marR="91468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110</a:t>
                      </a:r>
                    </a:p>
                  </a:txBody>
                  <a:tcPr marL="91468" marR="91468"/>
                </a:tc>
                <a:extLst>
                  <a:ext uri="{0D108BD9-81ED-4DB2-BD59-A6C34878D82A}">
                    <a16:rowId xmlns:a16="http://schemas.microsoft.com/office/drawing/2014/main" val="4332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Region fixed expenses</a:t>
                      </a:r>
                    </a:p>
                  </a:txBody>
                  <a:tcPr marL="91468" marR="91468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</a:p>
                  </a:txBody>
                  <a:tcPr marL="91468" marR="91468"/>
                </a:tc>
                <a:extLst>
                  <a:ext uri="{0D108BD9-81ED-4DB2-BD59-A6C34878D82A}">
                    <a16:rowId xmlns:a16="http://schemas.microsoft.com/office/drawing/2014/main" val="105860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Profit Contribution</a:t>
                      </a:r>
                    </a:p>
                  </a:txBody>
                  <a:tcPr marL="91468" marR="91468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240</a:t>
                      </a:r>
                    </a:p>
                  </a:txBody>
                  <a:tcPr marL="91468" marR="91468"/>
                </a:tc>
                <a:extLst>
                  <a:ext uri="{0D108BD9-81ED-4DB2-BD59-A6C34878D82A}">
                    <a16:rowId xmlns:a16="http://schemas.microsoft.com/office/drawing/2014/main" val="290572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Allocated portion of shared zone costs</a:t>
                      </a:r>
                    </a:p>
                  </a:txBody>
                  <a:tcPr marL="91468" marR="91468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160</a:t>
                      </a:r>
                    </a:p>
                  </a:txBody>
                  <a:tcPr marL="91468" marR="91468"/>
                </a:tc>
                <a:extLst>
                  <a:ext uri="{0D108BD9-81ED-4DB2-BD59-A6C34878D82A}">
                    <a16:rowId xmlns:a16="http://schemas.microsoft.com/office/drawing/2014/main" val="327082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Net Profit</a:t>
                      </a:r>
                    </a:p>
                  </a:txBody>
                  <a:tcPr marL="91468" marR="91468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</a:t>
                      </a:r>
                    </a:p>
                  </a:txBody>
                  <a:tcPr marL="91468" marR="91468"/>
                </a:tc>
                <a:extLst>
                  <a:ext uri="{0D108BD9-81ED-4DB2-BD59-A6C34878D82A}">
                    <a16:rowId xmlns:a16="http://schemas.microsoft.com/office/drawing/2014/main" val="3363893917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7AAD17-F457-419C-9939-6CFAEB4ED1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Contribution Approach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B4C0A7D5-B7A4-4B59-AC40-5EA180987641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4735108"/>
              </p:ext>
            </p:extLst>
          </p:nvPr>
        </p:nvGraphicFramePr>
        <p:xfrm>
          <a:off x="6172200" y="2505075"/>
          <a:ext cx="5183187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729">
                  <a:extLst>
                    <a:ext uri="{9D8B030D-6E8A-4147-A177-3AD203B41FA5}">
                      <a16:colId xmlns:a16="http://schemas.microsoft.com/office/drawing/2014/main" val="3683112241"/>
                    </a:ext>
                  </a:extLst>
                </a:gridCol>
                <a:gridCol w="1727729">
                  <a:extLst>
                    <a:ext uri="{9D8B030D-6E8A-4147-A177-3AD203B41FA5}">
                      <a16:colId xmlns:a16="http://schemas.microsoft.com/office/drawing/2014/main" val="571700998"/>
                    </a:ext>
                  </a:extLst>
                </a:gridCol>
                <a:gridCol w="1727729">
                  <a:extLst>
                    <a:ext uri="{9D8B030D-6E8A-4147-A177-3AD203B41FA5}">
                      <a16:colId xmlns:a16="http://schemas.microsoft.com/office/drawing/2014/main" val="1789854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District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District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District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70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53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38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52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57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226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43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44BF65A-186C-4280-A920-3D879BFF6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ABC Accounting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F4466107-07A4-4DAE-A461-6B5E2CBF23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8519378"/>
              </p:ext>
            </p:extLst>
          </p:nvPr>
        </p:nvGraphicFramePr>
        <p:xfrm>
          <a:off x="1422400" y="1600200"/>
          <a:ext cx="10159998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4017">
                  <a:extLst>
                    <a:ext uri="{9D8B030D-6E8A-4147-A177-3AD203B41FA5}">
                      <a16:colId xmlns:a16="http://schemas.microsoft.com/office/drawing/2014/main" val="2598854036"/>
                    </a:ext>
                  </a:extLst>
                </a:gridCol>
                <a:gridCol w="2226366">
                  <a:extLst>
                    <a:ext uri="{9D8B030D-6E8A-4147-A177-3AD203B41FA5}">
                      <a16:colId xmlns:a16="http://schemas.microsoft.com/office/drawing/2014/main" val="1111635510"/>
                    </a:ext>
                  </a:extLst>
                </a:gridCol>
                <a:gridCol w="2239615">
                  <a:extLst>
                    <a:ext uri="{9D8B030D-6E8A-4147-A177-3AD203B41FA5}">
                      <a16:colId xmlns:a16="http://schemas.microsoft.com/office/drawing/2014/main" val="808377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/>
                          </a:solidFill>
                        </a:rPr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</a:rPr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6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46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Less variable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68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Contribution margin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5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95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Less fixed manufacturing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5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Less fixed selling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50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Income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63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Contribution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16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Less fixed manufacturing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65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Less fixed selling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69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215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204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299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A430023-012B-4E89-82B1-2CC522AC3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ROAM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D9BE6BBE-EB6A-4990-963F-5CF160F364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2283321"/>
              </p:ext>
            </p:extLst>
          </p:nvPr>
        </p:nvGraphicFramePr>
        <p:xfrm>
          <a:off x="1422400" y="1600200"/>
          <a:ext cx="1015999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6666">
                  <a:extLst>
                    <a:ext uri="{9D8B030D-6E8A-4147-A177-3AD203B41FA5}">
                      <a16:colId xmlns:a16="http://schemas.microsoft.com/office/drawing/2014/main" val="2668161033"/>
                    </a:ext>
                  </a:extLst>
                </a:gridCol>
                <a:gridCol w="3386666">
                  <a:extLst>
                    <a:ext uri="{9D8B030D-6E8A-4147-A177-3AD203B41FA5}">
                      <a16:colId xmlns:a16="http://schemas.microsoft.com/office/drawing/2014/main" val="4016303060"/>
                    </a:ext>
                  </a:extLst>
                </a:gridCol>
                <a:gridCol w="3386666">
                  <a:extLst>
                    <a:ext uri="{9D8B030D-6E8A-4147-A177-3AD203B41FA5}">
                      <a16:colId xmlns:a16="http://schemas.microsoft.com/office/drawing/2014/main" val="3100119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Branch A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Branch B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270464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Sales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2500000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1500000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334715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COG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1275000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275884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Variable Branch Expenses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226357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Accounts Receivable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258387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Inventories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225000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3717939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2863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C0B78-92F6-4736-99EB-0A0BBDFA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ROAM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5A15DE7-A93B-4A94-800B-CCD450F044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9477560"/>
              </p:ext>
            </p:extLst>
          </p:nvPr>
        </p:nvGraphicFramePr>
        <p:xfrm>
          <a:off x="1422400" y="1600200"/>
          <a:ext cx="10159998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6666">
                  <a:extLst>
                    <a:ext uri="{9D8B030D-6E8A-4147-A177-3AD203B41FA5}">
                      <a16:colId xmlns:a16="http://schemas.microsoft.com/office/drawing/2014/main" val="1490681370"/>
                    </a:ext>
                  </a:extLst>
                </a:gridCol>
                <a:gridCol w="3386666">
                  <a:extLst>
                    <a:ext uri="{9D8B030D-6E8A-4147-A177-3AD203B41FA5}">
                      <a16:colId xmlns:a16="http://schemas.microsoft.com/office/drawing/2014/main" val="2632708722"/>
                    </a:ext>
                  </a:extLst>
                </a:gridCol>
                <a:gridCol w="3386666">
                  <a:extLst>
                    <a:ext uri="{9D8B030D-6E8A-4147-A177-3AD203B41FA5}">
                      <a16:colId xmlns:a16="http://schemas.microsoft.com/office/drawing/2014/main" val="2469818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Branch A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Branch B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129060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Sales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2500000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1500000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232758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COG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1275000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252761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Variable Branch Expenses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130000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224671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Accounts Receivable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58135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Inventories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225000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233533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Gross Margin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225000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377061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Branch Profit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250000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950000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268695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Earnings to Sales %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6.3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44528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Asset Turnover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213017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ROAM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 marL="88348" marR="883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25.2</a:t>
                      </a:r>
                    </a:p>
                  </a:txBody>
                  <a:tcPr marL="88348" marR="88348"/>
                </a:tc>
                <a:extLst>
                  <a:ext uri="{0D108BD9-81ED-4DB2-BD59-A6C34878D82A}">
                    <a16:rowId xmlns:a16="http://schemas.microsoft.com/office/drawing/2014/main" val="806719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5158504"/>
      </p:ext>
    </p:extLst>
  </p:cSld>
  <p:clrMapOvr>
    <a:masterClrMapping/>
  </p:clrMapOvr>
</p:sld>
</file>

<file path=ppt/theme/theme1.xml><?xml version="1.0" encoding="utf-8"?>
<a:theme xmlns:a="http://schemas.openxmlformats.org/drawingml/2006/main" name="AbstractAubergin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WavySpace</Template>
  <TotalTime>434</TotalTime>
  <Words>370</Words>
  <Application>Microsoft Office PowerPoint</Application>
  <PresentationFormat>Widescreen</PresentationFormat>
  <Paragraphs>162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AbstractAubergine</vt:lpstr>
      <vt:lpstr>Sales Force Revenue  and Profitability </vt:lpstr>
      <vt:lpstr>Sales</vt:lpstr>
      <vt:lpstr>Expenses</vt:lpstr>
      <vt:lpstr>Activity metrics</vt:lpstr>
      <vt:lpstr>Cost analysis</vt:lpstr>
      <vt:lpstr>Full Costing vs Contribution margin</vt:lpstr>
      <vt:lpstr>Profitability analysis (Fig in Rs lacs)</vt:lpstr>
      <vt:lpstr>ABC Accounting</vt:lpstr>
      <vt:lpstr>ROAM</vt:lpstr>
      <vt:lpstr>ROAM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Force Revenue and Profitability Metrics</dc:title>
  <dc:creator>MN Tripathi</dc:creator>
  <cp:lastModifiedBy>MN Tripathi</cp:lastModifiedBy>
  <cp:revision>27</cp:revision>
  <dcterms:created xsi:type="dcterms:W3CDTF">2020-12-21T11:14:59Z</dcterms:created>
  <dcterms:modified xsi:type="dcterms:W3CDTF">2021-02-18T11:09:02Z</dcterms:modified>
</cp:coreProperties>
</file>