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466" name="Group 2">
            <a:extLst>
              <a:ext uri="{FF2B5EF4-FFF2-40B4-BE49-F238E27FC236}">
                <a16:creationId xmlns:a16="http://schemas.microsoft.com/office/drawing/2014/main" id="{3A74D1DB-3966-4B42-89FD-3BC80910B716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46467" name="Rectangle 3">
              <a:extLst>
                <a:ext uri="{FF2B5EF4-FFF2-40B4-BE49-F238E27FC236}">
                  <a16:creationId xmlns:a16="http://schemas.microsoft.com/office/drawing/2014/main" id="{F8D0EC4C-E3AB-4327-B9EB-4CBE49004A5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46468" name="Freeform 4">
              <a:extLst>
                <a:ext uri="{FF2B5EF4-FFF2-40B4-BE49-F238E27FC236}">
                  <a16:creationId xmlns:a16="http://schemas.microsoft.com/office/drawing/2014/main" id="{A47175EE-02A4-405B-AF67-AD746B6B106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69" name="Freeform 5">
              <a:extLst>
                <a:ext uri="{FF2B5EF4-FFF2-40B4-BE49-F238E27FC236}">
                  <a16:creationId xmlns:a16="http://schemas.microsoft.com/office/drawing/2014/main" id="{55031849-101D-4138-84D7-543328E1273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0" name="Freeform 6">
              <a:extLst>
                <a:ext uri="{FF2B5EF4-FFF2-40B4-BE49-F238E27FC236}">
                  <a16:creationId xmlns:a16="http://schemas.microsoft.com/office/drawing/2014/main" id="{933A1290-1474-429A-8C8C-E27D80997D2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1" name="Freeform 7">
              <a:extLst>
                <a:ext uri="{FF2B5EF4-FFF2-40B4-BE49-F238E27FC236}">
                  <a16:creationId xmlns:a16="http://schemas.microsoft.com/office/drawing/2014/main" id="{DFF6E3DD-778A-4B46-9145-C095A058A5E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2" name="Freeform 8">
              <a:extLst>
                <a:ext uri="{FF2B5EF4-FFF2-40B4-BE49-F238E27FC236}">
                  <a16:creationId xmlns:a16="http://schemas.microsoft.com/office/drawing/2014/main" id="{F0E22A15-F7E1-44CC-BB69-517661CE7F6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3" name="Freeform 9">
              <a:extLst>
                <a:ext uri="{FF2B5EF4-FFF2-40B4-BE49-F238E27FC236}">
                  <a16:creationId xmlns:a16="http://schemas.microsoft.com/office/drawing/2014/main" id="{23FC88DD-9C67-4B4A-907A-5DD42AE8B71B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4" name="Freeform 10">
              <a:extLst>
                <a:ext uri="{FF2B5EF4-FFF2-40B4-BE49-F238E27FC236}">
                  <a16:creationId xmlns:a16="http://schemas.microsoft.com/office/drawing/2014/main" id="{BC755F89-6CA8-433C-979B-BC9931EECE1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5" name="Freeform 11">
              <a:extLst>
                <a:ext uri="{FF2B5EF4-FFF2-40B4-BE49-F238E27FC236}">
                  <a16:creationId xmlns:a16="http://schemas.microsoft.com/office/drawing/2014/main" id="{D23F7A87-B3A3-46A9-B394-2DA00AAE7A6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6" name="Freeform 12">
              <a:extLst>
                <a:ext uri="{FF2B5EF4-FFF2-40B4-BE49-F238E27FC236}">
                  <a16:creationId xmlns:a16="http://schemas.microsoft.com/office/drawing/2014/main" id="{75C96D76-B833-4056-85CC-D9FA4898FB7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7" name="Freeform 13">
              <a:extLst>
                <a:ext uri="{FF2B5EF4-FFF2-40B4-BE49-F238E27FC236}">
                  <a16:creationId xmlns:a16="http://schemas.microsoft.com/office/drawing/2014/main" id="{4F75931A-677E-4230-8346-3C985C770AD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8" name="Freeform 14">
              <a:extLst>
                <a:ext uri="{FF2B5EF4-FFF2-40B4-BE49-F238E27FC236}">
                  <a16:creationId xmlns:a16="http://schemas.microsoft.com/office/drawing/2014/main" id="{20338466-F4E2-4226-82B4-F9509A6F5D6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79" name="Freeform 15">
              <a:extLst>
                <a:ext uri="{FF2B5EF4-FFF2-40B4-BE49-F238E27FC236}">
                  <a16:creationId xmlns:a16="http://schemas.microsoft.com/office/drawing/2014/main" id="{7D228D6C-E711-4740-8BB3-BF9B60E8261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80" name="Freeform 16">
              <a:extLst>
                <a:ext uri="{FF2B5EF4-FFF2-40B4-BE49-F238E27FC236}">
                  <a16:creationId xmlns:a16="http://schemas.microsoft.com/office/drawing/2014/main" id="{0053BEAD-84C0-461B-B4EF-315F73847CC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6481" name="Freeform 17">
              <a:extLst>
                <a:ext uri="{FF2B5EF4-FFF2-40B4-BE49-F238E27FC236}">
                  <a16:creationId xmlns:a16="http://schemas.microsoft.com/office/drawing/2014/main" id="{1D118D12-C9E6-4144-AFB7-AC9047BA047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46482" name="Rectangle 18">
            <a:extLst>
              <a:ext uri="{FF2B5EF4-FFF2-40B4-BE49-F238E27FC236}">
                <a16:creationId xmlns:a16="http://schemas.microsoft.com/office/drawing/2014/main" id="{F08B0B3F-2DB9-4BE6-B2D2-B492E3B7F07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46483" name="Rectangle 19">
            <a:extLst>
              <a:ext uri="{FF2B5EF4-FFF2-40B4-BE49-F238E27FC236}">
                <a16:creationId xmlns:a16="http://schemas.microsoft.com/office/drawing/2014/main" id="{B7E928CE-6826-40A0-8FD6-0E13DEE0D4A3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6484" name="Rectangle 20">
            <a:extLst>
              <a:ext uri="{FF2B5EF4-FFF2-40B4-BE49-F238E27FC236}">
                <a16:creationId xmlns:a16="http://schemas.microsoft.com/office/drawing/2014/main" id="{E8EBAD28-CE8B-43FE-8957-E396CB54D456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46485" name="Rectangle 21">
            <a:extLst>
              <a:ext uri="{FF2B5EF4-FFF2-40B4-BE49-F238E27FC236}">
                <a16:creationId xmlns:a16="http://schemas.microsoft.com/office/drawing/2014/main" id="{4D134671-127F-4503-9B0A-63C064CF071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6486" name="Rectangle 22">
            <a:extLst>
              <a:ext uri="{FF2B5EF4-FFF2-40B4-BE49-F238E27FC236}">
                <a16:creationId xmlns:a16="http://schemas.microsoft.com/office/drawing/2014/main" id="{C82EBF4A-ACA0-4A4E-9CC4-3C18181FFA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2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A5A7-2831-4B71-9D94-F0AB8097B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F272-9AE4-47EC-A07C-646BBA07A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F6315-9C22-4FAF-B486-15CBCF2C3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CE732-11D0-442E-B490-A6CFD02A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C7A6E-2EC7-4ECB-BB9F-844699844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86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710BB-BD3E-4B55-8684-B4BA1EA4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4F94E-9BDE-481D-81D3-A4CBF5E5C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3FCA-F643-4A19-BFFF-5719FA958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CF8BA-5318-4839-8292-CA6E44EB5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64E77-5439-4F50-B116-6396B01A0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06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3386E-4EDA-4955-9B90-A8CA8642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85D4E-0B61-472B-BE65-F610D69BD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D0045-9FCF-4090-8617-D89B00EF8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33A22-D79E-4992-A172-01234B14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7D5F6-9856-463E-8FC3-9EB0D02F7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AA1AA4-1440-4720-8460-0918C5777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8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9A66-232E-4C2B-BD95-BF50D7950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97BBA-A373-43AF-8C7B-E6E7CED0A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E38C3-D03E-4D2F-9FF0-9A6D79664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CC4896-D66E-4D32-82F8-817EACA54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B32613-E2C6-4BC3-A25D-7C6C87F5DD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87A8C9-C144-4297-B8D2-B897DC862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A1C590-E720-4BC3-AD7A-5D804505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C5694F-0341-47B9-ABE5-D306DF09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1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695C9-FD25-42A3-B5A2-565EAC6F5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577C11-1275-443C-820E-2292A9B73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A04EF-C4BB-4265-B778-A79956CFE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37159-290E-4805-8C38-F28E5BD1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7A682-D9EA-48D1-AC5A-46A11DD36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C27032-769B-4366-8D47-16816D96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715AD-097C-4C9F-8B72-9FEEDA915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49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73D7-44F6-49D4-819D-BBC9BD134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B5959-0F24-4C63-AF81-C6F384F7B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57D84-295B-43D9-B8B5-0ECB46181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FBA28F-8241-4623-B514-0E8EF120B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5BD2F-65F6-467E-B3B1-D18B0E61C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D6870-3041-4BB2-8FE0-1F34897E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1C9B-0CD2-4B81-9121-3EA0B8B33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F6AB1E-62DA-4C09-96FE-1220C4E28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926EF-9803-4CF2-84CD-52AB648BF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0EE16-65E7-4A66-9155-D02635C90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1699D8-75F3-489B-9A24-CB121BF1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7337BE-9800-4E10-8F48-BE24534C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25D9-1F45-412A-8A0B-A310DC3D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F755BB-08BA-4515-94F3-1D84077D2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5F44B-9023-4AF9-B963-7BA511181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CB666-16DC-4207-8147-F0D2CCDCF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51057-2587-4390-82DF-F90E127E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24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0ADE6-DB91-4881-BC15-58DFC9670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F8BCC-AC15-4BC1-A499-577259553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F7593-1103-4435-BA19-CB643838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840EB-74F3-40E9-AE82-7AEC03647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F3D23-6124-4491-8575-094CF49A5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442" name="Group 2">
            <a:extLst>
              <a:ext uri="{FF2B5EF4-FFF2-40B4-BE49-F238E27FC236}">
                <a16:creationId xmlns:a16="http://schemas.microsoft.com/office/drawing/2014/main" id="{11FAC161-6693-41EB-9479-96A50B23E43D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445443" name="Rectangle 3">
              <a:extLst>
                <a:ext uri="{FF2B5EF4-FFF2-40B4-BE49-F238E27FC236}">
                  <a16:creationId xmlns:a16="http://schemas.microsoft.com/office/drawing/2014/main" id="{001A7662-A8E2-4AA1-AD88-729F95F0B83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45444" name="Freeform 4">
              <a:extLst>
                <a:ext uri="{FF2B5EF4-FFF2-40B4-BE49-F238E27FC236}">
                  <a16:creationId xmlns:a16="http://schemas.microsoft.com/office/drawing/2014/main" id="{8E94DC9B-FF81-4722-B571-C5DEAF5D1A0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45" name="Freeform 5">
              <a:extLst>
                <a:ext uri="{FF2B5EF4-FFF2-40B4-BE49-F238E27FC236}">
                  <a16:creationId xmlns:a16="http://schemas.microsoft.com/office/drawing/2014/main" id="{34ADAE4E-0CBE-4168-9A2A-23196CC4E55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46" name="Freeform 6">
              <a:extLst>
                <a:ext uri="{FF2B5EF4-FFF2-40B4-BE49-F238E27FC236}">
                  <a16:creationId xmlns:a16="http://schemas.microsoft.com/office/drawing/2014/main" id="{81B2BA84-61B6-41BF-9B38-D8E847D4049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47" name="Freeform 7">
              <a:extLst>
                <a:ext uri="{FF2B5EF4-FFF2-40B4-BE49-F238E27FC236}">
                  <a16:creationId xmlns:a16="http://schemas.microsoft.com/office/drawing/2014/main" id="{C676091F-26CF-4B00-A463-8204FA921E7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48" name="Freeform 8">
              <a:extLst>
                <a:ext uri="{FF2B5EF4-FFF2-40B4-BE49-F238E27FC236}">
                  <a16:creationId xmlns:a16="http://schemas.microsoft.com/office/drawing/2014/main" id="{2BDB0E7B-B2B1-44D4-97AD-74E0CE0F3E8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49" name="Freeform 9">
              <a:extLst>
                <a:ext uri="{FF2B5EF4-FFF2-40B4-BE49-F238E27FC236}">
                  <a16:creationId xmlns:a16="http://schemas.microsoft.com/office/drawing/2014/main" id="{63D10AD4-DCDB-4A3F-A278-4A9B2E2AF55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0" name="Freeform 10">
              <a:extLst>
                <a:ext uri="{FF2B5EF4-FFF2-40B4-BE49-F238E27FC236}">
                  <a16:creationId xmlns:a16="http://schemas.microsoft.com/office/drawing/2014/main" id="{9D9ABDF6-D3BA-490B-840A-4280E82A52E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1" name="Freeform 11">
              <a:extLst>
                <a:ext uri="{FF2B5EF4-FFF2-40B4-BE49-F238E27FC236}">
                  <a16:creationId xmlns:a16="http://schemas.microsoft.com/office/drawing/2014/main" id="{C69577A4-56B2-45C3-AF9B-A9D2D736269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2" name="Freeform 12">
              <a:extLst>
                <a:ext uri="{FF2B5EF4-FFF2-40B4-BE49-F238E27FC236}">
                  <a16:creationId xmlns:a16="http://schemas.microsoft.com/office/drawing/2014/main" id="{784F7987-D793-44C3-9B94-26C1D67B476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3" name="Freeform 13">
              <a:extLst>
                <a:ext uri="{FF2B5EF4-FFF2-40B4-BE49-F238E27FC236}">
                  <a16:creationId xmlns:a16="http://schemas.microsoft.com/office/drawing/2014/main" id="{B0C91333-2F44-4FBA-8F57-A7DFE5966DB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4" name="Freeform 14">
              <a:extLst>
                <a:ext uri="{FF2B5EF4-FFF2-40B4-BE49-F238E27FC236}">
                  <a16:creationId xmlns:a16="http://schemas.microsoft.com/office/drawing/2014/main" id="{50D8B54A-1607-40EF-A2FB-31507D5595E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5" name="Freeform 15">
              <a:extLst>
                <a:ext uri="{FF2B5EF4-FFF2-40B4-BE49-F238E27FC236}">
                  <a16:creationId xmlns:a16="http://schemas.microsoft.com/office/drawing/2014/main" id="{6023CF87-1581-449F-99DF-A9B144AEEE8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6" name="Freeform 16">
              <a:extLst>
                <a:ext uri="{FF2B5EF4-FFF2-40B4-BE49-F238E27FC236}">
                  <a16:creationId xmlns:a16="http://schemas.microsoft.com/office/drawing/2014/main" id="{0E16BF69-782A-4BFD-9AC8-402FCAF2AA3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5457" name="Freeform 17">
              <a:extLst>
                <a:ext uri="{FF2B5EF4-FFF2-40B4-BE49-F238E27FC236}">
                  <a16:creationId xmlns:a16="http://schemas.microsoft.com/office/drawing/2014/main" id="{AC2B88E7-28BE-4C9C-923D-D0E6471F0CD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45458" name="Rectangle 18">
            <a:extLst>
              <a:ext uri="{FF2B5EF4-FFF2-40B4-BE49-F238E27FC236}">
                <a16:creationId xmlns:a16="http://schemas.microsoft.com/office/drawing/2014/main" id="{B6DB5DBC-43B7-446A-8A2B-EC930CDEF0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45459" name="Rectangle 19">
            <a:extLst>
              <a:ext uri="{FF2B5EF4-FFF2-40B4-BE49-F238E27FC236}">
                <a16:creationId xmlns:a16="http://schemas.microsoft.com/office/drawing/2014/main" id="{60D514D2-6937-4FD6-81D6-CC372C4612D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fld id="{345363A7-8EFF-40A1-9270-8E18C572733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45460" name="Rectangle 20">
            <a:extLst>
              <a:ext uri="{FF2B5EF4-FFF2-40B4-BE49-F238E27FC236}">
                <a16:creationId xmlns:a16="http://schemas.microsoft.com/office/drawing/2014/main" id="{59CE5038-7BA2-4EA6-A1A0-7DC0A360E9C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45461" name="Rectangle 21">
            <a:extLst>
              <a:ext uri="{FF2B5EF4-FFF2-40B4-BE49-F238E27FC236}">
                <a16:creationId xmlns:a16="http://schemas.microsoft.com/office/drawing/2014/main" id="{F15D43E6-303F-46D1-818F-1429D28A3E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E78CCE4-A70D-41C2-8CF0-C6367B3497CD}" type="slidenum">
              <a:rPr lang="en-US" smtClean="0"/>
              <a:t>‹#›</a:t>
            </a:fld>
            <a:endParaRPr lang="en-US"/>
          </a:p>
        </p:txBody>
      </p:sp>
      <p:sp>
        <p:nvSpPr>
          <p:cNvPr id="445462" name="Rectangle 22">
            <a:extLst>
              <a:ext uri="{FF2B5EF4-FFF2-40B4-BE49-F238E27FC236}">
                <a16:creationId xmlns:a16="http://schemas.microsoft.com/office/drawing/2014/main" id="{7E991D23-6AAE-44AC-BC18-EB6A926FE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51466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34DD-B9F4-41D1-9DA7-B44B71776B84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/>
              <a:t>Sales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7DB70-7F53-4212-A76B-15CFB459FB51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59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05B9-9146-4146-8884-426D33F1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558C7-2A47-4E46-AB8C-30064BBAA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Sales Training is one of the major ways how salesforce socialization is achieved.</a:t>
            </a:r>
          </a:p>
          <a:p>
            <a:r>
              <a:rPr lang="en-US" dirty="0"/>
              <a:t>Most new sales employees undergo a period of orientation with the company to familiarize themselves with the rules, procedures, norms and culture of the company</a:t>
            </a:r>
          </a:p>
          <a:p>
            <a:r>
              <a:rPr lang="en-US" dirty="0"/>
              <a:t>But training is also required for existing and experienced sales person, albeit different modules.</a:t>
            </a:r>
          </a:p>
        </p:txBody>
      </p:sp>
    </p:spTree>
    <p:extLst>
      <p:ext uri="{BB962C8B-B14F-4D97-AF65-F5344CB8AC3E}">
        <p14:creationId xmlns:p14="http://schemas.microsoft.com/office/powerpoint/2010/main" val="400421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9333-08CF-4103-BEC9-437F942D1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Company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9E4E5-ED7C-461B-84BB-91439FEF9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Company History</a:t>
            </a:r>
          </a:p>
          <a:p>
            <a:r>
              <a:rPr lang="en-US" dirty="0"/>
              <a:t>Policies</a:t>
            </a:r>
          </a:p>
          <a:p>
            <a:r>
              <a:rPr lang="en-US" dirty="0"/>
              <a:t>Facilities</a:t>
            </a:r>
          </a:p>
          <a:p>
            <a:r>
              <a:rPr lang="en-US" dirty="0"/>
              <a:t>Procedures</a:t>
            </a:r>
          </a:p>
          <a:p>
            <a:r>
              <a:rPr lang="en-US" dirty="0"/>
              <a:t>Key people with whom the new recruits would have to interact with</a:t>
            </a:r>
          </a:p>
        </p:txBody>
      </p:sp>
    </p:spTree>
    <p:extLst>
      <p:ext uri="{BB962C8B-B14F-4D97-AF65-F5344CB8AC3E}">
        <p14:creationId xmlns:p14="http://schemas.microsoft.com/office/powerpoint/2010/main" val="290848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866BF-8478-43E8-B3A2-7DF8C9CF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Orientation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9DAEC-53BF-4C8F-96B4-BF9379D0D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Positive initiation to task – degree to which a sales trainee feels competent and accepted as a working partner</a:t>
            </a:r>
          </a:p>
          <a:p>
            <a:r>
              <a:rPr lang="en-US" dirty="0"/>
              <a:t>Satisfactory Role definition – an understanding of what tasks are to be performed, what task priorities and time allocation to tasks</a:t>
            </a:r>
          </a:p>
          <a:p>
            <a:pPr marL="0" indent="0">
              <a:buNone/>
            </a:pPr>
            <a:r>
              <a:rPr lang="en-US" dirty="0"/>
              <a:t>Good sales training tends to minimize job conflicts leading to higher job satisfaction, involvement, commitment and performance</a:t>
            </a:r>
          </a:p>
        </p:txBody>
      </p:sp>
    </p:spTree>
    <p:extLst>
      <p:ext uri="{BB962C8B-B14F-4D97-AF65-F5344CB8AC3E}">
        <p14:creationId xmlns:p14="http://schemas.microsoft.com/office/powerpoint/2010/main" val="7006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4EC69-9832-417F-9DB0-CAB309BE4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Role of Sales Training in Sales Force Socialization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A6995-FDD7-4898-B13D-1F4EF863E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Programmes</a:t>
            </a:r>
            <a:r>
              <a:rPr lang="en-US" dirty="0"/>
              <a:t> aimed at new salespeople’s role ambiguity and improving their satisfaction, are most likely to be most effective in building commitment to the company</a:t>
            </a:r>
          </a:p>
          <a:p>
            <a:r>
              <a:rPr lang="en-US" dirty="0"/>
              <a:t>There is a positive relationship between job satisfaction and sales people’s commitment to the organization</a:t>
            </a:r>
          </a:p>
          <a:p>
            <a:r>
              <a:rPr lang="en-US" dirty="0"/>
              <a:t>Management’s active support to sales training activities helps to enhance sales persons commitment and satisfaction with the job</a:t>
            </a:r>
          </a:p>
        </p:txBody>
      </p:sp>
    </p:spTree>
    <p:extLst>
      <p:ext uri="{BB962C8B-B14F-4D97-AF65-F5344CB8AC3E}">
        <p14:creationId xmlns:p14="http://schemas.microsoft.com/office/powerpoint/2010/main" val="382708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D0032-C03A-4DD6-9AE8-1CA39CB83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Training as a crucial investment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B07FB-CC30-4A83-94E2-2C1900024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you do with your sales hires and what the new recruits do after they have been hired is extremely important for companies</a:t>
            </a:r>
          </a:p>
          <a:p>
            <a:r>
              <a:rPr lang="en-US" dirty="0"/>
              <a:t>82% of top performing sales organizations mandate formal sales training</a:t>
            </a:r>
          </a:p>
          <a:p>
            <a:r>
              <a:rPr lang="en-US" dirty="0"/>
              <a:t>39% of purchasing decisions depend on the effectiveness of </a:t>
            </a:r>
            <a:r>
              <a:rPr lang="en-US" dirty="0" err="1"/>
              <a:t>th</a:t>
            </a:r>
            <a:r>
              <a:rPr lang="en-US" dirty="0"/>
              <a:t> sales person, much larger than product, price or service.</a:t>
            </a:r>
          </a:p>
          <a:p>
            <a:r>
              <a:rPr lang="en-US" dirty="0"/>
              <a:t>Not only training is important in developing effective sales people, but also in retaining them. Inadequate sales training seems to be a driving force in turnover</a:t>
            </a:r>
          </a:p>
          <a:p>
            <a:r>
              <a:rPr lang="en-US" dirty="0"/>
              <a:t>For many companies sales training is a continual activity since the sales environment is constantly changing</a:t>
            </a:r>
          </a:p>
          <a:p>
            <a:r>
              <a:rPr lang="en-US" dirty="0"/>
              <a:t>Companies that invest more in sales training have a 45% higher median total stockholder return than companies that spend the market average and 86% higher than companies spending less than average</a:t>
            </a:r>
          </a:p>
          <a:p>
            <a:r>
              <a:rPr lang="en-US" dirty="0"/>
              <a:t>There is high correlation between training expenditures of a company to share prices. The top 100 training companies consider training a competitive edge to their business.</a:t>
            </a:r>
          </a:p>
        </p:txBody>
      </p:sp>
    </p:spTree>
    <p:extLst>
      <p:ext uri="{BB962C8B-B14F-4D97-AF65-F5344CB8AC3E}">
        <p14:creationId xmlns:p14="http://schemas.microsoft.com/office/powerpoint/2010/main" val="2928893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FA2C2-F2F0-4A56-A6EA-EAE4A9694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Implementing Sales Training </a:t>
            </a:r>
            <a:r>
              <a:rPr lang="en-US" dirty="0" err="1"/>
              <a:t>Programmes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5342D-E8A0-4A2C-8A98-125E5E7A9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Most sales managers are not only involved in planning but are actively involved in implementing the sales training </a:t>
            </a:r>
            <a:r>
              <a:rPr lang="en-US" dirty="0" err="1"/>
              <a:t>programmes</a:t>
            </a:r>
            <a:r>
              <a:rPr lang="en-US" dirty="0"/>
              <a:t>. Activities could be</a:t>
            </a:r>
          </a:p>
          <a:p>
            <a:r>
              <a:rPr lang="en-US" dirty="0"/>
              <a:t>Arranging for sales people to work with key personnel in various departments</a:t>
            </a:r>
          </a:p>
          <a:p>
            <a:r>
              <a:rPr lang="en-US" dirty="0"/>
              <a:t>Selecting literature, sales aids, software and materials for study</a:t>
            </a:r>
          </a:p>
          <a:p>
            <a:r>
              <a:rPr lang="en-US" dirty="0"/>
              <a:t>Enrolling sales </a:t>
            </a:r>
            <a:r>
              <a:rPr lang="en-US" dirty="0" err="1"/>
              <a:t>peoplein</a:t>
            </a:r>
            <a:r>
              <a:rPr lang="en-US" dirty="0"/>
              <a:t> professional workshops or training </a:t>
            </a:r>
            <a:r>
              <a:rPr lang="en-US" dirty="0" err="1"/>
              <a:t>programmes</a:t>
            </a:r>
            <a:endParaRPr lang="en-US" dirty="0"/>
          </a:p>
          <a:p>
            <a:r>
              <a:rPr lang="en-US" dirty="0"/>
              <a:t>Accompanying sales people in the field to critique their sales </a:t>
            </a:r>
            <a:r>
              <a:rPr lang="en-US" dirty="0" err="1"/>
              <a:t>behviour</a:t>
            </a:r>
            <a:r>
              <a:rPr lang="en-US" dirty="0"/>
              <a:t> and reinforce training</a:t>
            </a:r>
          </a:p>
          <a:p>
            <a:r>
              <a:rPr lang="en-US" dirty="0"/>
              <a:t>Conducting periodic training meets and reviews</a:t>
            </a:r>
          </a:p>
        </p:txBody>
      </p:sp>
    </p:spTree>
    <p:extLst>
      <p:ext uri="{BB962C8B-B14F-4D97-AF65-F5344CB8AC3E}">
        <p14:creationId xmlns:p14="http://schemas.microsoft.com/office/powerpoint/2010/main" val="159467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CB62A-5939-4F98-A889-020B0FAEB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Managing the sales training process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9D0F69-5308-4BC2-8E94-AA1DD1A705B9}"/>
              </a:ext>
            </a:extLst>
          </p:cNvPr>
          <p:cNvSpPr/>
          <p:nvPr/>
        </p:nvSpPr>
        <p:spPr>
          <a:xfrm>
            <a:off x="4504267" y="2889956"/>
            <a:ext cx="1241777" cy="19642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F3678F-0B42-4222-A4BB-8B539C2E58D2}"/>
              </a:ext>
            </a:extLst>
          </p:cNvPr>
          <p:cNvSpPr/>
          <p:nvPr/>
        </p:nvSpPr>
        <p:spPr>
          <a:xfrm>
            <a:off x="6231467" y="2889956"/>
            <a:ext cx="1241777" cy="19642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6EC690-5DEC-4E3F-9322-96EEAA0F9307}"/>
              </a:ext>
            </a:extLst>
          </p:cNvPr>
          <p:cNvSpPr/>
          <p:nvPr/>
        </p:nvSpPr>
        <p:spPr>
          <a:xfrm>
            <a:off x="2765777" y="2889956"/>
            <a:ext cx="1253067" cy="19642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A7EC14-78AF-4D53-80DA-097ECF34CE83}"/>
              </a:ext>
            </a:extLst>
          </p:cNvPr>
          <p:cNvSpPr/>
          <p:nvPr/>
        </p:nvSpPr>
        <p:spPr>
          <a:xfrm>
            <a:off x="1027287" y="2889956"/>
            <a:ext cx="1253067" cy="19642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5A0F95-9CB5-4803-9095-CF4A82374CC8}"/>
              </a:ext>
            </a:extLst>
          </p:cNvPr>
          <p:cNvSpPr/>
          <p:nvPr/>
        </p:nvSpPr>
        <p:spPr>
          <a:xfrm>
            <a:off x="8071556" y="2889957"/>
            <a:ext cx="1241777" cy="19642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833EEB5-3D24-4AE8-892B-87846EBA6F59}"/>
              </a:ext>
            </a:extLst>
          </p:cNvPr>
          <p:cNvSpPr/>
          <p:nvPr/>
        </p:nvSpPr>
        <p:spPr>
          <a:xfrm>
            <a:off x="9787467" y="2889956"/>
            <a:ext cx="1241777" cy="19642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5FE732-7FF7-4B09-9F1F-F9783B39BB90}"/>
              </a:ext>
            </a:extLst>
          </p:cNvPr>
          <p:cNvCxnSpPr>
            <a:stCxn id="9" idx="3"/>
            <a:endCxn id="8" idx="1"/>
          </p:cNvCxnSpPr>
          <p:nvPr/>
        </p:nvCxnSpPr>
        <p:spPr>
          <a:xfrm>
            <a:off x="2280354" y="3872089"/>
            <a:ext cx="485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CDCC45B-E3A3-4147-B770-A65375917D0C}"/>
              </a:ext>
            </a:extLst>
          </p:cNvPr>
          <p:cNvCxnSpPr>
            <a:stCxn id="8" idx="3"/>
            <a:endCxn id="6" idx="1"/>
          </p:cNvCxnSpPr>
          <p:nvPr/>
        </p:nvCxnSpPr>
        <p:spPr>
          <a:xfrm>
            <a:off x="4018844" y="3872089"/>
            <a:ext cx="485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0D8CB1-40C3-4C33-90C5-7F28EEEEE529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5746044" y="3872089"/>
            <a:ext cx="485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7B261BA-AE76-409C-B921-E64DF58F9DC5}"/>
              </a:ext>
            </a:extLst>
          </p:cNvPr>
          <p:cNvCxnSpPr>
            <a:stCxn id="7" idx="3"/>
            <a:endCxn id="10" idx="1"/>
          </p:cNvCxnSpPr>
          <p:nvPr/>
        </p:nvCxnSpPr>
        <p:spPr>
          <a:xfrm>
            <a:off x="7473244" y="3872089"/>
            <a:ext cx="59831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4B3A170-DA0D-46F1-806C-47D1F7EFB20D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 flipV="1">
            <a:off x="9313333" y="3872089"/>
            <a:ext cx="47413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560420C-66C9-46AB-9ECE-2EEE1B9BA2A1}"/>
              </a:ext>
            </a:extLst>
          </p:cNvPr>
          <p:cNvCxnSpPr/>
          <p:nvPr/>
        </p:nvCxnSpPr>
        <p:spPr>
          <a:xfrm>
            <a:off x="1682044" y="5588000"/>
            <a:ext cx="8805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9FE5407-0929-4B1A-9B78-735456D8FC18}"/>
              </a:ext>
            </a:extLst>
          </p:cNvPr>
          <p:cNvCxnSpPr>
            <a:endCxn id="9" idx="2"/>
          </p:cNvCxnSpPr>
          <p:nvPr/>
        </p:nvCxnSpPr>
        <p:spPr>
          <a:xfrm flipH="1" flipV="1">
            <a:off x="1653821" y="4854222"/>
            <a:ext cx="28223" cy="733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0A401C6-11C0-4775-820D-74A8F758F46F}"/>
              </a:ext>
            </a:extLst>
          </p:cNvPr>
          <p:cNvCxnSpPr>
            <a:endCxn id="8" idx="2"/>
          </p:cNvCxnSpPr>
          <p:nvPr/>
        </p:nvCxnSpPr>
        <p:spPr>
          <a:xfrm flipH="1" flipV="1">
            <a:off x="3392311" y="4854222"/>
            <a:ext cx="16933" cy="733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921F131-CFBB-4A17-8630-7C7E538209E2}"/>
              </a:ext>
            </a:extLst>
          </p:cNvPr>
          <p:cNvCxnSpPr>
            <a:endCxn id="6" idx="2"/>
          </p:cNvCxnSpPr>
          <p:nvPr/>
        </p:nvCxnSpPr>
        <p:spPr>
          <a:xfrm flipV="1">
            <a:off x="5125156" y="4854222"/>
            <a:ext cx="0" cy="733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B1BBC89-2C22-4953-B495-259288773124}"/>
              </a:ext>
            </a:extLst>
          </p:cNvPr>
          <p:cNvCxnSpPr>
            <a:endCxn id="7" idx="2"/>
          </p:cNvCxnSpPr>
          <p:nvPr/>
        </p:nvCxnSpPr>
        <p:spPr>
          <a:xfrm flipV="1">
            <a:off x="6841067" y="4854222"/>
            <a:ext cx="11289" cy="733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D0178A0-7175-4656-A42A-02AE9218D95A}"/>
              </a:ext>
            </a:extLst>
          </p:cNvPr>
          <p:cNvCxnSpPr>
            <a:endCxn id="10" idx="2"/>
          </p:cNvCxnSpPr>
          <p:nvPr/>
        </p:nvCxnSpPr>
        <p:spPr>
          <a:xfrm flipV="1">
            <a:off x="8692444" y="4854223"/>
            <a:ext cx="1" cy="733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C029B3F-FCF0-4E04-9B99-1574FF1FBB40}"/>
              </a:ext>
            </a:extLst>
          </p:cNvPr>
          <p:cNvCxnSpPr/>
          <p:nvPr/>
        </p:nvCxnSpPr>
        <p:spPr>
          <a:xfrm flipV="1">
            <a:off x="10487378" y="4854222"/>
            <a:ext cx="0" cy="733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179B23F-A0A3-4BC9-9C03-A6A75A57EF33}"/>
              </a:ext>
            </a:extLst>
          </p:cNvPr>
          <p:cNvSpPr txBox="1"/>
          <p:nvPr/>
        </p:nvSpPr>
        <p:spPr>
          <a:xfrm>
            <a:off x="1162756" y="3217333"/>
            <a:ext cx="1027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Assess Sales Training</a:t>
            </a:r>
          </a:p>
          <a:p>
            <a:r>
              <a:rPr lang="en-US" b="1" dirty="0">
                <a:solidFill>
                  <a:srgbClr val="FF0000"/>
                </a:solidFill>
              </a:rPr>
              <a:t>Needs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1795B83-4C66-4789-8A93-62E3ABF8F86F}"/>
              </a:ext>
            </a:extLst>
          </p:cNvPr>
          <p:cNvSpPr txBox="1"/>
          <p:nvPr/>
        </p:nvSpPr>
        <p:spPr>
          <a:xfrm>
            <a:off x="2788356" y="3341511"/>
            <a:ext cx="1219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Set Training Objectives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9004F75-EEC4-4E97-824E-21EADEAD957A}"/>
              </a:ext>
            </a:extLst>
          </p:cNvPr>
          <p:cNvSpPr txBox="1"/>
          <p:nvPr/>
        </p:nvSpPr>
        <p:spPr>
          <a:xfrm>
            <a:off x="4481687" y="3217333"/>
            <a:ext cx="1365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Evaluate</a:t>
            </a:r>
          </a:p>
          <a:p>
            <a:r>
              <a:rPr lang="en-US" b="1" dirty="0">
                <a:solidFill>
                  <a:srgbClr val="FF0000"/>
                </a:solidFill>
              </a:rPr>
              <a:t>Training</a:t>
            </a:r>
          </a:p>
          <a:p>
            <a:r>
              <a:rPr lang="en-US" b="1" dirty="0">
                <a:solidFill>
                  <a:srgbClr val="FF0000"/>
                </a:solidFill>
              </a:rPr>
              <a:t>Alternatives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631DAB9-2405-4CBA-B425-9204F72F1834}"/>
              </a:ext>
            </a:extLst>
          </p:cNvPr>
          <p:cNvSpPr txBox="1"/>
          <p:nvPr/>
        </p:nvSpPr>
        <p:spPr>
          <a:xfrm>
            <a:off x="6366933" y="3217333"/>
            <a:ext cx="1027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Design</a:t>
            </a:r>
          </a:p>
          <a:p>
            <a:r>
              <a:rPr lang="en-US" b="1" dirty="0">
                <a:solidFill>
                  <a:srgbClr val="FF0000"/>
                </a:solidFill>
              </a:rPr>
              <a:t>Sales Training </a:t>
            </a:r>
          </a:p>
          <a:p>
            <a:r>
              <a:rPr lang="en-US" b="1" dirty="0">
                <a:solidFill>
                  <a:srgbClr val="FF0000"/>
                </a:solidFill>
              </a:rPr>
              <a:t>Program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AFA3DC-1462-4F26-883C-86335119EA0B}"/>
              </a:ext>
            </a:extLst>
          </p:cNvPr>
          <p:cNvSpPr txBox="1"/>
          <p:nvPr/>
        </p:nvSpPr>
        <p:spPr>
          <a:xfrm>
            <a:off x="8195733" y="3217333"/>
            <a:ext cx="982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Perform</a:t>
            </a:r>
          </a:p>
          <a:p>
            <a:r>
              <a:rPr lang="en-US" b="1" dirty="0">
                <a:solidFill>
                  <a:srgbClr val="FF0000"/>
                </a:solidFill>
              </a:rPr>
              <a:t>Sales Training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23F146-A041-47D7-A8AE-CBC4BE92FBD5}"/>
              </a:ext>
            </a:extLst>
          </p:cNvPr>
          <p:cNvSpPr txBox="1"/>
          <p:nvPr/>
        </p:nvSpPr>
        <p:spPr>
          <a:xfrm>
            <a:off x="9787467" y="3093156"/>
            <a:ext cx="1241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Conduct Follow-up and</a:t>
            </a:r>
          </a:p>
          <a:p>
            <a:r>
              <a:rPr lang="en-US" b="1" dirty="0">
                <a:solidFill>
                  <a:srgbClr val="FF0000"/>
                </a:solidFill>
              </a:rPr>
              <a:t>Evaluation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DD9DF59-E2F2-4D1B-B35D-7F8F0C150252}"/>
              </a:ext>
            </a:extLst>
          </p:cNvPr>
          <p:cNvSpPr txBox="1"/>
          <p:nvPr/>
        </p:nvSpPr>
        <p:spPr>
          <a:xfrm>
            <a:off x="3392311" y="6028267"/>
            <a:ext cx="5051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Sales Training Process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78715F2-1803-4B76-B8D4-6711C33FF694}"/>
              </a:ext>
            </a:extLst>
          </p:cNvPr>
          <p:cNvSpPr txBox="1"/>
          <p:nvPr/>
        </p:nvSpPr>
        <p:spPr>
          <a:xfrm>
            <a:off x="2280354" y="1690688"/>
            <a:ext cx="7134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Sales Training should not be reactive, but proactive. Therefore, it has to be a philosophy and companies need to believe that it can work for them</a:t>
            </a:r>
          </a:p>
        </p:txBody>
      </p:sp>
    </p:spTree>
    <p:extLst>
      <p:ext uri="{BB962C8B-B14F-4D97-AF65-F5344CB8AC3E}">
        <p14:creationId xmlns:p14="http://schemas.microsoft.com/office/powerpoint/2010/main" val="1419297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5121-5979-4944-BE60-1CDA1E33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Customers want sales people who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CC89A-B7E3-49AE-8CFC-6381294B6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Personally manage their desired results</a:t>
            </a:r>
          </a:p>
          <a:p>
            <a:r>
              <a:rPr lang="en-US" dirty="0"/>
              <a:t>Understand their business</a:t>
            </a:r>
          </a:p>
          <a:p>
            <a:r>
              <a:rPr lang="en-US" dirty="0"/>
              <a:t>Act as a customer advocate </a:t>
            </a:r>
          </a:p>
          <a:p>
            <a:r>
              <a:rPr lang="en-US" dirty="0"/>
              <a:t>Are knowledgeable of product applications</a:t>
            </a:r>
          </a:p>
          <a:p>
            <a:r>
              <a:rPr lang="en-US" dirty="0"/>
              <a:t>Are easily accessible</a:t>
            </a:r>
          </a:p>
          <a:p>
            <a:r>
              <a:rPr lang="en-US" dirty="0"/>
              <a:t>Solve their problems</a:t>
            </a:r>
          </a:p>
          <a:p>
            <a:r>
              <a:rPr lang="en-US" dirty="0"/>
              <a:t>Provide innovative responses to their needs</a:t>
            </a:r>
          </a:p>
        </p:txBody>
      </p:sp>
    </p:spTree>
    <p:extLst>
      <p:ext uri="{BB962C8B-B14F-4D97-AF65-F5344CB8AC3E}">
        <p14:creationId xmlns:p14="http://schemas.microsoft.com/office/powerpoint/2010/main" val="1063803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449311-AE18-41AA-81C4-D222C4439FD9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524000" y="1122363"/>
            <a:ext cx="9144000" cy="1124126"/>
          </a:xfrm>
        </p:spPr>
        <p:txBody>
          <a:bodyPr/>
          <a:lstStyle/>
          <a:p>
            <a:r>
              <a:rPr lang="en-US" dirty="0"/>
              <a:t>Product Knowledge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FD8E6B9-60C1-4E24-820E-38C9C07F41B7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/>
              <a:t>Good product knowledge is a prerequisite. The sales person must know the customer and have the necessary sales skills to apply the knowledge of the product to the customer situation.</a:t>
            </a:r>
          </a:p>
        </p:txBody>
      </p:sp>
    </p:spTree>
    <p:extLst>
      <p:ext uri="{BB962C8B-B14F-4D97-AF65-F5344CB8AC3E}">
        <p14:creationId xmlns:p14="http://schemas.microsoft.com/office/powerpoint/2010/main" val="117148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354129-64EB-4A46-BED6-CC93B3891BB5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524000" y="1122363"/>
            <a:ext cx="9144000" cy="920926"/>
          </a:xfrm>
        </p:spPr>
        <p:txBody>
          <a:bodyPr/>
          <a:lstStyle/>
          <a:p>
            <a:r>
              <a:rPr lang="en-US" dirty="0"/>
              <a:t>Customer Knowledge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079AB27-19CF-4873-A34C-7665C92C1BDE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/>
              <a:t>Sales training may include information relating to customer needs, buying motives, buying procedures and personalities. Training </a:t>
            </a:r>
            <a:r>
              <a:rPr lang="en-US" dirty="0" err="1"/>
              <a:t>programmes</a:t>
            </a:r>
            <a:r>
              <a:rPr lang="en-US" dirty="0"/>
              <a:t> must address multi-cultural differences and business protocol in sub-cultures and foreign countries.</a:t>
            </a:r>
          </a:p>
        </p:txBody>
      </p:sp>
    </p:spTree>
    <p:extLst>
      <p:ext uri="{BB962C8B-B14F-4D97-AF65-F5344CB8AC3E}">
        <p14:creationId xmlns:p14="http://schemas.microsoft.com/office/powerpoint/2010/main" val="73115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63A51F-9972-4BD5-92BB-7D5E2540E632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524000" y="1122363"/>
            <a:ext cx="9144000" cy="1225726"/>
          </a:xfrm>
        </p:spPr>
        <p:txBody>
          <a:bodyPr/>
          <a:lstStyle/>
          <a:p>
            <a:r>
              <a:rPr lang="en-US" dirty="0"/>
              <a:t>Competitive Knowledge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727751-DC87-460E-8268-7FDA3A2F1A6A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1185333" y="3602038"/>
            <a:ext cx="9798756" cy="1655762"/>
          </a:xfrm>
        </p:spPr>
        <p:txBody>
          <a:bodyPr/>
          <a:lstStyle/>
          <a:p>
            <a:r>
              <a:rPr lang="en-US" dirty="0"/>
              <a:t>Sales people must know competitive offerings in terms of strengths and weaknesses. Customers may exploit a salesperson’s lack of competitive knowledge to negotiate terms of sale that may be costly to the selling firm</a:t>
            </a:r>
          </a:p>
        </p:txBody>
      </p:sp>
    </p:spTree>
    <p:extLst>
      <p:ext uri="{BB962C8B-B14F-4D97-AF65-F5344CB8AC3E}">
        <p14:creationId xmlns:p14="http://schemas.microsoft.com/office/powerpoint/2010/main" val="22978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2546-3F4F-4308-B2B9-5C0CF1954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Competencies of successful salespeople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66BA8-9396-49B8-9EE2-41B6D91FF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Aligning customer/supplier strategic objectives</a:t>
            </a:r>
          </a:p>
          <a:p>
            <a:r>
              <a:rPr lang="en-US" dirty="0"/>
              <a:t>Listening beyond product needs</a:t>
            </a:r>
          </a:p>
          <a:p>
            <a:r>
              <a:rPr lang="en-US" dirty="0"/>
              <a:t>Understanding the financial impact of decisions</a:t>
            </a:r>
          </a:p>
          <a:p>
            <a:r>
              <a:rPr lang="en-US" dirty="0"/>
              <a:t>Orchestrating organizational resources</a:t>
            </a:r>
          </a:p>
          <a:p>
            <a:r>
              <a:rPr lang="en-US" dirty="0"/>
              <a:t>Consultative problem solving</a:t>
            </a:r>
          </a:p>
          <a:p>
            <a:r>
              <a:rPr lang="en-US" dirty="0"/>
              <a:t>Establishing a vision of committed customer/supplier relationship</a:t>
            </a:r>
          </a:p>
          <a:p>
            <a:r>
              <a:rPr lang="en-US" dirty="0"/>
              <a:t>Engaging in self-appraisal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62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3F650-16E9-46EA-9EBB-789EF7FC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Areas of inquiry to determine competitive situations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112B-DD47-4600-91F4-078146DC3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With whom has the customer met?</a:t>
            </a:r>
          </a:p>
          <a:p>
            <a:r>
              <a:rPr lang="en-US" dirty="0"/>
              <a:t>What has the competitor sold to this customer to date?</a:t>
            </a:r>
          </a:p>
          <a:p>
            <a:r>
              <a:rPr lang="en-US" dirty="0"/>
              <a:t>What value did the competitor provide?</a:t>
            </a:r>
          </a:p>
          <a:p>
            <a:r>
              <a:rPr lang="en-US" dirty="0"/>
              <a:t>What does the customer perceive as the competitor’s strengths and weaknesses?</a:t>
            </a:r>
          </a:p>
          <a:p>
            <a:r>
              <a:rPr lang="en-US" dirty="0"/>
              <a:t>What level of satisfaction does the competitor provide?</a:t>
            </a:r>
          </a:p>
          <a:p>
            <a:r>
              <a:rPr lang="en-US" dirty="0"/>
              <a:t>What is the customer’s perception of the quality of competitor’s deliverables?</a:t>
            </a:r>
          </a:p>
          <a:p>
            <a:r>
              <a:rPr lang="en-US" dirty="0"/>
              <a:t>What customer decision makers or influences sponsored the competitor?</a:t>
            </a:r>
          </a:p>
          <a:p>
            <a:r>
              <a:rPr lang="en-US" dirty="0"/>
              <a:t>Who are the competitor’s allies?</a:t>
            </a:r>
          </a:p>
          <a:p>
            <a:r>
              <a:rPr lang="en-US" dirty="0"/>
              <a:t>Who opposes the competitor?</a:t>
            </a:r>
          </a:p>
          <a:p>
            <a:r>
              <a:rPr lang="en-US" dirty="0"/>
              <a:t>How does the competitor feel about the relationship?</a:t>
            </a:r>
          </a:p>
          <a:p>
            <a:r>
              <a:rPr lang="en-US" dirty="0"/>
              <a:t>How does the customer feel about the competitor’s salesperson?</a:t>
            </a:r>
          </a:p>
          <a:p>
            <a:r>
              <a:rPr lang="en-US" dirty="0"/>
              <a:t>How do </a:t>
            </a:r>
            <a:r>
              <a:rPr lang="en-US"/>
              <a:t>we compare?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283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1CFF-8A09-4A99-A54E-5B40061C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Training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517D4-2253-4907-97BF-F1ED2C18A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Every training module must have objectives which are specific, measurable and realistic </a:t>
            </a:r>
            <a:r>
              <a:rPr lang="en-US" dirty="0" err="1"/>
              <a:t>eg.</a:t>
            </a:r>
            <a:endParaRPr lang="en-US" dirty="0"/>
          </a:p>
          <a:p>
            <a:r>
              <a:rPr lang="en-US" dirty="0"/>
              <a:t>Increasing sales and profits</a:t>
            </a:r>
          </a:p>
          <a:p>
            <a:r>
              <a:rPr lang="en-US" dirty="0"/>
              <a:t>Create positive attitude and improve morale</a:t>
            </a:r>
          </a:p>
          <a:p>
            <a:r>
              <a:rPr lang="en-US" dirty="0"/>
              <a:t>Reduce role conflict and ambiguity</a:t>
            </a:r>
          </a:p>
          <a:p>
            <a:r>
              <a:rPr lang="en-US" dirty="0"/>
              <a:t>Develop sales people for senior positions</a:t>
            </a:r>
          </a:p>
          <a:p>
            <a:r>
              <a:rPr lang="en-US" dirty="0"/>
              <a:t>Teaching administrative procedures</a:t>
            </a:r>
          </a:p>
          <a:p>
            <a:r>
              <a:rPr lang="en-US" dirty="0"/>
              <a:t>Ensuring use of technology aids</a:t>
            </a:r>
          </a:p>
          <a:p>
            <a:r>
              <a:rPr lang="en-US" dirty="0"/>
              <a:t>Improve teamwork and cooperative effort</a:t>
            </a:r>
          </a:p>
        </p:txBody>
      </p:sp>
    </p:spTree>
    <p:extLst>
      <p:ext uri="{BB962C8B-B14F-4D97-AF65-F5344CB8AC3E}">
        <p14:creationId xmlns:p14="http://schemas.microsoft.com/office/powerpoint/2010/main" val="2419484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549C-BE4E-4BBC-A553-9A26F8316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Evaluation of training alternatives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9B646-381D-4250-87C3-869312C5B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462FF-5621-4067-B514-DBEC60F0FA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  <a:p>
            <a:r>
              <a:rPr lang="en-US" dirty="0"/>
              <a:t>Location</a:t>
            </a:r>
          </a:p>
          <a:p>
            <a:r>
              <a:rPr lang="en-US" dirty="0"/>
              <a:t>Venue</a:t>
            </a:r>
          </a:p>
          <a:p>
            <a:r>
              <a:rPr lang="en-US" dirty="0"/>
              <a:t>Training aids</a:t>
            </a:r>
          </a:p>
          <a:p>
            <a:r>
              <a:rPr lang="en-US" dirty="0"/>
              <a:t>Time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8F14D-B2D5-4821-B9DC-380ADF7C7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FBDE15-198E-4916-BF62-5E649084A43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Who will conduct training?</a:t>
            </a:r>
          </a:p>
          <a:p>
            <a:r>
              <a:rPr lang="en-US" dirty="0"/>
              <a:t>Where will it be conducted?</a:t>
            </a:r>
          </a:p>
          <a:p>
            <a:r>
              <a:rPr lang="en-US" dirty="0"/>
              <a:t>What methods to employ?</a:t>
            </a:r>
          </a:p>
          <a:p>
            <a:r>
              <a:rPr lang="en-US" dirty="0"/>
              <a:t>Who would be the participants?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6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5C52157-4685-4B83-9354-02388832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Training methods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52F34A4-41A2-4BCB-AB14-BAD4CC299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Classroom training</a:t>
            </a:r>
          </a:p>
          <a:p>
            <a:r>
              <a:rPr lang="en-US" dirty="0"/>
              <a:t>On-the-field training</a:t>
            </a:r>
          </a:p>
          <a:p>
            <a:r>
              <a:rPr lang="en-US" dirty="0" err="1"/>
              <a:t>Behavioural</a:t>
            </a:r>
            <a:r>
              <a:rPr lang="en-US" dirty="0"/>
              <a:t> simulations</a:t>
            </a:r>
          </a:p>
          <a:p>
            <a:r>
              <a:rPr lang="en-US"/>
              <a:t>Absorption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86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EA9D67-3062-4CF5-A142-637B2FFAF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Creating a winning sales force culture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673875-7E66-4DDE-9C36-247B8D6EF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Culture has to start from the top</a:t>
            </a:r>
          </a:p>
          <a:p>
            <a:r>
              <a:rPr lang="en-US" dirty="0"/>
              <a:t>Innovation, empowerment and team work</a:t>
            </a:r>
          </a:p>
          <a:p>
            <a:r>
              <a:rPr lang="en-US" dirty="0"/>
              <a:t>An unwritten set of rules that guides the behavior of the sales force in familiar and new situations. Develops a basis for decision making and helps define acceptable and desirable activity.</a:t>
            </a:r>
          </a:p>
          <a:p>
            <a:r>
              <a:rPr lang="en-US" dirty="0"/>
              <a:t>A winning culture embraces appropriate values and choices</a:t>
            </a:r>
          </a:p>
          <a:p>
            <a:r>
              <a:rPr lang="en-US" dirty="0"/>
              <a:t>Culture is based on consensus, which can only be done through strong leadership</a:t>
            </a:r>
          </a:p>
          <a:p>
            <a:r>
              <a:rPr lang="en-US" dirty="0"/>
              <a:t>A winning culture lives its values with intensity.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89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9B06-5D5D-4C22-ADED-06C05D8D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Sustaining a winning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322A-F19B-44BD-8B71-7BADB5210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to and with the </a:t>
            </a:r>
            <a:r>
              <a:rPr lang="en-US"/>
              <a:t>sales force</a:t>
            </a:r>
            <a:endParaRPr lang="en-US" dirty="0"/>
          </a:p>
          <a:p>
            <a:r>
              <a:rPr lang="en-US" dirty="0"/>
              <a:t>Reward appropriate </a:t>
            </a:r>
            <a:r>
              <a:rPr lang="en-US" dirty="0" err="1"/>
              <a:t>behaviours</a:t>
            </a:r>
            <a:endParaRPr lang="en-US" dirty="0"/>
          </a:p>
          <a:p>
            <a:r>
              <a:rPr lang="en-US" dirty="0"/>
              <a:t>Celebrate the heroes who make appropriate culture choices</a:t>
            </a:r>
          </a:p>
          <a:p>
            <a:r>
              <a:rPr lang="en-US" dirty="0"/>
              <a:t>‘Walk the talk’.</a:t>
            </a:r>
          </a:p>
        </p:txBody>
      </p:sp>
    </p:spTree>
    <p:extLst>
      <p:ext uri="{BB962C8B-B14F-4D97-AF65-F5344CB8AC3E}">
        <p14:creationId xmlns:p14="http://schemas.microsoft.com/office/powerpoint/2010/main" val="1751323979"/>
      </p:ext>
    </p:extLst>
  </p:cSld>
  <p:clrMapOvr>
    <a:masterClrMapping/>
  </p:clrMapOvr>
</p:sld>
</file>

<file path=ppt/theme/theme1.xml><?xml version="1.0" encoding="utf-8"?>
<a:theme xmlns:a="http://schemas.openxmlformats.org/drawingml/2006/main" name="Teamwork design template">
  <a:themeElements>
    <a:clrScheme name="Teamwork design template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 design templat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lnDef>
  </a:objectDefaults>
  <a:extraClrSchemeLst>
    <a:extraClrScheme>
      <a:clrScheme name="Teamwork design template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design template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design template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design template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</Template>
  <TotalTime>1724</TotalTime>
  <Words>1007</Words>
  <Application>Microsoft Office PowerPoint</Application>
  <PresentationFormat>Widescreen</PresentationFormat>
  <Paragraphs>123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Garamond</vt:lpstr>
      <vt:lpstr>Times New Roman</vt:lpstr>
      <vt:lpstr>Wingdings</vt:lpstr>
      <vt:lpstr>Teamwork design template</vt:lpstr>
      <vt:lpstr>Sales Training</vt:lpstr>
      <vt:lpstr>Sales Training</vt:lpstr>
      <vt:lpstr>Company Orientation</vt:lpstr>
      <vt:lpstr>Orientation Objectives</vt:lpstr>
      <vt:lpstr>Role of Sales Training in Sales Force Socialization</vt:lpstr>
      <vt:lpstr>Sales Training as a crucial investment</vt:lpstr>
      <vt:lpstr>Implementing Sales Training Programmes</vt:lpstr>
      <vt:lpstr>Managing the sales training process</vt:lpstr>
      <vt:lpstr>Customers want sales people who</vt:lpstr>
      <vt:lpstr>Product Knowledge</vt:lpstr>
      <vt:lpstr>Customer Knowledge</vt:lpstr>
      <vt:lpstr>Competitive Knowledge</vt:lpstr>
      <vt:lpstr>Competencies of successful salespeople</vt:lpstr>
      <vt:lpstr>Areas of inquiry to determine competitive situations</vt:lpstr>
      <vt:lpstr>Training Objectives</vt:lpstr>
      <vt:lpstr>Evaluation of training alternatives</vt:lpstr>
      <vt:lpstr>Training methods</vt:lpstr>
      <vt:lpstr>Creating a winning sales force culture</vt:lpstr>
      <vt:lpstr>Sustaining a winning culture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Training</dc:title>
  <dc:creator>MN Tripathi</dc:creator>
  <cp:lastModifiedBy>MN Tripathi</cp:lastModifiedBy>
  <cp:revision>36</cp:revision>
  <dcterms:created xsi:type="dcterms:W3CDTF">2019-05-09T05:50:35Z</dcterms:created>
  <dcterms:modified xsi:type="dcterms:W3CDTF">2019-10-21T10:47:18Z</dcterms:modified>
</cp:coreProperties>
</file>