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85" d="100"/>
          <a:sy n="85" d="100"/>
        </p:scale>
        <p:origin x="13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C0832AEF-8B27-4E8F-8E8D-A3F2032A04E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438400" y="533400"/>
            <a:ext cx="8839200" cy="3067050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6633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>
              <a:defRPr sz="6600" b="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580FD7E5-E517-4546-AF90-EB4C7EA9C36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438400" y="3810000"/>
            <a:ext cx="8839200" cy="1752600"/>
          </a:xfrm>
        </p:spPr>
        <p:txBody>
          <a:bodyPr/>
          <a:lstStyle>
            <a:lvl1pPr marL="0" indent="0">
              <a:buFontTx/>
              <a:buNone/>
              <a:defRPr b="1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2782AAAF-263A-45E4-A96E-E23FD46E535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1930400" y="6381750"/>
            <a:ext cx="1625600" cy="476250"/>
          </a:xfrm>
        </p:spPr>
        <p:txBody>
          <a:bodyPr/>
          <a:lstStyle>
            <a:lvl1pPr algn="l">
              <a:defRPr/>
            </a:lvl1pPr>
          </a:lstStyle>
          <a:p>
            <a:fld id="{AD1EBA2F-4F81-4CD0-A911-7C59BDAA8CFA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F956ED64-6D46-405F-9847-FF1CC32DFC6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759200" y="6381750"/>
            <a:ext cx="52832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0618F463-0FD2-44D8-A117-6F40C58E28F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9347200" y="6381750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7DC249B7-AB40-44C6-9066-49F7C26B4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901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E2025-864D-411D-A773-8E117724A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29A22-D0AB-4AED-BAFB-E96E003485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FB732E-36F6-45EC-BFB5-23CA961AD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D1EBA2F-4F81-4CD0-A911-7C59BDAA8CFA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A3ECF3-C1E5-4B90-9CBF-07AFC1DD4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351700-12BB-4B03-9035-50EC49F1A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C249B7-AB40-44C6-9066-49F7C26B4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757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30E6D-C389-473F-A6A7-37726882B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5F5981-0314-46A7-8C69-7C9BD56F92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0AA30D-96A3-451A-AF96-056E49708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D1EBA2F-4F81-4CD0-A911-7C59BDAA8CFA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45A5E6-3CCE-4576-BDC9-67F22098D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D4439-C65E-469C-AEFE-BB95DBE30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C249B7-AB40-44C6-9066-49F7C26B4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427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FF1E57-37D6-409C-BC9E-1EB0ED552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82BE94-373C-4FA2-A615-C92435D9DA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336800" y="1600201"/>
            <a:ext cx="45212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04DAF9-47F7-44CD-B971-1344509A99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61200" y="1600201"/>
            <a:ext cx="45212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420260-C415-4F89-B6B2-29939744D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D1EBA2F-4F81-4CD0-A911-7C59BDAA8CFA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8BA8E0-0946-459A-93C4-B6D6F7049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EC092A-A0E6-4846-8B90-CB79FA832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C249B7-AB40-44C6-9066-49F7C26B4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041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4BD7E-F8EB-4805-A380-527AADBE1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E38B6F-93D1-4EF4-A9D6-EAF35333FE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78C68C-B443-408E-B2D2-37418613D6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97263F-157D-457A-A6E3-763DCEF3D6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A9F8C6-C62D-4B12-BB86-C00D88392F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896AD5C-EF2D-43E9-B9FA-E7757BD78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D1EBA2F-4F81-4CD0-A911-7C59BDAA8CFA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676AAD-24B2-481E-BCD5-F9CE10F93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DBB3C2-61C1-4570-8726-45B472444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C249B7-AB40-44C6-9066-49F7C26B4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414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F95D4-BE3B-4C62-8FA1-1BBF9CF09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236184-1585-42AB-BCB1-88A22282D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D1EBA2F-4F81-4CD0-A911-7C59BDAA8CFA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985B07-CC2E-46C1-AE67-66BD1E0A5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D23483-6125-47F5-B4BC-3AD15E5D3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C249B7-AB40-44C6-9066-49F7C26B4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679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9A6EBE2-3CFE-476B-ABF9-62639C763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D1EBA2F-4F81-4CD0-A911-7C59BDAA8CFA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801831-FD54-451B-8AF9-64B6AAAAC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696BE6-73F3-4B19-9004-A6266BF77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C249B7-AB40-44C6-9066-49F7C26B4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7061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F4B36-15EE-466C-A5EF-BB0B3E317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F4901E-C5C1-4FAD-BB6E-AE06B65035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307255-BE5F-477C-90A2-DD67854C2B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4A9799-84A8-4294-B2C7-FE601906B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D1EBA2F-4F81-4CD0-A911-7C59BDAA8CFA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369BD1-D073-4E77-B09C-BA9A09D73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8F6C66-654D-40A4-ABDC-6F526656F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C249B7-AB40-44C6-9066-49F7C26B4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702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8A43C-F11D-4078-ADD9-29FF9B9B9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03D255-BF2E-4E8C-923E-3CD7D7669F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EBFD7C-8D30-4929-9C16-FF071E9FB8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16CFCB-2CDD-44D0-B022-22F58BC4F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D1EBA2F-4F81-4CD0-A911-7C59BDAA8CFA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C92C41-FB35-4608-9C16-B1DFC3780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F3FC8B-84B6-4102-8584-326C15D9F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C249B7-AB40-44C6-9066-49F7C26B4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418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5536D-520F-487D-B21A-C84CFCD94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B51FCE-CA36-4F66-B707-C5B655F55C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E86BCE-9040-4C19-89A0-DB02AA9C9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D1EBA2F-4F81-4CD0-A911-7C59BDAA8CFA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D3A733-F93F-4EAD-A292-973A0A7C0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9DDDA-D5AF-4B63-8F80-249590E6F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C249B7-AB40-44C6-9066-49F7C26B4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539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FD59090-A0FB-4B4E-AFB3-75FAA03E71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71000" y="274639"/>
            <a:ext cx="2311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CBEDE0-374C-4F8D-BE12-8B670823D2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336800" y="274639"/>
            <a:ext cx="67310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B2BA59-5F93-45EF-A9BD-A2B5D65FD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D1EBA2F-4F81-4CD0-A911-7C59BDAA8CFA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C26080-D9C7-487C-B0BD-32FAD9711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DFC56A-F7FB-4822-9A27-1249F5F17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C249B7-AB40-44C6-9066-49F7C26B4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89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3AB00BF-E49D-4859-A4B5-7DA24924EA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336800" y="274638"/>
            <a:ext cx="9245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9F45CE0E-CD16-4958-A9A7-6FABCE61F5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336800" y="1600201"/>
            <a:ext cx="9245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FBA3FE83-B1DC-4833-BE44-981F100EA68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06400" y="6381750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fld id="{AD1EBA2F-4F81-4CD0-A911-7C59BDAA8CFA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3A18446B-878C-4ECD-B116-00E5B9A6BB4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381750"/>
            <a:ext cx="7112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608C7F3F-9D85-4765-AD45-ABB12FCB500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566400" y="6381750"/>
            <a:ext cx="162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400"/>
            </a:lvl1pPr>
          </a:lstStyle>
          <a:p>
            <a:fld id="{7DC249B7-AB40-44C6-9066-49F7C26B4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605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B3587-029F-44BC-BF3C-C79333E864C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Sales Forecasting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799548-C5C4-49B6-B8FA-3932FCC85FA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787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F254C7D-4ED3-44EE-BD75-B3BB615F4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Sales Planning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11F7BD7-3141-4AA0-A262-DC480E8336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 Sales Planning starts with Sales Forecasting</a:t>
            </a:r>
          </a:p>
          <a:p>
            <a:r>
              <a:rPr lang="en-US" dirty="0"/>
              <a:t>This becomes the source document for planning for all other departments of the company</a:t>
            </a:r>
          </a:p>
          <a:p>
            <a:r>
              <a:rPr lang="en-US" dirty="0"/>
              <a:t>Finance</a:t>
            </a:r>
          </a:p>
          <a:p>
            <a:r>
              <a:rPr lang="en-US" dirty="0"/>
              <a:t>Production</a:t>
            </a:r>
          </a:p>
          <a:p>
            <a:r>
              <a:rPr lang="en-US" dirty="0"/>
              <a:t>Materials</a:t>
            </a:r>
          </a:p>
          <a:p>
            <a:r>
              <a:rPr lang="en-US" dirty="0"/>
              <a:t>HR</a:t>
            </a:r>
          </a:p>
          <a:p>
            <a:r>
              <a:rPr lang="en-US" dirty="0"/>
              <a:t>Expansions (Capacity planning)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59327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FC3B0-BEEE-4237-B29D-1D916BE1A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Why is Sales Forecasting necessary?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A58733-B4FD-432D-A83E-FC89E95EC0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Determining Sales Force size</a:t>
            </a:r>
          </a:p>
          <a:p>
            <a:r>
              <a:rPr lang="en-US" dirty="0"/>
              <a:t>Designing territories</a:t>
            </a:r>
          </a:p>
          <a:p>
            <a:r>
              <a:rPr lang="en-US" dirty="0"/>
              <a:t>Establishing sales targets/budgets</a:t>
            </a:r>
          </a:p>
          <a:p>
            <a:r>
              <a:rPr lang="en-US" dirty="0"/>
              <a:t>Determining sales compensation levels</a:t>
            </a:r>
          </a:p>
          <a:p>
            <a:r>
              <a:rPr lang="en-US" dirty="0"/>
              <a:t>Evaluating salesperson performance </a:t>
            </a:r>
          </a:p>
          <a:p>
            <a:r>
              <a:rPr lang="en-US" dirty="0"/>
              <a:t>Evaluating prospective accounts</a:t>
            </a:r>
          </a:p>
        </p:txBody>
      </p:sp>
    </p:spTree>
    <p:extLst>
      <p:ext uri="{BB962C8B-B14F-4D97-AF65-F5344CB8AC3E}">
        <p14:creationId xmlns:p14="http://schemas.microsoft.com/office/powerpoint/2010/main" val="17519267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80731-11FC-4839-BB9B-DC08E3D4B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Types of Forecasts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50D4AE-B2C4-4759-8230-8AA502611D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Sales forecasts are sales predictions for a future period</a:t>
            </a:r>
          </a:p>
          <a:p>
            <a:r>
              <a:rPr lang="en-US" dirty="0"/>
              <a:t>Forecasts have to be defined in terms of products, geographical area and time periods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C8EA9F9-B406-47FC-9BB7-665DEBEE230F}"/>
              </a:ext>
            </a:extLst>
          </p:cNvPr>
          <p:cNvSpPr/>
          <p:nvPr/>
        </p:nvSpPr>
        <p:spPr>
          <a:xfrm>
            <a:off x="1625600" y="3702756"/>
            <a:ext cx="2788356" cy="18288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47010EE-6859-4D97-ACD4-2403DFB2830F}"/>
              </a:ext>
            </a:extLst>
          </p:cNvPr>
          <p:cNvSpPr/>
          <p:nvPr/>
        </p:nvSpPr>
        <p:spPr>
          <a:xfrm>
            <a:off x="5283200" y="3702756"/>
            <a:ext cx="2664178" cy="182880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EDDBB05-74CE-4766-AFFF-09BE7859E078}"/>
              </a:ext>
            </a:extLst>
          </p:cNvPr>
          <p:cNvSpPr/>
          <p:nvPr/>
        </p:nvSpPr>
        <p:spPr>
          <a:xfrm>
            <a:off x="8590844" y="3702756"/>
            <a:ext cx="2652889" cy="187905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4AC252-E465-4373-89BD-4B97CED1DFD7}"/>
              </a:ext>
            </a:extLst>
          </p:cNvPr>
          <p:cNvSpPr txBox="1"/>
          <p:nvPr/>
        </p:nvSpPr>
        <p:spPr>
          <a:xfrm>
            <a:off x="1896533" y="3893881"/>
            <a:ext cx="224648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Geographical Area</a:t>
            </a:r>
          </a:p>
          <a:p>
            <a:r>
              <a:rPr lang="en-US" sz="1400" b="1" dirty="0"/>
              <a:t>World</a:t>
            </a:r>
          </a:p>
          <a:p>
            <a:r>
              <a:rPr lang="en-US" sz="1400" b="1" dirty="0"/>
              <a:t>Country</a:t>
            </a:r>
          </a:p>
          <a:p>
            <a:r>
              <a:rPr lang="en-US" sz="1400" b="1" dirty="0"/>
              <a:t>Region</a:t>
            </a:r>
          </a:p>
          <a:p>
            <a:r>
              <a:rPr lang="en-US" sz="1400" b="1" dirty="0"/>
              <a:t>Territory</a:t>
            </a:r>
          </a:p>
          <a:p>
            <a:r>
              <a:rPr lang="en-US" sz="1400" b="1" dirty="0"/>
              <a:t>Customer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D274839-4E4A-489F-AA20-3DF8F917B60A}"/>
              </a:ext>
            </a:extLst>
          </p:cNvPr>
          <p:cNvSpPr txBox="1"/>
          <p:nvPr/>
        </p:nvSpPr>
        <p:spPr>
          <a:xfrm>
            <a:off x="5610578" y="3753015"/>
            <a:ext cx="215617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Product level</a:t>
            </a:r>
          </a:p>
          <a:p>
            <a:r>
              <a:rPr lang="en-US" sz="1400" b="1" dirty="0"/>
              <a:t>Industry Sales</a:t>
            </a:r>
          </a:p>
          <a:p>
            <a:r>
              <a:rPr lang="en-US" sz="1400" b="1" dirty="0"/>
              <a:t>Company Sales</a:t>
            </a:r>
          </a:p>
          <a:p>
            <a:r>
              <a:rPr lang="en-US" sz="1400" b="1" dirty="0"/>
              <a:t>Product line Sales</a:t>
            </a:r>
          </a:p>
          <a:p>
            <a:r>
              <a:rPr lang="en-US" sz="1400" b="1" dirty="0"/>
              <a:t>Product form Sales</a:t>
            </a:r>
          </a:p>
          <a:p>
            <a:r>
              <a:rPr lang="en-US" sz="1400" b="1" dirty="0"/>
              <a:t>Product item Sales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B8BD288-DDD0-4DEC-A620-99241FBD2A76}"/>
              </a:ext>
            </a:extLst>
          </p:cNvPr>
          <p:cNvSpPr txBox="1"/>
          <p:nvPr/>
        </p:nvSpPr>
        <p:spPr>
          <a:xfrm>
            <a:off x="9256889" y="4001294"/>
            <a:ext cx="20969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Time Period</a:t>
            </a:r>
          </a:p>
          <a:p>
            <a:r>
              <a:rPr lang="en-US" sz="1400" b="1" dirty="0"/>
              <a:t>Short Range</a:t>
            </a:r>
          </a:p>
          <a:p>
            <a:r>
              <a:rPr lang="en-US" sz="1400" b="1" dirty="0"/>
              <a:t>Medium Range</a:t>
            </a:r>
          </a:p>
          <a:p>
            <a:r>
              <a:rPr lang="en-US" sz="1400" b="1" dirty="0"/>
              <a:t>Long Range</a:t>
            </a:r>
          </a:p>
        </p:txBody>
      </p:sp>
    </p:spTree>
    <p:extLst>
      <p:ext uri="{BB962C8B-B14F-4D97-AF65-F5344CB8AC3E}">
        <p14:creationId xmlns:p14="http://schemas.microsoft.com/office/powerpoint/2010/main" val="12727772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526657-9D59-4C46-B21B-C067885A7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Industry and Firm level forecasts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4500F9-F6EB-4FC8-85A4-49842306F7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Market Potential – </a:t>
            </a:r>
            <a:r>
              <a:rPr lang="en-US" sz="2400" dirty="0"/>
              <a:t>Best possible level of industry sales in a given geographic area for a specific period</a:t>
            </a:r>
          </a:p>
          <a:p>
            <a:r>
              <a:rPr lang="en-US" dirty="0"/>
              <a:t>Market Forecast – </a:t>
            </a:r>
            <a:r>
              <a:rPr lang="en-US" sz="2400" dirty="0"/>
              <a:t>Expected level of industry sales given a specific industry strategy in a given geographic area for a specific period</a:t>
            </a:r>
          </a:p>
          <a:p>
            <a:r>
              <a:rPr lang="en-US" dirty="0"/>
              <a:t>Sales Potential – </a:t>
            </a:r>
            <a:r>
              <a:rPr lang="en-US" sz="2400" dirty="0"/>
              <a:t>Best possible level of firm sales in a given geographic area for a specific period</a:t>
            </a:r>
          </a:p>
          <a:p>
            <a:r>
              <a:rPr lang="en-US" dirty="0"/>
              <a:t>Sales Forecast – </a:t>
            </a:r>
            <a:r>
              <a:rPr lang="en-US" sz="2400" dirty="0"/>
              <a:t>Expected level of firm sales given a specific strategy in a given geographic area for a specific period</a:t>
            </a:r>
          </a:p>
        </p:txBody>
      </p:sp>
    </p:spTree>
    <p:extLst>
      <p:ext uri="{BB962C8B-B14F-4D97-AF65-F5344CB8AC3E}">
        <p14:creationId xmlns:p14="http://schemas.microsoft.com/office/powerpoint/2010/main" val="17030705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7E2FFC-BE6C-41CC-AEB9-8B485E8BC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Uses of Forecasts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9809C8-D0D9-415F-BA05-56A6BBBB2C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To identify opportunities</a:t>
            </a:r>
          </a:p>
          <a:p>
            <a:r>
              <a:rPr lang="en-US" sz="2400" dirty="0"/>
              <a:t>To guide selling efforts</a:t>
            </a:r>
          </a:p>
          <a:p>
            <a:r>
              <a:rPr lang="en-US" sz="2400" dirty="0"/>
              <a:t>Designing sales territories</a:t>
            </a:r>
          </a:p>
          <a:p>
            <a:r>
              <a:rPr lang="en-US" sz="2400" dirty="0"/>
              <a:t>Fixing sales budgets and sales targets</a:t>
            </a:r>
          </a:p>
          <a:p>
            <a:r>
              <a:rPr lang="en-US" sz="2400" dirty="0"/>
              <a:t>A market potential provides an assessment of overall demand opportunity available to all firms in an industry</a:t>
            </a:r>
          </a:p>
          <a:p>
            <a:r>
              <a:rPr lang="en-US" sz="2400" dirty="0"/>
              <a:t>A sales potential adjusts market potential to reflect industry competition and demand opportunity for individual firms</a:t>
            </a:r>
          </a:p>
          <a:p>
            <a:r>
              <a:rPr lang="en-US" sz="2400" dirty="0"/>
              <a:t>Inaccurate forecasts may result in excess inventory (over-forecasting) or missing out sales opportunities ( under-forecasting) </a:t>
            </a:r>
          </a:p>
        </p:txBody>
      </p:sp>
    </p:spTree>
    <p:extLst>
      <p:ext uri="{BB962C8B-B14F-4D97-AF65-F5344CB8AC3E}">
        <p14:creationId xmlns:p14="http://schemas.microsoft.com/office/powerpoint/2010/main" val="40969573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4715F-6CC2-4387-A77C-033566256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Types of Sales Forecasting processes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FC5AA-E87D-43C6-99EB-FF34D6D5CF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Top down – done at the company level and broken down to territory level</a:t>
            </a:r>
          </a:p>
          <a:p>
            <a:r>
              <a:rPr lang="en-US" dirty="0"/>
              <a:t>Bottoms-up – built up from the customer level and collated </a:t>
            </a:r>
            <a:r>
              <a:rPr lang="en-US" dirty="0" err="1"/>
              <a:t>upto</a:t>
            </a:r>
            <a:r>
              <a:rPr lang="en-US" dirty="0"/>
              <a:t> the territory level and </a:t>
            </a:r>
            <a:r>
              <a:rPr lang="en-US" dirty="0" err="1"/>
              <a:t>upto</a:t>
            </a:r>
            <a:r>
              <a:rPr lang="en-US" dirty="0"/>
              <a:t> the company level.</a:t>
            </a:r>
          </a:p>
        </p:txBody>
      </p:sp>
    </p:spTree>
    <p:extLst>
      <p:ext uri="{BB962C8B-B14F-4D97-AF65-F5344CB8AC3E}">
        <p14:creationId xmlns:p14="http://schemas.microsoft.com/office/powerpoint/2010/main" val="19182890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8AA28-AB1B-499B-87DB-AC65B9B5C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Methods of sales forecasting approaches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F9993D-2EA3-4956-B25C-D050EA60345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Top-down approach</a:t>
            </a:r>
          </a:p>
          <a:p>
            <a:r>
              <a:rPr lang="en-US" dirty="0"/>
              <a:t>Moving averages </a:t>
            </a:r>
            <a:r>
              <a:rPr lang="en-US" sz="1800" dirty="0"/>
              <a:t>(2 year, 3 year, 4 year)</a:t>
            </a:r>
          </a:p>
          <a:p>
            <a:r>
              <a:rPr lang="en-US" dirty="0"/>
              <a:t>Exponential smoothing </a:t>
            </a:r>
            <a:r>
              <a:rPr lang="en-US" sz="1800" dirty="0"/>
              <a:t>(</a:t>
            </a:r>
            <a:r>
              <a:rPr lang="el-GR" sz="1800" dirty="0"/>
              <a:t>α</a:t>
            </a:r>
            <a:r>
              <a:rPr lang="en-US" sz="1800" dirty="0"/>
              <a:t>, smoothing constant)</a:t>
            </a:r>
          </a:p>
          <a:p>
            <a:r>
              <a:rPr lang="en-US" dirty="0"/>
              <a:t>Decomposition </a:t>
            </a:r>
            <a:r>
              <a:rPr lang="en-US" sz="1800" dirty="0"/>
              <a:t>(trend, cyclical, seasonality, random)</a:t>
            </a:r>
          </a:p>
          <a:p>
            <a:r>
              <a:rPr lang="en-US" dirty="0"/>
              <a:t>Breakdown</a:t>
            </a:r>
          </a:p>
          <a:p>
            <a:r>
              <a:rPr lang="en-US" dirty="0"/>
              <a:t>Statistical methods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36BE7D-178D-47C8-83E2-A02D0FC0569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Bottoms-up approach</a:t>
            </a:r>
          </a:p>
          <a:p>
            <a:r>
              <a:rPr lang="en-US" dirty="0"/>
              <a:t>Survey of buyer’s intentions</a:t>
            </a:r>
          </a:p>
          <a:p>
            <a:r>
              <a:rPr lang="en-US" dirty="0"/>
              <a:t>Jury of executive opinion</a:t>
            </a:r>
          </a:p>
          <a:p>
            <a:r>
              <a:rPr lang="en-US" dirty="0"/>
              <a:t>Delphi method</a:t>
            </a:r>
          </a:p>
          <a:p>
            <a:r>
              <a:rPr lang="en-US" dirty="0"/>
              <a:t>Sales force composite method</a:t>
            </a:r>
          </a:p>
          <a:p>
            <a:r>
              <a:rPr lang="en-US" dirty="0"/>
              <a:t>Projections of past sales analysis</a:t>
            </a:r>
          </a:p>
        </p:txBody>
      </p:sp>
    </p:spTree>
    <p:extLst>
      <p:ext uri="{BB962C8B-B14F-4D97-AF65-F5344CB8AC3E}">
        <p14:creationId xmlns:p14="http://schemas.microsoft.com/office/powerpoint/2010/main" val="3131275734"/>
      </p:ext>
    </p:extLst>
  </p:cSld>
  <p:clrMapOvr>
    <a:masterClrMapping/>
  </p:clrMapOvr>
</p:sld>
</file>

<file path=ppt/theme/theme1.xml><?xml version="1.0" encoding="utf-8"?>
<a:theme xmlns:a="http://schemas.openxmlformats.org/drawingml/2006/main" name="FadingLines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FadingLines</Template>
  <TotalTime>135</TotalTime>
  <Words>372</Words>
  <Application>Microsoft Office PowerPoint</Application>
  <PresentationFormat>Widescreen</PresentationFormat>
  <Paragraphs>64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Arial</vt:lpstr>
      <vt:lpstr>FadingLines</vt:lpstr>
      <vt:lpstr>Sales Forecasting</vt:lpstr>
      <vt:lpstr>Sales Planning</vt:lpstr>
      <vt:lpstr>Why is Sales Forecasting necessary?</vt:lpstr>
      <vt:lpstr>Types of Forecasts</vt:lpstr>
      <vt:lpstr>Industry and Firm level forecasts</vt:lpstr>
      <vt:lpstr>Uses of Forecasts</vt:lpstr>
      <vt:lpstr>Types of Sales Forecasting processes</vt:lpstr>
      <vt:lpstr>Methods of sales forecasting approaches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Sales Forecasting</dc:title>
  <dc:creator>MN Tripathi</dc:creator>
  <cp:lastModifiedBy>MN Tripathi</cp:lastModifiedBy>
  <cp:revision>15</cp:revision>
  <dcterms:created xsi:type="dcterms:W3CDTF">2019-05-06T07:13:10Z</dcterms:created>
  <dcterms:modified xsi:type="dcterms:W3CDTF">2019-10-21T10:38:10Z</dcterms:modified>
</cp:coreProperties>
</file>