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  <p:sldId id="270" r:id="rId1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B44902-1028-454F-A77B-29515605FF7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52800" y="533400"/>
            <a:ext cx="7924800" cy="3067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2071680-175E-4EAC-89A1-26581C42B02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352800" y="3810000"/>
            <a:ext cx="7924800" cy="17526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77B8035-8EA8-4C68-A299-C28CAE8551B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930400" y="6381750"/>
            <a:ext cx="1625600" cy="476250"/>
          </a:xfrm>
        </p:spPr>
        <p:txBody>
          <a:bodyPr/>
          <a:lstStyle>
            <a:lvl1pPr algn="l"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A3AEE18-81B1-4A41-BB77-9CEF7C4AC28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59200" y="6381750"/>
            <a:ext cx="52832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AD604C3-225A-49D4-BC4A-52E299D3B28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0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473E-06C3-4FD2-9B98-B387E0093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2EAA0-A58A-445C-810A-F65198E00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D996B-75D1-41AD-9B44-ADAFA888E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B9D81-3B36-4C2C-BD60-A39A2E3FC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B6054-8768-434A-A689-454E6836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67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2F6CB-6628-4365-A7E0-9FA96E67D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B8BA9-5880-4C15-A92C-DA73F3E26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9ACCB-0624-4046-AAAC-EB3E4865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63138-95FD-48FC-A37E-B4595048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CFA4F-35CC-4AEA-B582-5611B8ADE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10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EAFA6-B2D3-4633-9327-CDC2BCCBB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7E10E-E63D-4631-96BD-7EB581D93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6400" y="1600201"/>
            <a:ext cx="4216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485D2-0356-47BA-9A95-D6528B179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0" y="1600201"/>
            <a:ext cx="4216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FE1C0-9B68-40F5-A019-94BE5FCE8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2DDEFE-6ADD-4997-99F3-09AF7A6AC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368D9-EB2B-4E2F-99C6-6826009B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7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BF03-1AB1-4E9E-90C7-BA13EA1D9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DAEC6-46E6-4415-A407-768EED6D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F6EB8-A621-4927-8E61-256E5C682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413852-7A99-4465-B5F6-B35647EA44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6CB732-24FA-4C3E-B724-7DBFF8AA1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4E0EE2-C489-4852-A15C-53340AC8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1E1E5-90C2-495E-970A-9532568AF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030983-5AC6-4008-BD78-89794A00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0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4CB1-DCAB-4118-9477-44AF9C30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53B32D-3007-4BE8-AF83-D20AAD213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C8836-1C31-4A96-BD46-89A38724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CF4EC-06BA-4629-962E-88139B5FE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57996-437A-4463-9B7B-91DDF9C42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52D8A-37BA-4868-A1FB-22286A99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97655-CE5D-4060-98AD-EFC610BB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22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9ADF9-ACDB-4B97-853D-B40F133E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153C5-0267-4007-ACD3-B3F64722E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FFF79-7342-4E37-8AD1-58F73E6A3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3FAA4-EFCE-4BFA-8676-220E8065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A8C62-AFFB-4070-98ED-446C127FD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B45F5-F33C-489D-BE65-11BD9901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2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DF3D-A01E-451F-9280-9579DD39F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2B11D-6CCD-42C7-8BE2-FA8E7A7F05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FFACF-CECB-4DAF-9C4C-BAD87827B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AB7CD-5F4B-47AC-9928-78B055A81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AAFB3-448B-41F9-9BE5-F29655AB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CC706-BD14-4F5B-810C-A5784024E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4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7650C-D83B-425F-8999-324C20C86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6BAA3-4FF0-454B-8D7C-FFD67CF12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E2F66-38EA-41FC-857F-C7A63773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E5FD1-DD1E-4274-BA27-D543249F1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251C4-2ED6-4D4E-A963-F0660B1D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6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903134-C5B5-48D3-B576-374CDECE20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23400" y="274639"/>
            <a:ext cx="2159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E5AA68-C2FE-4F7B-A840-EB2F0CD9C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946400" y="274639"/>
            <a:ext cx="6273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E5907-8AC2-427E-9A50-A50299CC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3C3BD-5012-4517-978F-BE036778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DEE89-72BB-4ADA-997A-64551D97B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9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AD3C5C-B80A-4FBA-BA68-BBF79AE56E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46400" y="274638"/>
            <a:ext cx="8636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950DA18-C5DA-4AB8-BB22-7D752F619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46400" y="1600201"/>
            <a:ext cx="8636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C1FD97-B1C5-4969-9691-DCB83BE65F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1463DC63-276E-469A-AE65-D50A1B901ED3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5B9D97-06A3-497A-9C8F-C4192E8D69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81750"/>
            <a:ext cx="7112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4B95B3-4505-45B7-B02A-DA3F9CC3C3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381750"/>
            <a:ext cx="162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/>
            </a:lvl1pPr>
          </a:lstStyle>
          <a:p>
            <a:fld id="{73858FC9-F32B-4F40-AB1A-865406B72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2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BE1915-999D-4488-8AB2-088D56244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Strategic Impact </a:t>
            </a:r>
            <a:br>
              <a:rPr lang="en-US" dirty="0"/>
            </a:br>
            <a:r>
              <a:rPr lang="en-US" dirty="0"/>
              <a:t>of the </a:t>
            </a:r>
            <a:br>
              <a:rPr lang="en-US" dirty="0"/>
            </a:br>
            <a:r>
              <a:rPr lang="en-US"/>
              <a:t>Selling Function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62B46B-514B-491E-8FB8-05E38C1924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80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7F2B5E-E664-4412-A0D3-5212D3568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764"/>
          </a:xfrm>
        </p:spPr>
        <p:txBody>
          <a:bodyPr/>
          <a:lstStyle/>
          <a:p>
            <a:pPr algn="ctr"/>
            <a:r>
              <a:rPr lang="en-US" dirty="0"/>
              <a:t>Marketing Strategy and Personal Selling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EE63AD-751D-4BC6-A57B-BE5226A807C9}"/>
              </a:ext>
            </a:extLst>
          </p:cNvPr>
          <p:cNvSpPr/>
          <p:nvPr/>
        </p:nvSpPr>
        <p:spPr>
          <a:xfrm>
            <a:off x="4696178" y="1185330"/>
            <a:ext cx="1399822" cy="4543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Marketing Strategy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BB1ABD-1121-40F1-91ED-2645ACA3ACD3}"/>
              </a:ext>
            </a:extLst>
          </p:cNvPr>
          <p:cNvSpPr/>
          <p:nvPr/>
        </p:nvSpPr>
        <p:spPr>
          <a:xfrm>
            <a:off x="4696178" y="1845735"/>
            <a:ext cx="1399822" cy="443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Target Market Selection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34107D-4E05-49C4-B528-3CC359C6D450}"/>
              </a:ext>
            </a:extLst>
          </p:cNvPr>
          <p:cNvSpPr/>
          <p:nvPr/>
        </p:nvSpPr>
        <p:spPr>
          <a:xfrm>
            <a:off x="4696178" y="2494851"/>
            <a:ext cx="1399822" cy="445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Marketing Mix Development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064C65-8F54-4AF6-800F-26F4296C9495}"/>
              </a:ext>
            </a:extLst>
          </p:cNvPr>
          <p:cNvSpPr/>
          <p:nvPr/>
        </p:nvSpPr>
        <p:spPr>
          <a:xfrm>
            <a:off x="4696178" y="3146778"/>
            <a:ext cx="1399822" cy="417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Product Strategy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F3362A-5FF0-4AAB-8537-DEB48225CF16}"/>
              </a:ext>
            </a:extLst>
          </p:cNvPr>
          <p:cNvSpPr/>
          <p:nvPr/>
        </p:nvSpPr>
        <p:spPr>
          <a:xfrm>
            <a:off x="4696178" y="4024485"/>
            <a:ext cx="1399822" cy="502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Marketing Communications</a:t>
            </a:r>
          </a:p>
          <a:p>
            <a:pPr algn="ctr"/>
            <a:r>
              <a:rPr lang="en-US" sz="1200" dirty="0"/>
              <a:t>Strategy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EB5177-53EB-4C30-8058-D55486D25AEF}"/>
              </a:ext>
            </a:extLst>
          </p:cNvPr>
          <p:cNvSpPr/>
          <p:nvPr/>
        </p:nvSpPr>
        <p:spPr>
          <a:xfrm>
            <a:off x="4696178" y="4921956"/>
            <a:ext cx="1399822" cy="417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Advertising Strategy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86DE0-B415-4193-B3DE-E299278A37C0}"/>
              </a:ext>
            </a:extLst>
          </p:cNvPr>
          <p:cNvSpPr/>
          <p:nvPr/>
        </p:nvSpPr>
        <p:spPr>
          <a:xfrm>
            <a:off x="4696178" y="5672670"/>
            <a:ext cx="1399822" cy="41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Personal Selling Strategy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2A207-E136-4235-B0B5-A1AB797A6B30}"/>
              </a:ext>
            </a:extLst>
          </p:cNvPr>
          <p:cNvSpPr/>
          <p:nvPr/>
        </p:nvSpPr>
        <p:spPr>
          <a:xfrm>
            <a:off x="4696178" y="6358466"/>
            <a:ext cx="1399822" cy="41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Sales Strategy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D208F-9DE2-40BF-AD36-55BF3150EF66}"/>
              </a:ext>
            </a:extLst>
          </p:cNvPr>
          <p:cNvSpPr/>
          <p:nvPr/>
        </p:nvSpPr>
        <p:spPr>
          <a:xfrm>
            <a:off x="2788355" y="3578580"/>
            <a:ext cx="1264356" cy="417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Price Strategy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88EDF9-62F2-4A1F-BDFD-6AE517C2B4A3}"/>
              </a:ext>
            </a:extLst>
          </p:cNvPr>
          <p:cNvSpPr/>
          <p:nvPr/>
        </p:nvSpPr>
        <p:spPr>
          <a:xfrm>
            <a:off x="6637867" y="3578580"/>
            <a:ext cx="1264356" cy="445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Distribution Strategy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4618D8-1B52-443E-B12E-FF82A6E556A9}"/>
              </a:ext>
            </a:extLst>
          </p:cNvPr>
          <p:cNvSpPr/>
          <p:nvPr/>
        </p:nvSpPr>
        <p:spPr>
          <a:xfrm>
            <a:off x="2788356" y="5339644"/>
            <a:ext cx="1264356" cy="41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Publicity</a:t>
            </a:r>
          </a:p>
          <a:p>
            <a:pPr algn="ctr"/>
            <a:r>
              <a:rPr lang="en-US" sz="1400" dirty="0"/>
              <a:t>Strategy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53777-FB19-476C-9519-52B90D93C962}"/>
              </a:ext>
            </a:extLst>
          </p:cNvPr>
          <p:cNvSpPr/>
          <p:nvPr/>
        </p:nvSpPr>
        <p:spPr>
          <a:xfrm>
            <a:off x="6637867" y="5339644"/>
            <a:ext cx="1377244" cy="41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Sales Promotion Strategy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277B262-EB42-4F64-989B-297E2C7CFF81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5396089" y="1639713"/>
            <a:ext cx="0" cy="206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FC13EDA-3B58-4193-BF9D-37A92862750F}"/>
              </a:ext>
            </a:extLst>
          </p:cNvPr>
          <p:cNvCxnSpPr>
            <a:stCxn id="6" idx="2"/>
            <a:endCxn id="6" idx="2"/>
          </p:cNvCxnSpPr>
          <p:nvPr/>
        </p:nvCxnSpPr>
        <p:spPr>
          <a:xfrm>
            <a:off x="5396089" y="228882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AEC9DC-0405-4AE2-A401-A2FA48DBB6EC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4301067" y="2065867"/>
            <a:ext cx="395111" cy="14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57CD605-1D04-4783-84E1-4ED3B8643D7F}"/>
              </a:ext>
            </a:extLst>
          </p:cNvPr>
          <p:cNvCxnSpPr>
            <a:cxnSpLocks/>
          </p:cNvCxnSpPr>
          <p:nvPr/>
        </p:nvCxnSpPr>
        <p:spPr>
          <a:xfrm>
            <a:off x="4301067" y="2065867"/>
            <a:ext cx="0" cy="651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FA9BCE3-3AC7-42E9-A293-BEBEE48B286F}"/>
              </a:ext>
            </a:extLst>
          </p:cNvPr>
          <p:cNvCxnSpPr>
            <a:endCxn id="7" idx="1"/>
          </p:cNvCxnSpPr>
          <p:nvPr/>
        </p:nvCxnSpPr>
        <p:spPr>
          <a:xfrm>
            <a:off x="4301067" y="2717803"/>
            <a:ext cx="39511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A29C294-D72B-4D15-A893-BB0A16969136}"/>
              </a:ext>
            </a:extLst>
          </p:cNvPr>
          <p:cNvCxnSpPr>
            <a:endCxn id="6" idx="3"/>
          </p:cNvCxnSpPr>
          <p:nvPr/>
        </p:nvCxnSpPr>
        <p:spPr>
          <a:xfrm flipH="1">
            <a:off x="6096000" y="2065867"/>
            <a:ext cx="395111" cy="1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C49B463-073E-4F5C-8F90-58066A63A0A3}"/>
              </a:ext>
            </a:extLst>
          </p:cNvPr>
          <p:cNvCxnSpPr/>
          <p:nvPr/>
        </p:nvCxnSpPr>
        <p:spPr>
          <a:xfrm>
            <a:off x="6491111" y="2065867"/>
            <a:ext cx="0" cy="651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0A1291-1BCE-4DD0-97E1-28D0C075966E}"/>
              </a:ext>
            </a:extLst>
          </p:cNvPr>
          <p:cNvCxnSpPr>
            <a:stCxn id="7" idx="3"/>
          </p:cNvCxnSpPr>
          <p:nvPr/>
        </p:nvCxnSpPr>
        <p:spPr>
          <a:xfrm flipV="1">
            <a:off x="6096000" y="2717803"/>
            <a:ext cx="39511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9E4B13B-58AD-47FF-8467-1777BDCFA004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5396089" y="2940756"/>
            <a:ext cx="0" cy="206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6F22E88-B1F7-44C3-9854-FA382CDA15DB}"/>
              </a:ext>
            </a:extLst>
          </p:cNvPr>
          <p:cNvCxnSpPr>
            <a:stCxn id="8" idx="1"/>
          </p:cNvCxnSpPr>
          <p:nvPr/>
        </p:nvCxnSpPr>
        <p:spPr>
          <a:xfrm flipH="1">
            <a:off x="3420533" y="3355622"/>
            <a:ext cx="12756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4C3D186-9328-4CB1-A294-E53B3CEFD596}"/>
              </a:ext>
            </a:extLst>
          </p:cNvPr>
          <p:cNvCxnSpPr>
            <a:endCxn id="16" idx="0"/>
          </p:cNvCxnSpPr>
          <p:nvPr/>
        </p:nvCxnSpPr>
        <p:spPr>
          <a:xfrm>
            <a:off x="3420533" y="3355622"/>
            <a:ext cx="0" cy="222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6D77557-59E4-469C-9396-41A9E3A89292}"/>
              </a:ext>
            </a:extLst>
          </p:cNvPr>
          <p:cNvCxnSpPr>
            <a:stCxn id="17" idx="0"/>
          </p:cNvCxnSpPr>
          <p:nvPr/>
        </p:nvCxnSpPr>
        <p:spPr>
          <a:xfrm flipV="1">
            <a:off x="7270045" y="3355622"/>
            <a:ext cx="0" cy="2229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A951C4D-1AF8-4BA0-8DC9-F9639C7260A4}"/>
              </a:ext>
            </a:extLst>
          </p:cNvPr>
          <p:cNvCxnSpPr>
            <a:endCxn id="8" idx="3"/>
          </p:cNvCxnSpPr>
          <p:nvPr/>
        </p:nvCxnSpPr>
        <p:spPr>
          <a:xfrm flipH="1">
            <a:off x="6096000" y="3355622"/>
            <a:ext cx="11740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C8BBAED-5B49-4EB5-A510-016F6B5C5445}"/>
              </a:ext>
            </a:extLst>
          </p:cNvPr>
          <p:cNvCxnSpPr>
            <a:endCxn id="10" idx="1"/>
          </p:cNvCxnSpPr>
          <p:nvPr/>
        </p:nvCxnSpPr>
        <p:spPr>
          <a:xfrm flipV="1">
            <a:off x="3420533" y="4275665"/>
            <a:ext cx="1275645" cy="1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965A008-1D52-4664-AEB6-43EF1EF09CA5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420533" y="3996268"/>
            <a:ext cx="0" cy="297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6061A49-03F9-4F68-BCFF-E9BF088162A6}"/>
              </a:ext>
            </a:extLst>
          </p:cNvPr>
          <p:cNvCxnSpPr/>
          <p:nvPr/>
        </p:nvCxnSpPr>
        <p:spPr>
          <a:xfrm>
            <a:off x="6197600" y="4294014"/>
            <a:ext cx="10724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2B16653-863F-4964-8B9B-5EA34E813B14}"/>
              </a:ext>
            </a:extLst>
          </p:cNvPr>
          <p:cNvCxnSpPr>
            <a:endCxn id="17" idx="2"/>
          </p:cNvCxnSpPr>
          <p:nvPr/>
        </p:nvCxnSpPr>
        <p:spPr>
          <a:xfrm flipV="1">
            <a:off x="7270045" y="4024485"/>
            <a:ext cx="0" cy="269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ED5F617-1BCC-4E5E-ACF7-48FCD6CCAD01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>
            <a:off x="5396089" y="4526844"/>
            <a:ext cx="0" cy="395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341A60A-0F07-4CC1-9BB2-78B71B5EB7B2}"/>
              </a:ext>
            </a:extLst>
          </p:cNvPr>
          <p:cNvCxnSpPr>
            <a:stCxn id="12" idx="1"/>
          </p:cNvCxnSpPr>
          <p:nvPr/>
        </p:nvCxnSpPr>
        <p:spPr>
          <a:xfrm flipH="1" flipV="1">
            <a:off x="3420533" y="5125156"/>
            <a:ext cx="1275645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AD31461-F035-4A08-82E4-3B2F413AC55A}"/>
              </a:ext>
            </a:extLst>
          </p:cNvPr>
          <p:cNvCxnSpPr>
            <a:endCxn id="19" idx="0"/>
          </p:cNvCxnSpPr>
          <p:nvPr/>
        </p:nvCxnSpPr>
        <p:spPr>
          <a:xfrm>
            <a:off x="3420533" y="5125156"/>
            <a:ext cx="1" cy="214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A3C2B8B-A842-4EC7-B99A-540D20720776}"/>
              </a:ext>
            </a:extLst>
          </p:cNvPr>
          <p:cNvCxnSpPr>
            <a:endCxn id="12" idx="3"/>
          </p:cNvCxnSpPr>
          <p:nvPr/>
        </p:nvCxnSpPr>
        <p:spPr>
          <a:xfrm flipH="1">
            <a:off x="6096000" y="5125156"/>
            <a:ext cx="1174045" cy="5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2564178-2153-4E60-8BD1-541316FA4546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7270045" y="5125156"/>
            <a:ext cx="56444" cy="214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4007888-815E-421C-A896-8FB24DCEFB22}"/>
              </a:ext>
            </a:extLst>
          </p:cNvPr>
          <p:cNvCxnSpPr>
            <a:stCxn id="19" idx="2"/>
          </p:cNvCxnSpPr>
          <p:nvPr/>
        </p:nvCxnSpPr>
        <p:spPr>
          <a:xfrm flipH="1">
            <a:off x="3420533" y="5757331"/>
            <a:ext cx="1" cy="124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E06C72A-06EE-4ADE-81EE-51CC362CBBAC}"/>
              </a:ext>
            </a:extLst>
          </p:cNvPr>
          <p:cNvCxnSpPr>
            <a:endCxn id="13" idx="1"/>
          </p:cNvCxnSpPr>
          <p:nvPr/>
        </p:nvCxnSpPr>
        <p:spPr>
          <a:xfrm>
            <a:off x="3420533" y="5881511"/>
            <a:ext cx="1275645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EB6DFB5-9FF0-4260-B489-32E94511F595}"/>
              </a:ext>
            </a:extLst>
          </p:cNvPr>
          <p:cNvCxnSpPr>
            <a:stCxn id="13" idx="3"/>
          </p:cNvCxnSpPr>
          <p:nvPr/>
        </p:nvCxnSpPr>
        <p:spPr>
          <a:xfrm flipV="1">
            <a:off x="6096000" y="5881511"/>
            <a:ext cx="1174045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9B73074-8D94-4E1E-8F77-3AFC60D58209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7270045" y="5757331"/>
            <a:ext cx="56444" cy="124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F56252F-61DF-4B86-ABED-E55F2788E850}"/>
              </a:ext>
            </a:extLst>
          </p:cNvPr>
          <p:cNvCxnSpPr>
            <a:stCxn id="13" idx="2"/>
            <a:endCxn id="15" idx="0"/>
          </p:cNvCxnSpPr>
          <p:nvPr/>
        </p:nvCxnSpPr>
        <p:spPr>
          <a:xfrm>
            <a:off x="5396089" y="6090357"/>
            <a:ext cx="0" cy="26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8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B7EE36-EB7E-4423-8BAA-085274ACC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333"/>
            <a:ext cx="10515600" cy="7425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Marketing and Sales Activities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1AB2BFD-3E4F-4272-BE2B-2D1D1A26AA28}"/>
              </a:ext>
            </a:extLst>
          </p:cNvPr>
          <p:cNvSpPr/>
          <p:nvPr/>
        </p:nvSpPr>
        <p:spPr>
          <a:xfrm>
            <a:off x="677333" y="1690688"/>
            <a:ext cx="7529689" cy="447304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C73787-6A62-437A-9DC8-D0D417357CA9}"/>
              </a:ext>
            </a:extLst>
          </p:cNvPr>
          <p:cNvSpPr/>
          <p:nvPr/>
        </p:nvSpPr>
        <p:spPr>
          <a:xfrm>
            <a:off x="3691467" y="1690687"/>
            <a:ext cx="7823200" cy="447304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D611C-51EA-4B4C-90F0-B61DD6F2D1DD}"/>
              </a:ext>
            </a:extLst>
          </p:cNvPr>
          <p:cNvSpPr txBox="1"/>
          <p:nvPr/>
        </p:nvSpPr>
        <p:spPr>
          <a:xfrm>
            <a:off x="1399822" y="2596444"/>
            <a:ext cx="27975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9900"/>
                </a:solidFill>
              </a:rPr>
              <a:t>Competitive Analysis</a:t>
            </a:r>
          </a:p>
          <a:p>
            <a:r>
              <a:rPr lang="en-US" dirty="0">
                <a:solidFill>
                  <a:srgbClr val="669900"/>
                </a:solidFill>
              </a:rPr>
              <a:t>Strategy Development</a:t>
            </a:r>
          </a:p>
          <a:p>
            <a:r>
              <a:rPr lang="en-US" dirty="0">
                <a:solidFill>
                  <a:srgbClr val="669900"/>
                </a:solidFill>
              </a:rPr>
              <a:t>Market Research</a:t>
            </a:r>
          </a:p>
          <a:p>
            <a:r>
              <a:rPr lang="en-US" dirty="0">
                <a:solidFill>
                  <a:srgbClr val="669900"/>
                </a:solidFill>
              </a:rPr>
              <a:t>Market Segmentation</a:t>
            </a:r>
          </a:p>
          <a:p>
            <a:r>
              <a:rPr lang="en-US" dirty="0">
                <a:solidFill>
                  <a:srgbClr val="669900"/>
                </a:solidFill>
              </a:rPr>
              <a:t>Product Development</a:t>
            </a:r>
          </a:p>
          <a:p>
            <a:r>
              <a:rPr lang="en-US" dirty="0">
                <a:solidFill>
                  <a:srgbClr val="669900"/>
                </a:solidFill>
              </a:rPr>
              <a:t>Product Positioning</a:t>
            </a:r>
          </a:p>
          <a:p>
            <a:r>
              <a:rPr lang="en-US" dirty="0">
                <a:solidFill>
                  <a:srgbClr val="669900"/>
                </a:solidFill>
              </a:rPr>
              <a:t>Packaging</a:t>
            </a:r>
          </a:p>
          <a:p>
            <a:r>
              <a:rPr lang="en-US" dirty="0">
                <a:solidFill>
                  <a:srgbClr val="669900"/>
                </a:solidFill>
              </a:rPr>
              <a:t>Advertising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6FE17C-1256-4B3B-9376-52A004F5AC92}"/>
              </a:ext>
            </a:extLst>
          </p:cNvPr>
          <p:cNvSpPr txBox="1"/>
          <p:nvPr/>
        </p:nvSpPr>
        <p:spPr>
          <a:xfrm>
            <a:off x="8207022" y="2799644"/>
            <a:ext cx="37343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Competitive Market Intelligence</a:t>
            </a:r>
          </a:p>
          <a:p>
            <a:r>
              <a:rPr lang="en-US" dirty="0">
                <a:solidFill>
                  <a:srgbClr val="0070C0"/>
                </a:solidFill>
              </a:rPr>
              <a:t>Personal Selling</a:t>
            </a:r>
          </a:p>
          <a:p>
            <a:r>
              <a:rPr lang="en-US" dirty="0">
                <a:solidFill>
                  <a:srgbClr val="0070C0"/>
                </a:solidFill>
              </a:rPr>
              <a:t>Distributor Management</a:t>
            </a:r>
          </a:p>
          <a:p>
            <a:r>
              <a:rPr lang="en-US" dirty="0">
                <a:solidFill>
                  <a:srgbClr val="0070C0"/>
                </a:solidFill>
              </a:rPr>
              <a:t>Account Management</a:t>
            </a:r>
          </a:p>
          <a:p>
            <a:r>
              <a:rPr lang="en-US" dirty="0">
                <a:solidFill>
                  <a:srgbClr val="0070C0"/>
                </a:solidFill>
              </a:rPr>
              <a:t>Merchandising</a:t>
            </a:r>
          </a:p>
          <a:p>
            <a:r>
              <a:rPr lang="en-US" dirty="0">
                <a:solidFill>
                  <a:srgbClr val="0070C0"/>
                </a:solidFill>
              </a:rPr>
              <a:t>Installation</a:t>
            </a:r>
          </a:p>
          <a:p>
            <a:r>
              <a:rPr lang="en-US" dirty="0">
                <a:solidFill>
                  <a:srgbClr val="0070C0"/>
                </a:solidFill>
              </a:rPr>
              <a:t>After Sales Service</a:t>
            </a:r>
          </a:p>
          <a:p>
            <a:r>
              <a:rPr lang="en-US" dirty="0">
                <a:solidFill>
                  <a:srgbClr val="0070C0"/>
                </a:solidFill>
              </a:rPr>
              <a:t>Merchandising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43527B-C945-4221-A496-9DFED56D28E5}"/>
              </a:ext>
            </a:extLst>
          </p:cNvPr>
          <p:cNvSpPr txBox="1"/>
          <p:nvPr/>
        </p:nvSpPr>
        <p:spPr>
          <a:xfrm>
            <a:off x="4425244" y="2912533"/>
            <a:ext cx="3357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Target Marketing</a:t>
            </a:r>
          </a:p>
          <a:p>
            <a:r>
              <a:rPr lang="en-US" dirty="0">
                <a:solidFill>
                  <a:srgbClr val="FF0000"/>
                </a:solidFill>
              </a:rPr>
              <a:t>Sales Forecasting</a:t>
            </a:r>
          </a:p>
          <a:p>
            <a:r>
              <a:rPr lang="en-US" dirty="0">
                <a:solidFill>
                  <a:srgbClr val="FF0000"/>
                </a:solidFill>
              </a:rPr>
              <a:t>Customer Account Selection</a:t>
            </a:r>
          </a:p>
          <a:p>
            <a:r>
              <a:rPr lang="en-US" dirty="0">
                <a:solidFill>
                  <a:srgbClr val="FF0000"/>
                </a:solidFill>
              </a:rPr>
              <a:t>Value Proposition</a:t>
            </a:r>
          </a:p>
          <a:p>
            <a:r>
              <a:rPr lang="en-US" dirty="0">
                <a:solidFill>
                  <a:srgbClr val="FF0000"/>
                </a:solidFill>
              </a:rPr>
              <a:t>Pricing</a:t>
            </a:r>
          </a:p>
          <a:p>
            <a:r>
              <a:rPr lang="en-US" dirty="0">
                <a:solidFill>
                  <a:srgbClr val="FF0000"/>
                </a:solidFill>
              </a:rPr>
              <a:t>Promotions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E93B66-98F6-42F5-A0B2-31A662C7934B}"/>
              </a:ext>
            </a:extLst>
          </p:cNvPr>
          <p:cNvCxnSpPr/>
          <p:nvPr/>
        </p:nvCxnSpPr>
        <p:spPr>
          <a:xfrm flipV="1">
            <a:off x="9708444" y="1241778"/>
            <a:ext cx="0" cy="779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FFA8A7-F845-40BB-BBA2-FE8E6DF5CF3F}"/>
              </a:ext>
            </a:extLst>
          </p:cNvPr>
          <p:cNvCxnSpPr/>
          <p:nvPr/>
        </p:nvCxnSpPr>
        <p:spPr>
          <a:xfrm flipH="1">
            <a:off x="1772356" y="1241778"/>
            <a:ext cx="7936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BB5FDAC-4467-4679-96EA-FD29E06B9E38}"/>
              </a:ext>
            </a:extLst>
          </p:cNvPr>
          <p:cNvCxnSpPr>
            <a:endCxn id="4" idx="1"/>
          </p:cNvCxnSpPr>
          <p:nvPr/>
        </p:nvCxnSpPr>
        <p:spPr>
          <a:xfrm>
            <a:off x="1772356" y="1241778"/>
            <a:ext cx="7674" cy="1103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B28361-4FD1-458C-B4B5-E0FCF4BF383A}"/>
              </a:ext>
            </a:extLst>
          </p:cNvPr>
          <p:cNvCxnSpPr>
            <a:stCxn id="4" idx="3"/>
          </p:cNvCxnSpPr>
          <p:nvPr/>
        </p:nvCxnSpPr>
        <p:spPr>
          <a:xfrm>
            <a:off x="1780030" y="5508671"/>
            <a:ext cx="0" cy="1050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37E6731-7253-4253-BD0C-23B213D30836}"/>
              </a:ext>
            </a:extLst>
          </p:cNvPr>
          <p:cNvCxnSpPr/>
          <p:nvPr/>
        </p:nvCxnSpPr>
        <p:spPr>
          <a:xfrm>
            <a:off x="1780030" y="6558844"/>
            <a:ext cx="79284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FE90E5D-56D0-4D28-990C-CA1BC1A76490}"/>
              </a:ext>
            </a:extLst>
          </p:cNvPr>
          <p:cNvCxnSpPr/>
          <p:nvPr/>
        </p:nvCxnSpPr>
        <p:spPr>
          <a:xfrm flipV="1">
            <a:off x="9708444" y="5813778"/>
            <a:ext cx="0" cy="745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C030C9A-E098-4A4A-B57C-B963D7C34CBE}"/>
              </a:ext>
            </a:extLst>
          </p:cNvPr>
          <p:cNvSpPr txBox="1"/>
          <p:nvPr/>
        </p:nvSpPr>
        <p:spPr>
          <a:xfrm>
            <a:off x="9267227" y="951543"/>
            <a:ext cx="115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91F5F2-C634-48CE-BB6F-2DD21962D05F}"/>
              </a:ext>
            </a:extLst>
          </p:cNvPr>
          <p:cNvSpPr txBox="1"/>
          <p:nvPr/>
        </p:nvSpPr>
        <p:spPr>
          <a:xfrm>
            <a:off x="1094072" y="924811"/>
            <a:ext cx="115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Marketing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2A96E8-F346-4679-8D89-41878ACD4BE7}"/>
              </a:ext>
            </a:extLst>
          </p:cNvPr>
          <p:cNvSpPr txBox="1"/>
          <p:nvPr/>
        </p:nvSpPr>
        <p:spPr>
          <a:xfrm>
            <a:off x="4197344" y="951543"/>
            <a:ext cx="2985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Sales To Marketing Inputs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D5E920-88C6-403F-9AEE-CAB067E984F1}"/>
              </a:ext>
            </a:extLst>
          </p:cNvPr>
          <p:cNvSpPr txBox="1"/>
          <p:nvPr/>
        </p:nvSpPr>
        <p:spPr>
          <a:xfrm>
            <a:off x="4097869" y="6427974"/>
            <a:ext cx="2912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Marketing to Sales Inputs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38AA7C-13E9-4B84-BE0A-981FB7D8DB74}"/>
              </a:ext>
            </a:extLst>
          </p:cNvPr>
          <p:cNvSpPr txBox="1"/>
          <p:nvPr/>
        </p:nvSpPr>
        <p:spPr>
          <a:xfrm>
            <a:off x="2720628" y="5683533"/>
            <a:ext cx="6208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The coordination of sales and marketing activities is important to integrated marketing communication strategies </a:t>
            </a:r>
          </a:p>
        </p:txBody>
      </p:sp>
    </p:spTree>
    <p:extLst>
      <p:ext uri="{BB962C8B-B14F-4D97-AF65-F5344CB8AC3E}">
        <p14:creationId xmlns:p14="http://schemas.microsoft.com/office/powerpoint/2010/main" val="470861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EC4F0-5D50-4AF8-A3E2-8BB24E5EA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Defining Sales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571CE-007F-4777-8CF2-40066303B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Focuses sales force attention on attractive segments that value the company’s offering</a:t>
            </a:r>
          </a:p>
          <a:p>
            <a:r>
              <a:rPr lang="en-US" dirty="0"/>
              <a:t>Tailors the value proposition and the sales process to each market segment’s specific needs</a:t>
            </a:r>
          </a:p>
          <a:p>
            <a:r>
              <a:rPr lang="en-US" dirty="0"/>
              <a:t>Defines cost-efficient sales processes that communicates the value that the offering creates for customers</a:t>
            </a:r>
          </a:p>
          <a:p>
            <a:r>
              <a:rPr lang="en-US" dirty="0"/>
              <a:t>Helps sales people develop business relationships that benefit both the company and the customer</a:t>
            </a:r>
          </a:p>
          <a:p>
            <a:r>
              <a:rPr lang="en-US" dirty="0"/>
              <a:t>Shifts the selling emphasis away from price on to business value</a:t>
            </a:r>
          </a:p>
          <a:p>
            <a:r>
              <a:rPr lang="en-US" dirty="0"/>
              <a:t>Increases sales relative to competition</a:t>
            </a:r>
          </a:p>
        </p:txBody>
      </p:sp>
    </p:spTree>
    <p:extLst>
      <p:ext uri="{BB962C8B-B14F-4D97-AF65-F5344CB8AC3E}">
        <p14:creationId xmlns:p14="http://schemas.microsoft.com/office/powerpoint/2010/main" val="2463954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8B0BA7-38EC-46ED-B122-291C0C90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631"/>
          </a:xfrm>
        </p:spPr>
        <p:txBody>
          <a:bodyPr/>
          <a:lstStyle/>
          <a:p>
            <a:pPr algn="ctr"/>
            <a:r>
              <a:rPr lang="en-US" dirty="0"/>
              <a:t>Sales Strategy framework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A1BA50-2C0E-4980-A655-CD33FE0C2C7D}"/>
              </a:ext>
            </a:extLst>
          </p:cNvPr>
          <p:cNvSpPr/>
          <p:nvPr/>
        </p:nvSpPr>
        <p:spPr>
          <a:xfrm>
            <a:off x="2912533" y="3239911"/>
            <a:ext cx="1207911" cy="6321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Org. Buying </a:t>
            </a:r>
            <a:r>
              <a:rPr lang="en-US" sz="1400" dirty="0" err="1">
                <a:solidFill>
                  <a:srgbClr val="FF0000"/>
                </a:solidFill>
              </a:rPr>
              <a:t>Behaviour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0824C-A9BC-497F-B9EE-BCBA67047F3E}"/>
              </a:ext>
            </a:extLst>
          </p:cNvPr>
          <p:cNvSpPr/>
          <p:nvPr/>
        </p:nvSpPr>
        <p:spPr>
          <a:xfrm>
            <a:off x="4549422" y="3239911"/>
            <a:ext cx="1207911" cy="6321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Account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E2FE62-F841-4AE8-9083-095C69064698}"/>
              </a:ext>
            </a:extLst>
          </p:cNvPr>
          <p:cNvSpPr/>
          <p:nvPr/>
        </p:nvSpPr>
        <p:spPr>
          <a:xfrm>
            <a:off x="6186311" y="3239911"/>
            <a:ext cx="1207911" cy="6321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Sales person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861E3-3CB6-4B29-891F-8E2720AA26C0}"/>
              </a:ext>
            </a:extLst>
          </p:cNvPr>
          <p:cNvSpPr/>
          <p:nvPr/>
        </p:nvSpPr>
        <p:spPr>
          <a:xfrm>
            <a:off x="7868356" y="3239911"/>
            <a:ext cx="1207911" cy="6321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Sales Strategy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D7D385-B009-4F67-9DB0-437729BFEB9C}"/>
              </a:ext>
            </a:extLst>
          </p:cNvPr>
          <p:cNvSpPr/>
          <p:nvPr/>
        </p:nvSpPr>
        <p:spPr>
          <a:xfrm>
            <a:off x="1501422" y="2359378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Buying Centre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F05F0B-00AC-4B61-97A4-FBCF61744D0C}"/>
              </a:ext>
            </a:extLst>
          </p:cNvPr>
          <p:cNvSpPr/>
          <p:nvPr/>
        </p:nvSpPr>
        <p:spPr>
          <a:xfrm>
            <a:off x="1501422" y="1490133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Buying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Situation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584673-6664-4CF5-B1C7-699C1FA77FF7}"/>
              </a:ext>
            </a:extLst>
          </p:cNvPr>
          <p:cNvSpPr/>
          <p:nvPr/>
        </p:nvSpPr>
        <p:spPr>
          <a:xfrm>
            <a:off x="1501422" y="4481689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Buying Process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F323B3-289B-4411-97B1-6C578128940E}"/>
              </a:ext>
            </a:extLst>
          </p:cNvPr>
          <p:cNvSpPr/>
          <p:nvPr/>
        </p:nvSpPr>
        <p:spPr>
          <a:xfrm>
            <a:off x="1501422" y="5294489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Buying Needs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8138A3-6BA2-40EF-883E-BF95BEA85D6F}"/>
              </a:ext>
            </a:extLst>
          </p:cNvPr>
          <p:cNvSpPr/>
          <p:nvPr/>
        </p:nvSpPr>
        <p:spPr>
          <a:xfrm>
            <a:off x="9358489" y="2359378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Relationship Strategy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92CD-08A0-4BE6-99C6-54A1B7831EDF}"/>
              </a:ext>
            </a:extLst>
          </p:cNvPr>
          <p:cNvSpPr/>
          <p:nvPr/>
        </p:nvSpPr>
        <p:spPr>
          <a:xfrm>
            <a:off x="9358489" y="1490133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Account Targeting Strategy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E76B3A-2DB1-4A72-90CD-A7285AB5941C}"/>
              </a:ext>
            </a:extLst>
          </p:cNvPr>
          <p:cNvSpPr/>
          <p:nvPr/>
        </p:nvSpPr>
        <p:spPr>
          <a:xfrm>
            <a:off x="9358489" y="4481689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Sales Channel Strategy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B2C66D-6BC7-4A0C-9079-7D4C58FD087C}"/>
              </a:ext>
            </a:extLst>
          </p:cNvPr>
          <p:cNvSpPr/>
          <p:nvPr/>
        </p:nvSpPr>
        <p:spPr>
          <a:xfrm>
            <a:off x="9358489" y="5396089"/>
            <a:ext cx="1174045" cy="5870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Selling Strategy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25F10AE-D9D9-49A2-9ADA-5332FBDEA9FE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757333" y="3556000"/>
            <a:ext cx="4289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1955A3E-A17B-4714-8FD0-08C4A36228FB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4120444" y="3556000"/>
            <a:ext cx="4289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EFC70F-734A-447F-900B-F9A5DD0B9866}"/>
              </a:ext>
            </a:extLst>
          </p:cNvPr>
          <p:cNvCxnSpPr>
            <a:stCxn id="7" idx="1"/>
            <a:endCxn id="6" idx="3"/>
          </p:cNvCxnSpPr>
          <p:nvPr/>
        </p:nvCxnSpPr>
        <p:spPr>
          <a:xfrm flipH="1">
            <a:off x="7394222" y="3556000"/>
            <a:ext cx="4741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6063AEF-DE56-4A1B-ADBF-3805D12D2DAC}"/>
              </a:ext>
            </a:extLst>
          </p:cNvPr>
          <p:cNvCxnSpPr>
            <a:stCxn id="13" idx="1"/>
          </p:cNvCxnSpPr>
          <p:nvPr/>
        </p:nvCxnSpPr>
        <p:spPr>
          <a:xfrm flipH="1">
            <a:off x="8308622" y="1783644"/>
            <a:ext cx="1049867" cy="22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C642C73-B15D-4BEB-9C7E-4A844AD850D0}"/>
              </a:ext>
            </a:extLst>
          </p:cNvPr>
          <p:cNvCxnSpPr/>
          <p:nvPr/>
        </p:nvCxnSpPr>
        <p:spPr>
          <a:xfrm>
            <a:off x="8319911" y="1828800"/>
            <a:ext cx="0" cy="1411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EE95D8B-DC2A-442A-BE97-B27117FCA77C}"/>
              </a:ext>
            </a:extLst>
          </p:cNvPr>
          <p:cNvCxnSpPr>
            <a:stCxn id="12" idx="1"/>
          </p:cNvCxnSpPr>
          <p:nvPr/>
        </p:nvCxnSpPr>
        <p:spPr>
          <a:xfrm flipH="1">
            <a:off x="8715022" y="2652889"/>
            <a:ext cx="6434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3EAEF9-885D-4B00-BD0B-E9F9FA04A043}"/>
              </a:ext>
            </a:extLst>
          </p:cNvPr>
          <p:cNvCxnSpPr/>
          <p:nvPr/>
        </p:nvCxnSpPr>
        <p:spPr>
          <a:xfrm>
            <a:off x="8726311" y="2686756"/>
            <a:ext cx="0" cy="553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11E331-4739-40CA-A0D0-31E1E73F3B62}"/>
              </a:ext>
            </a:extLst>
          </p:cNvPr>
          <p:cNvCxnSpPr>
            <a:stCxn id="15" idx="1"/>
          </p:cNvCxnSpPr>
          <p:nvPr/>
        </p:nvCxnSpPr>
        <p:spPr>
          <a:xfrm flipH="1">
            <a:off x="8229600" y="5689600"/>
            <a:ext cx="1128889" cy="22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3A929B0-216E-43FE-80EC-F7E0AACD0C23}"/>
              </a:ext>
            </a:extLst>
          </p:cNvPr>
          <p:cNvCxnSpPr/>
          <p:nvPr/>
        </p:nvCxnSpPr>
        <p:spPr>
          <a:xfrm flipV="1">
            <a:off x="8308622" y="3872089"/>
            <a:ext cx="11289" cy="1817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B98B19E-56B7-40B7-84D1-A7ADDA1735BB}"/>
              </a:ext>
            </a:extLst>
          </p:cNvPr>
          <p:cNvCxnSpPr>
            <a:stCxn id="14" idx="1"/>
          </p:cNvCxnSpPr>
          <p:nvPr/>
        </p:nvCxnSpPr>
        <p:spPr>
          <a:xfrm flipH="1">
            <a:off x="8726311" y="4775200"/>
            <a:ext cx="632178" cy="11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995834-740D-4A80-A642-7D74D85117BD}"/>
              </a:ext>
            </a:extLst>
          </p:cNvPr>
          <p:cNvCxnSpPr/>
          <p:nvPr/>
        </p:nvCxnSpPr>
        <p:spPr>
          <a:xfrm flipV="1">
            <a:off x="8715022" y="3872089"/>
            <a:ext cx="11289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8659881-A5CE-4D86-97E9-6030386009C0}"/>
              </a:ext>
            </a:extLst>
          </p:cNvPr>
          <p:cNvCxnSpPr>
            <a:stCxn id="9" idx="3"/>
          </p:cNvCxnSpPr>
          <p:nvPr/>
        </p:nvCxnSpPr>
        <p:spPr>
          <a:xfrm>
            <a:off x="2675467" y="1783644"/>
            <a:ext cx="1049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7525FC6-4440-49BA-A59E-07B3E3DDA1B1}"/>
              </a:ext>
            </a:extLst>
          </p:cNvPr>
          <p:cNvCxnSpPr/>
          <p:nvPr/>
        </p:nvCxnSpPr>
        <p:spPr>
          <a:xfrm>
            <a:off x="3725333" y="1794933"/>
            <a:ext cx="0" cy="1444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67C233C-D3FE-4196-82C7-CEE8CA25504E}"/>
              </a:ext>
            </a:extLst>
          </p:cNvPr>
          <p:cNvCxnSpPr>
            <a:stCxn id="8" idx="3"/>
          </p:cNvCxnSpPr>
          <p:nvPr/>
        </p:nvCxnSpPr>
        <p:spPr>
          <a:xfrm>
            <a:off x="2675467" y="2652889"/>
            <a:ext cx="4967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4F60C94-90C5-43FD-9BC3-918864A7142F}"/>
              </a:ext>
            </a:extLst>
          </p:cNvPr>
          <p:cNvCxnSpPr/>
          <p:nvPr/>
        </p:nvCxnSpPr>
        <p:spPr>
          <a:xfrm>
            <a:off x="3172178" y="2652889"/>
            <a:ext cx="0" cy="587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99569E7-C30F-4438-94A5-5D632552C1B5}"/>
              </a:ext>
            </a:extLst>
          </p:cNvPr>
          <p:cNvCxnSpPr>
            <a:stCxn id="10" idx="3"/>
          </p:cNvCxnSpPr>
          <p:nvPr/>
        </p:nvCxnSpPr>
        <p:spPr>
          <a:xfrm>
            <a:off x="2675467" y="4775200"/>
            <a:ext cx="496711" cy="11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5BA40D8-D520-4033-9088-1FE49A4DC371}"/>
              </a:ext>
            </a:extLst>
          </p:cNvPr>
          <p:cNvCxnSpPr/>
          <p:nvPr/>
        </p:nvCxnSpPr>
        <p:spPr>
          <a:xfrm flipV="1">
            <a:off x="3172178" y="3872089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2266B91-8FAF-4F62-8583-49BC80E1A529}"/>
              </a:ext>
            </a:extLst>
          </p:cNvPr>
          <p:cNvCxnSpPr>
            <a:stCxn id="11" idx="3"/>
          </p:cNvCxnSpPr>
          <p:nvPr/>
        </p:nvCxnSpPr>
        <p:spPr>
          <a:xfrm>
            <a:off x="2675467" y="5588000"/>
            <a:ext cx="1049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B512543-7366-46D5-8818-66B824593EF6}"/>
              </a:ext>
            </a:extLst>
          </p:cNvPr>
          <p:cNvCxnSpPr/>
          <p:nvPr/>
        </p:nvCxnSpPr>
        <p:spPr>
          <a:xfrm flipV="1">
            <a:off x="3725333" y="3872089"/>
            <a:ext cx="0" cy="17159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71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9AB638-AFA8-4F53-970A-36C6732CC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Relationship Strategy Selling Costs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D071B69-15FD-4624-A332-016DDD3B11F4}"/>
              </a:ext>
            </a:extLst>
          </p:cNvPr>
          <p:cNvCxnSpPr/>
          <p:nvPr/>
        </p:nvCxnSpPr>
        <p:spPr>
          <a:xfrm>
            <a:off x="2099733" y="2099733"/>
            <a:ext cx="0" cy="4176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7FFE18-C423-4C80-9D29-D893B50B9738}"/>
              </a:ext>
            </a:extLst>
          </p:cNvPr>
          <p:cNvCxnSpPr/>
          <p:nvPr/>
        </p:nvCxnSpPr>
        <p:spPr>
          <a:xfrm>
            <a:off x="2099733" y="6276622"/>
            <a:ext cx="6773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A307F32-67B4-4532-8AE3-FF5973B372BF}"/>
              </a:ext>
            </a:extLst>
          </p:cNvPr>
          <p:cNvSpPr txBox="1"/>
          <p:nvPr/>
        </p:nvSpPr>
        <p:spPr>
          <a:xfrm rot="16200000">
            <a:off x="609600" y="3429000"/>
            <a:ext cx="1401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 to serve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2D45A04-D496-4664-A897-ECB666D4EB8B}"/>
              </a:ext>
            </a:extLst>
          </p:cNvPr>
          <p:cNvCxnSpPr/>
          <p:nvPr/>
        </p:nvCxnSpPr>
        <p:spPr>
          <a:xfrm flipV="1">
            <a:off x="1840089" y="2765778"/>
            <a:ext cx="0" cy="1840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C247BBF-BAEE-4E86-B10F-C777EAB14CB6}"/>
              </a:ext>
            </a:extLst>
          </p:cNvPr>
          <p:cNvSpPr txBox="1"/>
          <p:nvPr/>
        </p:nvSpPr>
        <p:spPr>
          <a:xfrm flipH="1">
            <a:off x="5097215" y="6488668"/>
            <a:ext cx="199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9E49943-6CF3-4DBC-AF7B-B3A03D6937AA}"/>
              </a:ext>
            </a:extLst>
          </p:cNvPr>
          <p:cNvCxnSpPr/>
          <p:nvPr/>
        </p:nvCxnSpPr>
        <p:spPr>
          <a:xfrm>
            <a:off x="4662311" y="6488668"/>
            <a:ext cx="24324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47A9446A-5A24-49C0-9063-0F571E812BFE}"/>
              </a:ext>
            </a:extLst>
          </p:cNvPr>
          <p:cNvSpPr/>
          <p:nvPr/>
        </p:nvSpPr>
        <p:spPr>
          <a:xfrm>
            <a:off x="2359376" y="5445614"/>
            <a:ext cx="2381949" cy="6189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Transactional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Relationship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156E2F7-FAE5-4A37-9DEE-53F9876F2C00}"/>
              </a:ext>
            </a:extLst>
          </p:cNvPr>
          <p:cNvSpPr/>
          <p:nvPr/>
        </p:nvSpPr>
        <p:spPr>
          <a:xfrm>
            <a:off x="3567290" y="4314275"/>
            <a:ext cx="2381946" cy="6189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Solutions Relationship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F29F21A-0F9A-4639-B742-411AB6310BDF}"/>
              </a:ext>
            </a:extLst>
          </p:cNvPr>
          <p:cNvSpPr/>
          <p:nvPr/>
        </p:nvSpPr>
        <p:spPr>
          <a:xfrm>
            <a:off x="4983764" y="3034076"/>
            <a:ext cx="2381942" cy="6912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Partnership Relationship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329ABDF-48AD-43F4-AF05-1A30473F9942}"/>
              </a:ext>
            </a:extLst>
          </p:cNvPr>
          <p:cNvSpPr/>
          <p:nvPr/>
        </p:nvSpPr>
        <p:spPr>
          <a:xfrm>
            <a:off x="6344413" y="2020712"/>
            <a:ext cx="2528654" cy="64403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Collaborative Relationship</a:t>
            </a:r>
          </a:p>
        </p:txBody>
      </p:sp>
    </p:spTree>
    <p:extLst>
      <p:ext uri="{BB962C8B-B14F-4D97-AF65-F5344CB8AC3E}">
        <p14:creationId xmlns:p14="http://schemas.microsoft.com/office/powerpoint/2010/main" val="241664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388626-7B57-4B42-AB05-FE9F818D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Identifying Strategic Accounts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8988D5-DE1D-4AE0-BCE2-71CE4CE950D9}"/>
              </a:ext>
            </a:extLst>
          </p:cNvPr>
          <p:cNvSpPr/>
          <p:nvPr/>
        </p:nvSpPr>
        <p:spPr>
          <a:xfrm>
            <a:off x="2889956" y="2460978"/>
            <a:ext cx="6615288" cy="3307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75370A-8D57-491B-8ED4-564295DCA07E}"/>
              </a:ext>
            </a:extLst>
          </p:cNvPr>
          <p:cNvCxnSpPr>
            <a:stCxn id="4" idx="0"/>
            <a:endCxn id="4" idx="2"/>
          </p:cNvCxnSpPr>
          <p:nvPr/>
        </p:nvCxnSpPr>
        <p:spPr>
          <a:xfrm>
            <a:off x="6197600" y="2460978"/>
            <a:ext cx="0" cy="3307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E6A1DB-A092-4040-8FFE-44212B17D58E}"/>
              </a:ext>
            </a:extLst>
          </p:cNvPr>
          <p:cNvCxnSpPr>
            <a:stCxn id="4" idx="1"/>
            <a:endCxn id="4" idx="3"/>
          </p:cNvCxnSpPr>
          <p:nvPr/>
        </p:nvCxnSpPr>
        <p:spPr>
          <a:xfrm>
            <a:off x="2889956" y="4114800"/>
            <a:ext cx="66152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1DB175-6139-4E66-9DF7-16B20F072BE9}"/>
              </a:ext>
            </a:extLst>
          </p:cNvPr>
          <p:cNvCxnSpPr/>
          <p:nvPr/>
        </p:nvCxnSpPr>
        <p:spPr>
          <a:xfrm flipV="1">
            <a:off x="2438400" y="3206044"/>
            <a:ext cx="0" cy="1275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0B4AE2-FC29-4C5D-A8B6-CD4F793A5B2A}"/>
              </a:ext>
            </a:extLst>
          </p:cNvPr>
          <p:cNvCxnSpPr/>
          <p:nvPr/>
        </p:nvCxnSpPr>
        <p:spPr>
          <a:xfrm>
            <a:off x="5339641" y="6581422"/>
            <a:ext cx="17159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EA76439-3AD8-42FE-9651-DF1CDA345860}"/>
              </a:ext>
            </a:extLst>
          </p:cNvPr>
          <p:cNvSpPr txBox="1"/>
          <p:nvPr/>
        </p:nvSpPr>
        <p:spPr>
          <a:xfrm>
            <a:off x="3770489" y="2957689"/>
            <a:ext cx="1569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Large Account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C7E96D-CC52-4D62-9AA8-8FCA39D3BEAA}"/>
              </a:ext>
            </a:extLst>
          </p:cNvPr>
          <p:cNvSpPr txBox="1"/>
          <p:nvPr/>
        </p:nvSpPr>
        <p:spPr>
          <a:xfrm>
            <a:off x="7055556" y="2966349"/>
            <a:ext cx="2054575" cy="37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Strategic Account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FEE8A8-D8E3-466A-AFF1-A2BE0240A3CF}"/>
              </a:ext>
            </a:extLst>
          </p:cNvPr>
          <p:cNvSpPr txBox="1"/>
          <p:nvPr/>
        </p:nvSpPr>
        <p:spPr>
          <a:xfrm>
            <a:off x="3770489" y="4831644"/>
            <a:ext cx="200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Regular Account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212B0E-A6A2-4797-8000-02A02085914F}"/>
              </a:ext>
            </a:extLst>
          </p:cNvPr>
          <p:cNvSpPr txBox="1"/>
          <p:nvPr/>
        </p:nvSpPr>
        <p:spPr>
          <a:xfrm>
            <a:off x="7258756" y="4831644"/>
            <a:ext cx="185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Complex Account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ED33FB-D1E7-4376-81A6-5E3705830762}"/>
              </a:ext>
            </a:extLst>
          </p:cNvPr>
          <p:cNvSpPr txBox="1"/>
          <p:nvPr/>
        </p:nvSpPr>
        <p:spPr>
          <a:xfrm>
            <a:off x="4820353" y="5901298"/>
            <a:ext cx="273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Complexity of Account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9244FD-703B-4263-9825-BAAB63238173}"/>
              </a:ext>
            </a:extLst>
          </p:cNvPr>
          <p:cNvSpPr txBox="1"/>
          <p:nvPr/>
        </p:nvSpPr>
        <p:spPr>
          <a:xfrm rot="16200000">
            <a:off x="1171602" y="3659200"/>
            <a:ext cx="181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of Account</a:t>
            </a:r>
          </a:p>
        </p:txBody>
      </p:sp>
    </p:spTree>
    <p:extLst>
      <p:ext uri="{BB962C8B-B14F-4D97-AF65-F5344CB8AC3E}">
        <p14:creationId xmlns:p14="http://schemas.microsoft.com/office/powerpoint/2010/main" val="2057078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C54F2D-FE74-4C1C-944A-80C10B0F1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Leadership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17064-5890-4999-87C8-4D483381E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Transactional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D50F03-41C2-47B0-A119-58E0FC7E37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Contingent reward/punishment orientation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9DB243-FF55-4771-8664-6D95542D61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Transformational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11483D-D9AB-46B6-A267-F790D48C4BD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Inspiring subordinates to </a:t>
            </a:r>
            <a:r>
              <a:rPr lang="en-US" dirty="0" err="1"/>
              <a:t>to</a:t>
            </a:r>
            <a:r>
              <a:rPr lang="en-US" dirty="0"/>
              <a:t> engage in desired behavior and perform at high levels</a:t>
            </a:r>
          </a:p>
        </p:txBody>
      </p:sp>
    </p:spTree>
    <p:extLst>
      <p:ext uri="{BB962C8B-B14F-4D97-AF65-F5344CB8AC3E}">
        <p14:creationId xmlns:p14="http://schemas.microsoft.com/office/powerpoint/2010/main" val="2877590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A5C5CB-85BC-4034-801D-6B2A6F2B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Power in sales leadership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E3BAD0-12E3-4DDC-89D3-7BB693D99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Coercive – where one is in a position to compel or force another to do what he wants</a:t>
            </a:r>
          </a:p>
          <a:p>
            <a:r>
              <a:rPr lang="en-US" dirty="0"/>
              <a:t>Reward – where one is in a position to reward another or give punishment, if his bidding is not heeded to</a:t>
            </a:r>
          </a:p>
          <a:p>
            <a:r>
              <a:rPr lang="en-US" dirty="0"/>
              <a:t>Legitimate – usually accompanied by authority wherein individuals get the right to issue instructions which others are duty bound to pay heed to</a:t>
            </a:r>
          </a:p>
          <a:p>
            <a:r>
              <a:rPr lang="en-US" dirty="0"/>
              <a:t>Expert – based on the belief that the concerned individual is qualified and experienced for others to pay attention and pay heed to</a:t>
            </a:r>
          </a:p>
          <a:p>
            <a:r>
              <a:rPr lang="en-US" dirty="0"/>
              <a:t>Referent – stems from the fact that his role, presence, authority, relationship may demand special attention from the others</a:t>
            </a:r>
          </a:p>
        </p:txBody>
      </p:sp>
    </p:spTree>
    <p:extLst>
      <p:ext uri="{BB962C8B-B14F-4D97-AF65-F5344CB8AC3E}">
        <p14:creationId xmlns:p14="http://schemas.microsoft.com/office/powerpoint/2010/main" val="3384030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551D1-D93A-4B26-9549-8DE8D4DF1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Influence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0239C-08AD-4DEB-AEFF-B98214D9D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Threats</a:t>
            </a:r>
          </a:p>
          <a:p>
            <a:r>
              <a:rPr lang="en-US" dirty="0"/>
              <a:t>Promises</a:t>
            </a:r>
          </a:p>
          <a:p>
            <a:r>
              <a:rPr lang="en-US" dirty="0"/>
              <a:t>Persuasion</a:t>
            </a:r>
          </a:p>
          <a:p>
            <a:r>
              <a:rPr lang="en-US" dirty="0"/>
              <a:t>Relationships</a:t>
            </a:r>
          </a:p>
          <a:p>
            <a:r>
              <a:rPr lang="en-US" dirty="0"/>
              <a:t>Manipulation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2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4EAB6-5B56-4A85-82DC-6975DCFF4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Coaching and Mentoring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42A74-3EA8-4D36-A9C8-7AD56E2D5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Coaching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C9BEB8-80B0-42B2-9C4F-15919A29E3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Working directly with salespeople to help them develop professionally in a structured and formal manner</a:t>
            </a:r>
          </a:p>
          <a:p>
            <a:r>
              <a:rPr lang="en-US" dirty="0"/>
              <a:t>Plan and execute strategies for specific customers</a:t>
            </a:r>
          </a:p>
          <a:p>
            <a:r>
              <a:rPr lang="en-US" dirty="0"/>
              <a:t>Improving all aspects of the sales process in the short term</a:t>
            </a:r>
          </a:p>
          <a:p>
            <a:r>
              <a:rPr lang="en-US" dirty="0"/>
              <a:t>Successful coaching happens in an environment of trust and respect</a:t>
            </a:r>
          </a:p>
          <a:p>
            <a:r>
              <a:rPr lang="en-US" dirty="0"/>
              <a:t>Coaches need to be role models for their </a:t>
            </a:r>
            <a:r>
              <a:rPr lang="en-US" dirty="0" err="1"/>
              <a:t>coachees</a:t>
            </a:r>
            <a:r>
              <a:rPr lang="en-US" dirty="0"/>
              <a:t> through their behavior</a:t>
            </a:r>
          </a:p>
          <a:p>
            <a:r>
              <a:rPr lang="en-US" dirty="0"/>
              <a:t>Coaching need not have first hand knowledge about the job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420203-1969-4B81-A749-6F1105971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Mentoring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C625E0-F2C9-410B-B9CD-E865FEFD1ED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Mentoring usually happens more on a longer term basis, where mentees learn from the mentors through their knowledge , skills  and experience in an informal manner</a:t>
            </a:r>
          </a:p>
          <a:p>
            <a:r>
              <a:rPr lang="en-US" dirty="0"/>
              <a:t>Need not necessarily be only about the job but about life</a:t>
            </a:r>
          </a:p>
          <a:p>
            <a:r>
              <a:rPr lang="en-US" dirty="0"/>
              <a:t>Happens at senior levels</a:t>
            </a:r>
          </a:p>
          <a:p>
            <a:r>
              <a:rPr lang="en-US" dirty="0"/>
              <a:t>Mentors are people who like other people to succeed and are willing to share their experiences to help mentees grow</a:t>
            </a:r>
          </a:p>
          <a:p>
            <a:r>
              <a:rPr lang="en-US" dirty="0"/>
              <a:t>Mentors usually have first hand knowledge </a:t>
            </a:r>
            <a:r>
              <a:rPr lang="en-US"/>
              <a:t>about the job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0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42F9-4CC8-427A-8A44-9DB0A44FB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91859"/>
          </a:xfrm>
        </p:spPr>
        <p:txBody>
          <a:bodyPr/>
          <a:lstStyle/>
          <a:p>
            <a:pPr algn="ctr"/>
            <a:r>
              <a:rPr lang="en-US" dirty="0"/>
              <a:t>Sales Force Audit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382E71-C51E-4A7F-B391-6FF8D6613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73867"/>
            <a:ext cx="9144000" cy="2683933"/>
          </a:xfrm>
        </p:spPr>
        <p:txBody>
          <a:bodyPr/>
          <a:lstStyle/>
          <a:p>
            <a:r>
              <a:rPr lang="en-US" dirty="0"/>
              <a:t>A sales force audit is a systematic, diagnostic, prescriptive tool which can be employed on a periodic basis to identify and address sales department problems and to prevent or reduce the impact of future problems</a:t>
            </a:r>
          </a:p>
        </p:txBody>
      </p:sp>
    </p:spTree>
    <p:extLst>
      <p:ext uri="{BB962C8B-B14F-4D97-AF65-F5344CB8AC3E}">
        <p14:creationId xmlns:p14="http://schemas.microsoft.com/office/powerpoint/2010/main" val="3971617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9B82CD-A5CE-465B-B11D-079398987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631"/>
          </a:xfrm>
        </p:spPr>
        <p:txBody>
          <a:bodyPr/>
          <a:lstStyle/>
          <a:p>
            <a:pPr algn="ctr"/>
            <a:r>
              <a:rPr lang="en-US" dirty="0"/>
              <a:t>Sales Organization Audit Framework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04971A-CFBB-4AFE-9A10-490BE9642AD1}"/>
              </a:ext>
            </a:extLst>
          </p:cNvPr>
          <p:cNvSpPr/>
          <p:nvPr/>
        </p:nvSpPr>
        <p:spPr>
          <a:xfrm>
            <a:off x="838200" y="1478843"/>
            <a:ext cx="3903133" cy="23932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03CD8A-9923-4D87-83AB-C45CB9879F83}"/>
              </a:ext>
            </a:extLst>
          </p:cNvPr>
          <p:cNvSpPr/>
          <p:nvPr/>
        </p:nvSpPr>
        <p:spPr>
          <a:xfrm>
            <a:off x="838200" y="4425244"/>
            <a:ext cx="3903133" cy="226906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6FB150-75BA-4080-887E-DE44308054EE}"/>
              </a:ext>
            </a:extLst>
          </p:cNvPr>
          <p:cNvSpPr/>
          <p:nvPr/>
        </p:nvSpPr>
        <p:spPr>
          <a:xfrm>
            <a:off x="7349066" y="1478844"/>
            <a:ext cx="4004734" cy="23932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1D56138-8FE6-400A-ABF5-7B8845FB2438}"/>
              </a:ext>
            </a:extLst>
          </p:cNvPr>
          <p:cNvSpPr/>
          <p:nvPr/>
        </p:nvSpPr>
        <p:spPr>
          <a:xfrm>
            <a:off x="7450669" y="4425244"/>
            <a:ext cx="3903131" cy="226906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03404E-AF6F-45CD-BFE7-950E9FDB10B6}"/>
              </a:ext>
            </a:extLst>
          </p:cNvPr>
          <p:cNvSpPr/>
          <p:nvPr/>
        </p:nvSpPr>
        <p:spPr>
          <a:xfrm>
            <a:off x="5046133" y="3327397"/>
            <a:ext cx="2156177" cy="207715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F9C73A-5A15-469C-A625-440386E548A1}"/>
              </a:ext>
            </a:extLst>
          </p:cNvPr>
          <p:cNvSpPr txBox="1"/>
          <p:nvPr/>
        </p:nvSpPr>
        <p:spPr>
          <a:xfrm>
            <a:off x="1219200" y="1162756"/>
            <a:ext cx="322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Organization Environment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393952-1228-4727-A198-C78F2140130B}"/>
              </a:ext>
            </a:extLst>
          </p:cNvPr>
          <p:cNvSpPr txBox="1"/>
          <p:nvPr/>
        </p:nvSpPr>
        <p:spPr>
          <a:xfrm>
            <a:off x="677897" y="1809087"/>
            <a:ext cx="2686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Extraorganizational</a:t>
            </a:r>
            <a:r>
              <a:rPr lang="en-US" dirty="0"/>
              <a:t> factors</a:t>
            </a:r>
          </a:p>
          <a:p>
            <a:r>
              <a:rPr lang="en-US" sz="1200" dirty="0"/>
              <a:t>Economic-demographic</a:t>
            </a:r>
          </a:p>
          <a:p>
            <a:r>
              <a:rPr lang="en-US" sz="1200" dirty="0"/>
              <a:t>Political-legal</a:t>
            </a:r>
          </a:p>
          <a:p>
            <a:r>
              <a:rPr lang="en-US" sz="1200" dirty="0"/>
              <a:t>Technological</a:t>
            </a:r>
          </a:p>
          <a:p>
            <a:r>
              <a:rPr lang="en-US" sz="1200" dirty="0"/>
              <a:t>Competitive</a:t>
            </a:r>
          </a:p>
          <a:p>
            <a:r>
              <a:rPr lang="en-US" sz="1200" dirty="0"/>
              <a:t>Market</a:t>
            </a:r>
          </a:p>
          <a:p>
            <a:r>
              <a:rPr lang="en-US" sz="1200" dirty="0"/>
              <a:t>Customer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879388-ED4C-4469-9A77-0A968FF3BB07}"/>
              </a:ext>
            </a:extLst>
          </p:cNvPr>
          <p:cNvSpPr txBox="1"/>
          <p:nvPr/>
        </p:nvSpPr>
        <p:spPr>
          <a:xfrm>
            <a:off x="3460892" y="1809087"/>
            <a:ext cx="2686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Intraorganizational</a:t>
            </a:r>
            <a:r>
              <a:rPr lang="en-US" dirty="0"/>
              <a:t> factors</a:t>
            </a:r>
          </a:p>
          <a:p>
            <a:r>
              <a:rPr lang="en-US" sz="1200" dirty="0"/>
              <a:t>Company Organization</a:t>
            </a:r>
          </a:p>
          <a:p>
            <a:r>
              <a:rPr lang="en-US" sz="1200" dirty="0"/>
              <a:t>Sales-Marketing linkages</a:t>
            </a:r>
          </a:p>
          <a:p>
            <a:r>
              <a:rPr lang="en-US" sz="1200" dirty="0"/>
              <a:t>Sales-other dept linkages</a:t>
            </a:r>
          </a:p>
          <a:p>
            <a:r>
              <a:rPr lang="en-US" sz="1200" dirty="0"/>
              <a:t>Marketing mix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65B364-1BAB-4536-A039-885D2EC04361}"/>
              </a:ext>
            </a:extLst>
          </p:cNvPr>
          <p:cNvSpPr txBox="1"/>
          <p:nvPr/>
        </p:nvSpPr>
        <p:spPr>
          <a:xfrm>
            <a:off x="1320800" y="4072170"/>
            <a:ext cx="342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Management Evaluation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473192-0E2F-44BA-9A5F-F5DD158CFA00}"/>
              </a:ext>
            </a:extLst>
          </p:cNvPr>
          <p:cNvSpPr txBox="1"/>
          <p:nvPr/>
        </p:nvSpPr>
        <p:spPr>
          <a:xfrm>
            <a:off x="7890934" y="1162756"/>
            <a:ext cx="355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Organization Planning System</a:t>
            </a:r>
          </a:p>
          <a:p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A5E090-2B0B-49AE-80C4-6A1BD91CE651}"/>
              </a:ext>
            </a:extLst>
          </p:cNvPr>
          <p:cNvSpPr txBox="1"/>
          <p:nvPr/>
        </p:nvSpPr>
        <p:spPr>
          <a:xfrm>
            <a:off x="7653869" y="4959612"/>
            <a:ext cx="2257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Sales Force Organization</a:t>
            </a:r>
          </a:p>
          <a:p>
            <a:r>
              <a:rPr lang="en-US" sz="1200" dirty="0"/>
              <a:t>Recruitment and Selection</a:t>
            </a:r>
          </a:p>
          <a:p>
            <a:r>
              <a:rPr lang="en-US" sz="1200" dirty="0"/>
              <a:t>Sales Training</a:t>
            </a:r>
          </a:p>
          <a:p>
            <a:r>
              <a:rPr lang="en-US" sz="1200" dirty="0"/>
              <a:t>Compensation and Expenses</a:t>
            </a:r>
          </a:p>
          <a:p>
            <a:r>
              <a:rPr lang="en-US" sz="1200" dirty="0"/>
              <a:t>Supervision, Morale, Motivation</a:t>
            </a:r>
          </a:p>
          <a:p>
            <a:r>
              <a:rPr lang="en-US" sz="1200" dirty="0"/>
              <a:t>Sales Forecasting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B967CE-9071-4A5B-B1A7-24D024DF33AE}"/>
              </a:ext>
            </a:extLst>
          </p:cNvPr>
          <p:cNvSpPr txBox="1"/>
          <p:nvPr/>
        </p:nvSpPr>
        <p:spPr>
          <a:xfrm>
            <a:off x="1580443" y="5204178"/>
            <a:ext cx="3002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Adequacy of sales managers</a:t>
            </a:r>
          </a:p>
          <a:p>
            <a:r>
              <a:rPr lang="en-US" sz="1200" dirty="0"/>
              <a:t>Adequacy of management practices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2086AD-C270-46D7-BE10-81B5174BF7AD}"/>
              </a:ext>
            </a:extLst>
          </p:cNvPr>
          <p:cNvSpPr txBox="1"/>
          <p:nvPr/>
        </p:nvSpPr>
        <p:spPr>
          <a:xfrm>
            <a:off x="7890934" y="2133600"/>
            <a:ext cx="2833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Objectives</a:t>
            </a:r>
          </a:p>
          <a:p>
            <a:r>
              <a:rPr lang="en-US" sz="1200" dirty="0"/>
              <a:t>Sales management Program</a:t>
            </a:r>
          </a:p>
          <a:p>
            <a:r>
              <a:rPr lang="en-US" sz="1200" dirty="0"/>
              <a:t>Implementation of the Program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668990-A031-49DB-B2E1-F1FD10414B7E}"/>
              </a:ext>
            </a:extLst>
          </p:cNvPr>
          <p:cNvSpPr txBox="1"/>
          <p:nvPr/>
        </p:nvSpPr>
        <p:spPr>
          <a:xfrm>
            <a:off x="9708447" y="4906957"/>
            <a:ext cx="15776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Budgeting</a:t>
            </a:r>
          </a:p>
          <a:p>
            <a:r>
              <a:rPr lang="en-US" sz="1200" dirty="0"/>
              <a:t>Quotas</a:t>
            </a:r>
          </a:p>
          <a:p>
            <a:r>
              <a:rPr lang="en-US" sz="1200" dirty="0"/>
              <a:t>Territory and Routing</a:t>
            </a:r>
          </a:p>
          <a:p>
            <a:r>
              <a:rPr lang="en-US" sz="1200" dirty="0"/>
              <a:t>Sales Analysis</a:t>
            </a:r>
          </a:p>
          <a:p>
            <a:r>
              <a:rPr lang="en-US" sz="1200" dirty="0"/>
              <a:t>Cost/Profitability analysis</a:t>
            </a:r>
          </a:p>
          <a:p>
            <a:r>
              <a:rPr lang="en-US" sz="1200" dirty="0"/>
              <a:t>Sales Force Evaluation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3EBB85-5733-40D2-8926-2688431405AC}"/>
              </a:ext>
            </a:extLst>
          </p:cNvPr>
          <p:cNvSpPr txBox="1"/>
          <p:nvPr/>
        </p:nvSpPr>
        <p:spPr>
          <a:xfrm flipH="1">
            <a:off x="8026963" y="4037125"/>
            <a:ext cx="3013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Management Functions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91F63D-BEFE-4235-BB47-547C36B8BF72}"/>
              </a:ext>
            </a:extLst>
          </p:cNvPr>
          <p:cNvSpPr txBox="1"/>
          <p:nvPr/>
        </p:nvSpPr>
        <p:spPr>
          <a:xfrm>
            <a:off x="5480477" y="3872088"/>
            <a:ext cx="1557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Sales Force</a:t>
            </a:r>
          </a:p>
          <a:p>
            <a:r>
              <a:rPr lang="en-US" b="1" dirty="0"/>
              <a:t>Management Audit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2D0D27-62D7-4930-934F-AF37D305231F}"/>
              </a:ext>
            </a:extLst>
          </p:cNvPr>
          <p:cNvCxnSpPr>
            <a:stCxn id="9" idx="1"/>
          </p:cNvCxnSpPr>
          <p:nvPr/>
        </p:nvCxnSpPr>
        <p:spPr>
          <a:xfrm flipH="1" flipV="1">
            <a:off x="4583286" y="3115733"/>
            <a:ext cx="778612" cy="515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12D51BE-740B-4467-99A9-87E955746CA8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6886545" y="3195386"/>
            <a:ext cx="620565" cy="436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B5B3C0F-95EC-452B-8BC3-95CDFD97CD16}"/>
              </a:ext>
            </a:extLst>
          </p:cNvPr>
          <p:cNvCxnSpPr>
            <a:stCxn id="9" idx="3"/>
          </p:cNvCxnSpPr>
          <p:nvPr/>
        </p:nvCxnSpPr>
        <p:spPr>
          <a:xfrm flipH="1">
            <a:off x="4741332" y="5100360"/>
            <a:ext cx="620566" cy="304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698258E-835E-40E3-BCDD-83B943D6FEDE}"/>
              </a:ext>
            </a:extLst>
          </p:cNvPr>
          <p:cNvCxnSpPr>
            <a:stCxn id="9" idx="5"/>
          </p:cNvCxnSpPr>
          <p:nvPr/>
        </p:nvCxnSpPr>
        <p:spPr>
          <a:xfrm>
            <a:off x="6886545" y="5100360"/>
            <a:ext cx="564124" cy="304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332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F8D44-8541-4F52-B1BC-ECDD0D2B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Aspects for the sales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8A3E1-6D0D-4EB3-9372-26CE377DC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training program adequate given the objectives and resources?</a:t>
            </a:r>
          </a:p>
          <a:p>
            <a:r>
              <a:rPr lang="en-US" dirty="0"/>
              <a:t>Does the training program need any modifications?</a:t>
            </a:r>
          </a:p>
          <a:p>
            <a:r>
              <a:rPr lang="en-US" dirty="0"/>
              <a:t>Is the training program available to senior sales people?</a:t>
            </a:r>
          </a:p>
          <a:p>
            <a:r>
              <a:rPr lang="en-US" dirty="0"/>
              <a:t>Does the training program contribute to the socialization of the sales trainees?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Training audits require substantial investment in time and money. Therefore, most companies use other periodic assessments</a:t>
            </a:r>
          </a:p>
        </p:txBody>
      </p:sp>
    </p:spTree>
    <p:extLst>
      <p:ext uri="{BB962C8B-B14F-4D97-AF65-F5344CB8AC3E}">
        <p14:creationId xmlns:p14="http://schemas.microsoft.com/office/powerpoint/2010/main" val="4266811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E80F-AB22-4638-82F0-1ACA12505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periodic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A2E1B-94AB-4F0F-BA4C-7202DA52C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Testing</a:t>
            </a:r>
          </a:p>
          <a:p>
            <a:r>
              <a:rPr lang="en-US" dirty="0"/>
              <a:t>Observation</a:t>
            </a:r>
          </a:p>
          <a:p>
            <a:r>
              <a:rPr lang="en-US" dirty="0"/>
              <a:t>Salesforce Survey</a:t>
            </a:r>
          </a:p>
          <a:p>
            <a:r>
              <a:rPr lang="en-US" dirty="0"/>
              <a:t>Customer survey</a:t>
            </a:r>
          </a:p>
          <a:p>
            <a:r>
              <a:rPr lang="en-US" dirty="0"/>
              <a:t>Job analysis</a:t>
            </a:r>
          </a:p>
          <a:p>
            <a:r>
              <a:rPr lang="en-US" dirty="0"/>
              <a:t>Selling techniques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0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32177A-D6F3-483D-A8F6-5A67C4E05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Organization Effectiveness Framework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7867A56-20CC-421E-9642-4EF4CB45122E}"/>
              </a:ext>
            </a:extLst>
          </p:cNvPr>
          <p:cNvSpPr/>
          <p:nvPr/>
        </p:nvSpPr>
        <p:spPr>
          <a:xfrm>
            <a:off x="4684889" y="3567289"/>
            <a:ext cx="2494844" cy="104986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DE0F5C-C593-412A-9119-1811C21D48A8}"/>
              </a:ext>
            </a:extLst>
          </p:cNvPr>
          <p:cNvSpPr/>
          <p:nvPr/>
        </p:nvSpPr>
        <p:spPr>
          <a:xfrm>
            <a:off x="1885244" y="2111021"/>
            <a:ext cx="2314223" cy="109502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145012-FA85-4961-A25C-85E7A66DC0E7}"/>
              </a:ext>
            </a:extLst>
          </p:cNvPr>
          <p:cNvSpPr/>
          <p:nvPr/>
        </p:nvSpPr>
        <p:spPr>
          <a:xfrm>
            <a:off x="1885244" y="5102579"/>
            <a:ext cx="2314223" cy="1016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9472AE-14DC-4ADA-BAD6-6A5A5CBBC0EE}"/>
              </a:ext>
            </a:extLst>
          </p:cNvPr>
          <p:cNvSpPr/>
          <p:nvPr/>
        </p:nvSpPr>
        <p:spPr>
          <a:xfrm>
            <a:off x="7845778" y="2111021"/>
            <a:ext cx="2460978" cy="109502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E00227-3168-45F0-BBE8-775C430B5813}"/>
              </a:ext>
            </a:extLst>
          </p:cNvPr>
          <p:cNvSpPr/>
          <p:nvPr/>
        </p:nvSpPr>
        <p:spPr>
          <a:xfrm>
            <a:off x="7845779" y="5102578"/>
            <a:ext cx="2460978" cy="1016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8C69C0-1A34-44A5-A3D9-5D8400925C5B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3042356" y="1690688"/>
            <a:ext cx="0" cy="4203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C21A5D-074D-4150-B8C2-81BE08751636}"/>
              </a:ext>
            </a:extLst>
          </p:cNvPr>
          <p:cNvCxnSpPr/>
          <p:nvPr/>
        </p:nvCxnSpPr>
        <p:spPr>
          <a:xfrm>
            <a:off x="3042356" y="1690688"/>
            <a:ext cx="228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9CEEA7A-CF12-4268-8B24-89CE9704946B}"/>
              </a:ext>
            </a:extLst>
          </p:cNvPr>
          <p:cNvCxnSpPr/>
          <p:nvPr/>
        </p:nvCxnSpPr>
        <p:spPr>
          <a:xfrm>
            <a:off x="5328356" y="1690688"/>
            <a:ext cx="0" cy="1876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A99022-56CD-4DBA-B798-366F97FC7088}"/>
              </a:ext>
            </a:extLst>
          </p:cNvPr>
          <p:cNvCxnSpPr>
            <a:cxnSpLocks/>
          </p:cNvCxnSpPr>
          <p:nvPr/>
        </p:nvCxnSpPr>
        <p:spPr>
          <a:xfrm>
            <a:off x="6660444" y="1690688"/>
            <a:ext cx="24158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8AE2A0-F515-43B4-90BF-181CF91E9F5E}"/>
              </a:ext>
            </a:extLst>
          </p:cNvPr>
          <p:cNvCxnSpPr>
            <a:stCxn id="8" idx="0"/>
          </p:cNvCxnSpPr>
          <p:nvPr/>
        </p:nvCxnSpPr>
        <p:spPr>
          <a:xfrm flipV="1">
            <a:off x="9076267" y="1690688"/>
            <a:ext cx="0" cy="4203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2AB3C07-F36C-4767-859D-A8EBE11811A3}"/>
              </a:ext>
            </a:extLst>
          </p:cNvPr>
          <p:cNvCxnSpPr/>
          <p:nvPr/>
        </p:nvCxnSpPr>
        <p:spPr>
          <a:xfrm>
            <a:off x="6660444" y="1690688"/>
            <a:ext cx="0" cy="1876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9173E8-E83B-46BD-ABFF-BE0D09ECD63B}"/>
              </a:ext>
            </a:extLst>
          </p:cNvPr>
          <p:cNvCxnSpPr>
            <a:stCxn id="7" idx="2"/>
          </p:cNvCxnSpPr>
          <p:nvPr/>
        </p:nvCxnSpPr>
        <p:spPr>
          <a:xfrm flipH="1">
            <a:off x="3042355" y="6118579"/>
            <a:ext cx="1" cy="372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CED56BB-4835-438C-B4C1-CD27E4E1F62D}"/>
              </a:ext>
            </a:extLst>
          </p:cNvPr>
          <p:cNvCxnSpPr/>
          <p:nvPr/>
        </p:nvCxnSpPr>
        <p:spPr>
          <a:xfrm>
            <a:off x="3042355" y="6491111"/>
            <a:ext cx="2286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852B299-48CB-4F75-9FA8-5F463514409F}"/>
              </a:ext>
            </a:extLst>
          </p:cNvPr>
          <p:cNvCxnSpPr/>
          <p:nvPr/>
        </p:nvCxnSpPr>
        <p:spPr>
          <a:xfrm flipV="1">
            <a:off x="5328356" y="4617156"/>
            <a:ext cx="0" cy="1873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6997D1D-325A-4363-9475-AAB6C6C092DA}"/>
              </a:ext>
            </a:extLst>
          </p:cNvPr>
          <p:cNvCxnSpPr>
            <a:stCxn id="9" idx="2"/>
          </p:cNvCxnSpPr>
          <p:nvPr/>
        </p:nvCxnSpPr>
        <p:spPr>
          <a:xfrm flipH="1">
            <a:off x="9076267" y="6118578"/>
            <a:ext cx="1" cy="372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AE9CFA9-7212-4A4B-8D89-380076DE84EA}"/>
              </a:ext>
            </a:extLst>
          </p:cNvPr>
          <p:cNvCxnSpPr/>
          <p:nvPr/>
        </p:nvCxnSpPr>
        <p:spPr>
          <a:xfrm flipH="1">
            <a:off x="6660444" y="6491111"/>
            <a:ext cx="24158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E4E4D56-A78C-4718-AC91-0CE781F27781}"/>
              </a:ext>
            </a:extLst>
          </p:cNvPr>
          <p:cNvCxnSpPr/>
          <p:nvPr/>
        </p:nvCxnSpPr>
        <p:spPr>
          <a:xfrm flipV="1">
            <a:off x="6660444" y="4617156"/>
            <a:ext cx="0" cy="1873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62583C9-6F9D-451E-8B4E-51FC5793E9C3}"/>
              </a:ext>
            </a:extLst>
          </p:cNvPr>
          <p:cNvSpPr txBox="1"/>
          <p:nvPr/>
        </p:nvSpPr>
        <p:spPr>
          <a:xfrm>
            <a:off x="4921959" y="3711289"/>
            <a:ext cx="2020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Sales Organization Effectiveness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4C13AA5-5044-49EB-B055-82F962647D46}"/>
              </a:ext>
            </a:extLst>
          </p:cNvPr>
          <p:cNvSpPr txBox="1"/>
          <p:nvPr/>
        </p:nvSpPr>
        <p:spPr>
          <a:xfrm>
            <a:off x="2280356" y="2433032"/>
            <a:ext cx="162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Sales Analysis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CE3D28E-756B-452C-8F5F-A7989B119DCF}"/>
              </a:ext>
            </a:extLst>
          </p:cNvPr>
          <p:cNvSpPr txBox="1"/>
          <p:nvPr/>
        </p:nvSpPr>
        <p:spPr>
          <a:xfrm>
            <a:off x="2280356" y="5463822"/>
            <a:ext cx="162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Cost Analysis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215E040-A268-409E-A44B-87EA7D7CD946}"/>
              </a:ext>
            </a:extLst>
          </p:cNvPr>
          <p:cNvSpPr txBox="1"/>
          <p:nvPr/>
        </p:nvSpPr>
        <p:spPr>
          <a:xfrm>
            <a:off x="7992532" y="2433032"/>
            <a:ext cx="219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Profitability Analysis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22E44A-AE84-4B03-A430-0A33ED5BAA5B}"/>
              </a:ext>
            </a:extLst>
          </p:cNvPr>
          <p:cNvSpPr txBox="1"/>
          <p:nvPr/>
        </p:nvSpPr>
        <p:spPr>
          <a:xfrm>
            <a:off x="7981246" y="5396088"/>
            <a:ext cx="219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Productivity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1741227310"/>
      </p:ext>
    </p:extLst>
  </p:cSld>
  <p:clrMapOvr>
    <a:masterClrMapping/>
  </p:clrMapOvr>
</p:sld>
</file>

<file path=ppt/theme/theme1.xml><?xml version="1.0" encoding="utf-8"?>
<a:theme xmlns:a="http://schemas.openxmlformats.org/drawingml/2006/main" name="Pipe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Pipes</Template>
  <TotalTime>467</TotalTime>
  <Words>750</Words>
  <Application>Microsoft Office PowerPoint</Application>
  <PresentationFormat>Widescreen</PresentationFormat>
  <Paragraphs>169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Pipes</vt:lpstr>
      <vt:lpstr>Strategic Impact  of the  Selling Function</vt:lpstr>
      <vt:lpstr>Marketing Strategy and Personal Selling</vt:lpstr>
      <vt:lpstr>Marketing and Sales Activities</vt:lpstr>
      <vt:lpstr>Defining Sales Strategy</vt:lpstr>
      <vt:lpstr>Sales Strategy framework</vt:lpstr>
      <vt:lpstr>Relationship Strategy Selling Costs</vt:lpstr>
      <vt:lpstr>Identifying Strategic Accounts</vt:lpstr>
      <vt:lpstr>Leadership Styles</vt:lpstr>
      <vt:lpstr>Power in sales leadership</vt:lpstr>
      <vt:lpstr>Influence Strategies</vt:lpstr>
      <vt:lpstr>Coaching and Mentoring</vt:lpstr>
      <vt:lpstr>Sales Force Audit</vt:lpstr>
      <vt:lpstr>Sales Organization Audit Framework</vt:lpstr>
      <vt:lpstr>Aspects for the sales audit</vt:lpstr>
      <vt:lpstr>Other periodic assessments</vt:lpstr>
      <vt:lpstr>Sales Organization Effectiveness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Impact of the Sales Function</dc:title>
  <dc:creator>MN Tripathi</dc:creator>
  <cp:lastModifiedBy>MN Tripathi</cp:lastModifiedBy>
  <cp:revision>46</cp:revision>
  <dcterms:created xsi:type="dcterms:W3CDTF">2019-04-29T07:30:18Z</dcterms:created>
  <dcterms:modified xsi:type="dcterms:W3CDTF">2021-01-22T07:28:39Z</dcterms:modified>
</cp:coreProperties>
</file>