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24"/>
  </p:notesMasterIdLst>
  <p:sldIdLst>
    <p:sldId id="256" r:id="rId2"/>
    <p:sldId id="282" r:id="rId3"/>
    <p:sldId id="283" r:id="rId4"/>
    <p:sldId id="284" r:id="rId5"/>
    <p:sldId id="263" r:id="rId6"/>
    <p:sldId id="264" r:id="rId7"/>
    <p:sldId id="280" r:id="rId8"/>
    <p:sldId id="265" r:id="rId9"/>
    <p:sldId id="266" r:id="rId10"/>
    <p:sldId id="274" r:id="rId11"/>
    <p:sldId id="275" r:id="rId12"/>
    <p:sldId id="276" r:id="rId13"/>
    <p:sldId id="277" r:id="rId14"/>
    <p:sldId id="271" r:id="rId15"/>
    <p:sldId id="279" r:id="rId16"/>
    <p:sldId id="278" r:id="rId17"/>
    <p:sldId id="267" r:id="rId18"/>
    <p:sldId id="268" r:id="rId19"/>
    <p:sldId id="270" r:id="rId20"/>
    <p:sldId id="272" r:id="rId21"/>
    <p:sldId id="273" r:id="rId22"/>
    <p:sldId id="281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5" d="100"/>
          <a:sy n="65" d="100"/>
        </p:scale>
        <p:origin x="8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2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A2A54D-5F17-4112-A01D-6536B7C4146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2D5A06A-A670-459C-A688-CF101EFABB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81200" y="533400"/>
            <a:ext cx="64770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1E0E018-4840-44FF-9D59-49F488B3B1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810000"/>
            <a:ext cx="6477000" cy="17526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49BC245-910F-42CD-A570-277FAD1893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447800" y="6381750"/>
            <a:ext cx="1219200" cy="4762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90D887E-7A25-432C-82A7-782A982DE3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2819400" y="6381750"/>
            <a:ext cx="39624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E639F58-49E1-4CB6-BA75-7F523FFAB0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B0C9F8-9A83-4E6F-B439-3C687DB40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EAC31-5188-4CF0-9D22-4A5E1DE0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75A7-2FB5-4FEB-9EAA-A34F2CB84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0327D-0C76-4538-82C4-9AE3EBE6F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CDF23-C33B-4D3D-9791-4B181C76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A126E-17ED-4F81-981F-83D99F53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8ABCA-EF2A-4A16-AE3C-5DEFC89698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28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43AC-AD07-4EFE-BE2F-0645ADEF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9671D-9BBC-4E0B-8C7C-1FA9DEE6E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E9E53-EC36-42AA-A60E-B14173E73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095E1-9874-4574-BB70-10DBFC36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091F5-9A83-4DCE-BC3C-E5D093C50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99561-7E37-4578-89D3-6AC07C4501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2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655D-D620-4FA0-9474-47AFF0A8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DDB58-A5E5-4AD4-8C4A-437B358A7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52600" y="1600200"/>
            <a:ext cx="3390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48158-86A3-47C5-91A3-BECD4D911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5900" y="1600200"/>
            <a:ext cx="3390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70045F-64A7-492B-8068-A54D82C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1AB91-4D30-4B39-B61E-76072B58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AD747-F637-4017-B467-3399B731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462B9-C9FE-40D9-8C02-57ED493154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6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FA709-D6FA-427E-9784-130C96754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18A44-7F3B-45DD-B932-B31F6EC30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34EFB-9C70-4840-A056-D4808BAB1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401D3-EBCD-4A6B-AB48-B23076F60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65C45A-0711-4590-AA44-F1F2D869C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7D49D-3F96-417B-AE1B-6E713EA49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2F911B-7809-4785-8A2A-6C9D426FA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A7412-024C-48F0-AA54-1DAA0161D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F38D5-2B88-44C2-ABBD-63E426DD3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0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3A85-E899-478A-A553-D2FDE0B90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ACA8C-32C2-42B7-BFB2-A7590C9D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C0405-0137-45ED-A055-977F716E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689E32-CEDC-4F6D-96AF-DD397D28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D48E8-3D3B-416E-BABD-472571C8DB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6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3BAFD3-68C3-4D4A-90AE-02F0D9172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0C1A1-53ED-4833-951D-740EA63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7D3DE-2A3E-4B55-B503-BB30696C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55BD77-B62C-4C2A-A0B4-2486714DC8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4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486C-684B-49AD-8923-C72A643D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7769B-3279-4050-91A9-C925FF1F8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DF7E3-76C2-46EB-B267-34E3490F2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9D4C1-FA98-4A44-BC33-D05556E2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F7F6-2CE8-451F-A325-23CD7279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4116C-C21D-42ED-8C16-ABCECCAD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30D2-3ED3-42A7-A29F-0DB796F92F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9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DA6DA-84C3-4034-A311-0DC8828D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887C22-1AD5-48F6-8EE5-26929A0DF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DD241-15B5-4070-B0DD-70A060CD9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4E8F4-AB49-441F-8948-7B3ED904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1F28B-B023-4904-967D-D4CBCD3A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DA1D5-0238-4C8E-8B4D-E567E75C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63A20-A528-4063-997F-1EA8C62BA7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8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E681-EFF8-44E1-B48A-FF350550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C3F5F-F2A1-4C32-8003-18F31EE80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EC3DB-A407-4E55-9A56-C381164B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F1831-5D1F-449F-9E54-97F84A45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4258E-0942-4924-80F9-B84045391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E5272-6571-4C95-AEF2-05FA4548C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3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B16840-B3A6-4460-B1CE-3D9D4C549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7335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68B2C-2634-41FA-BDB4-97AFA451B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52600" y="274638"/>
            <a:ext cx="50482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2ADE-961E-442F-9434-39F87604F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9AE49-D73B-458E-9468-047F70997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804DA-1DA7-496D-988B-B14EF6E6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BA788-98C2-4110-96B0-1B6D55875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1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607DBB-3C21-4DE2-881A-809F35E70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74638"/>
            <a:ext cx="693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3D2804-3CCF-443E-9506-E58CD8806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600200"/>
            <a:ext cx="6934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988682-F6C7-48AA-A374-32024060CB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9885693-7508-4AFE-AF04-C35C7B67779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381750"/>
            <a:ext cx="533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787F453-252B-44C8-9689-40358C84BE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381750"/>
            <a:ext cx="1219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/>
            </a:lvl1pPr>
          </a:lstStyle>
          <a:p>
            <a:fld id="{B5B2EC50-0048-44AA-B487-54C2C63B9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8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TERRITORY MANAGEMENT AND CONTROL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33845-9227-4F87-91BA-AB42C7B9B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792162"/>
          </a:xfrm>
        </p:spPr>
        <p:txBody>
          <a:bodyPr/>
          <a:lstStyle/>
          <a:p>
            <a:pPr algn="ctr"/>
            <a:r>
              <a:rPr lang="en-US" dirty="0"/>
              <a:t>Designing Territories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85737-536D-42B0-8149-95F3D855C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1295400"/>
            <a:ext cx="6934200" cy="4830763"/>
          </a:xfrm>
        </p:spPr>
        <p:txBody>
          <a:bodyPr/>
          <a:lstStyle/>
          <a:p>
            <a:r>
              <a:rPr lang="en-US" sz="2800" dirty="0"/>
              <a:t>Should be equipotential as far as possible</a:t>
            </a:r>
          </a:p>
          <a:p>
            <a:r>
              <a:rPr lang="en-US" sz="2800" dirty="0"/>
              <a:t>Present effort vs recommended effort</a:t>
            </a:r>
          </a:p>
          <a:p>
            <a:r>
              <a:rPr lang="en-US" sz="2800" dirty="0"/>
              <a:t>Opportunities for sales growth</a:t>
            </a:r>
          </a:p>
          <a:p>
            <a:r>
              <a:rPr lang="en-US" sz="2800" dirty="0"/>
              <a:t>‘stretch’ and motivation</a:t>
            </a:r>
          </a:p>
          <a:p>
            <a:r>
              <a:rPr lang="en-US" sz="2800" dirty="0"/>
              <a:t>Territory workloads</a:t>
            </a:r>
          </a:p>
          <a:p>
            <a:r>
              <a:rPr lang="en-US" sz="2800" dirty="0"/>
              <a:t>Geographical spread and travel times</a:t>
            </a:r>
          </a:p>
          <a:p>
            <a:r>
              <a:rPr lang="en-US" sz="2800" dirty="0"/>
              <a:t>Maintaining existing relationships</a:t>
            </a:r>
          </a:p>
          <a:p>
            <a:r>
              <a:rPr lang="en-US" sz="2800" dirty="0"/>
              <a:t>Assess territory design every two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24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D840-08E3-4BB3-A5C4-704E05D72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Well designed territories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1F343-0639-4F21-AD95-54360006F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Enhance customer coverage</a:t>
            </a:r>
          </a:p>
          <a:p>
            <a:r>
              <a:rPr lang="en-US" dirty="0"/>
              <a:t>Improve morale and enhance the power of reward systems</a:t>
            </a:r>
          </a:p>
          <a:p>
            <a:r>
              <a:rPr lang="en-US" dirty="0"/>
              <a:t>Keep travel time and costs under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7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913D-BFFC-469F-8C58-B635E7CBD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1"/>
            <a:ext cx="7215188" cy="990600"/>
          </a:xfrm>
        </p:spPr>
        <p:txBody>
          <a:bodyPr/>
          <a:lstStyle/>
          <a:p>
            <a:pPr algn="ctr"/>
            <a:r>
              <a:rPr lang="en-US" dirty="0"/>
              <a:t>Territory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3131C-F7B2-49DA-92B0-0E978A30B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667" y="1219201"/>
            <a:ext cx="6030383" cy="4057649"/>
          </a:xfrm>
        </p:spPr>
        <p:txBody>
          <a:bodyPr>
            <a:noAutofit/>
          </a:bodyPr>
          <a:lstStyle/>
          <a:p>
            <a:r>
              <a:rPr lang="en-US" sz="2000" dirty="0"/>
              <a:t>Finding an optimal balance between sales force output and expenditures is a perennial objective for most sales managers.</a:t>
            </a:r>
          </a:p>
          <a:p>
            <a:r>
              <a:rPr lang="en-US" sz="2000" dirty="0"/>
              <a:t>Therefore, most sales training </a:t>
            </a:r>
            <a:r>
              <a:rPr lang="en-US" sz="2000" dirty="0" err="1"/>
              <a:t>programmes</a:t>
            </a:r>
            <a:r>
              <a:rPr lang="en-US" sz="2000" dirty="0"/>
              <a:t> do have a component on territory management to teach new recruits on utilizing their time efficiently on the field</a:t>
            </a:r>
          </a:p>
          <a:p>
            <a:r>
              <a:rPr lang="en-US" sz="2000" dirty="0"/>
              <a:t>‘working smarter, not harder’</a:t>
            </a:r>
          </a:p>
          <a:p>
            <a:r>
              <a:rPr lang="en-US" sz="2000" dirty="0"/>
              <a:t>Technology aids such as cell phones, tablets, laptops, social media databases are expensively used</a:t>
            </a:r>
          </a:p>
          <a:p>
            <a:r>
              <a:rPr lang="en-US" sz="2000" dirty="0"/>
              <a:t>Current generation of sales people have to be computer literate to enable them do justice to their assignments</a:t>
            </a:r>
          </a:p>
          <a:p>
            <a:r>
              <a:rPr lang="en-US" sz="2000" dirty="0"/>
              <a:t>Self- management to improve both long and short term performance – assessment, direction, monitoring and reinforcement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559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GOALS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 and measurable – Quarterly, Monthly, Weekly, daily</a:t>
            </a:r>
          </a:p>
          <a:p>
            <a:r>
              <a:rPr lang="en-US" dirty="0"/>
              <a:t>reachable with stretch</a:t>
            </a:r>
          </a:p>
          <a:p>
            <a:r>
              <a:rPr lang="en-US" dirty="0"/>
              <a:t>time - based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targets </a:t>
            </a:r>
            <a:r>
              <a:rPr lang="en-US" dirty="0" err="1"/>
              <a:t>eg.</a:t>
            </a:r>
            <a:r>
              <a:rPr lang="en-US" dirty="0"/>
              <a:t> sales revenue, </a:t>
            </a:r>
            <a:r>
              <a:rPr lang="en-US" dirty="0" err="1"/>
              <a:t>no.of</a:t>
            </a:r>
            <a:r>
              <a:rPr lang="en-US" dirty="0"/>
              <a:t> m/</a:t>
            </a:r>
            <a:r>
              <a:rPr lang="en-US" dirty="0" err="1"/>
              <a:t>cs</a:t>
            </a:r>
            <a:endParaRPr lang="en-US" dirty="0"/>
          </a:p>
          <a:p>
            <a:r>
              <a:rPr lang="en-US" dirty="0"/>
              <a:t>activity 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no.of</a:t>
            </a:r>
            <a:r>
              <a:rPr lang="en-US" dirty="0"/>
              <a:t> calls made per day</a:t>
            </a:r>
          </a:p>
          <a:p>
            <a:r>
              <a:rPr lang="en-US" dirty="0"/>
              <a:t>Sales conversion </a:t>
            </a:r>
            <a:r>
              <a:rPr lang="en-US" dirty="0" err="1"/>
              <a:t>eg.</a:t>
            </a:r>
            <a:r>
              <a:rPr lang="en-US" dirty="0"/>
              <a:t> sales effected/call</a:t>
            </a:r>
          </a:p>
          <a:p>
            <a:r>
              <a:rPr lang="en-US" dirty="0"/>
              <a:t>Key product targets</a:t>
            </a:r>
          </a:p>
          <a:p>
            <a:r>
              <a:rPr lang="en-US" dirty="0"/>
              <a:t>Key markets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Sales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sales</a:t>
            </a:r>
          </a:p>
          <a:p>
            <a:r>
              <a:rPr lang="en-US" dirty="0"/>
              <a:t>Secondary sales</a:t>
            </a:r>
          </a:p>
          <a:p>
            <a:r>
              <a:rPr lang="en-US" dirty="0"/>
              <a:t>Tertiary sales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RESOURCES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 literature -brochures, catalogues, pamphlets</a:t>
            </a:r>
          </a:p>
          <a:p>
            <a:r>
              <a:rPr lang="en-US" dirty="0"/>
              <a:t>discretionary rebates/budgets</a:t>
            </a:r>
          </a:p>
          <a:p>
            <a:r>
              <a:rPr lang="en-US" dirty="0"/>
              <a:t>time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Pareto’s RULE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80 % sales comes from 20% customers</a:t>
            </a:r>
          </a:p>
          <a:p>
            <a:r>
              <a:rPr lang="en-US"/>
              <a:t>80 % problems comes from 20% of ypur customers</a:t>
            </a:r>
          </a:p>
          <a:p>
            <a:r>
              <a:rPr lang="en-US"/>
              <a:t>80 % of overdue outstandings comes from 20% of your customers</a:t>
            </a:r>
          </a:p>
          <a:p>
            <a:r>
              <a:rPr lang="en-US"/>
              <a:t>80 % of your time is taken by 20% of your customers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txBody>
          <a:bodyPr/>
          <a:lstStyle/>
          <a:p>
            <a:r>
              <a:rPr lang="en-US" dirty="0"/>
              <a:t>Territory time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No. of accounts in the territory</a:t>
            </a:r>
          </a:p>
          <a:p>
            <a:r>
              <a:rPr lang="en-US" dirty="0"/>
              <a:t>No. of sales calls made on customers</a:t>
            </a:r>
          </a:p>
          <a:p>
            <a:r>
              <a:rPr lang="en-US" dirty="0"/>
              <a:t>Time required for each sales calls</a:t>
            </a:r>
          </a:p>
          <a:p>
            <a:r>
              <a:rPr lang="en-US" dirty="0"/>
              <a:t>Frequency of customer sales calls</a:t>
            </a:r>
          </a:p>
          <a:p>
            <a:r>
              <a:rPr lang="en-US" dirty="0"/>
              <a:t>Travel time around territory</a:t>
            </a:r>
          </a:p>
          <a:p>
            <a:r>
              <a:rPr lang="en-US" dirty="0"/>
              <a:t>Non-selling time</a:t>
            </a:r>
          </a:p>
          <a:p>
            <a:r>
              <a:rPr lang="en-US" dirty="0"/>
              <a:t>Return on time invested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territory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 the course – where to go, outlets, customers to visit, visit objective</a:t>
            </a:r>
          </a:p>
          <a:p>
            <a:r>
              <a:rPr lang="en-US" dirty="0"/>
              <a:t>Plan the route – to cover the points you want to visit with the least amount of time, energy and money</a:t>
            </a:r>
          </a:p>
          <a:p>
            <a:r>
              <a:rPr lang="en-US" dirty="0"/>
              <a:t>Set time targets – amount of time spent per customer/outlet/call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47800"/>
          </a:xfrm>
        </p:spPr>
        <p:txBody>
          <a:bodyPr/>
          <a:lstStyle/>
          <a:p>
            <a:pPr algn="ctr"/>
            <a:r>
              <a:rPr lang="en-US" dirty="0"/>
              <a:t>Managing time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2819400"/>
          </a:xfrm>
        </p:spPr>
        <p:txBody>
          <a:bodyPr/>
          <a:lstStyle/>
          <a:p>
            <a:r>
              <a:rPr lang="en-US" dirty="0"/>
              <a:t>Knowing how the time is spent. Keep a time log and </a:t>
            </a:r>
            <a:r>
              <a:rPr lang="en-US" dirty="0" err="1"/>
              <a:t>analyse</a:t>
            </a:r>
            <a:r>
              <a:rPr lang="en-US" dirty="0"/>
              <a:t> the time log later. Where can you save time?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Itinerary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of potential outlets/customers</a:t>
            </a:r>
          </a:p>
          <a:p>
            <a:r>
              <a:rPr lang="en-US" dirty="0"/>
              <a:t>Classify outlets/customers</a:t>
            </a:r>
          </a:p>
          <a:p>
            <a:r>
              <a:rPr lang="en-US" dirty="0"/>
              <a:t>Determine call frequencies by volume/profit</a:t>
            </a:r>
          </a:p>
          <a:p>
            <a:r>
              <a:rPr lang="en-US" dirty="0"/>
              <a:t>Estimate the time to be allotted on each call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AND ROUTING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Straight line pattern</a:t>
            </a:r>
          </a:p>
          <a:p>
            <a:r>
              <a:rPr lang="en-US"/>
              <a:t>clover leaf pattern</a:t>
            </a:r>
          </a:p>
          <a:p>
            <a:r>
              <a:rPr lang="en-US"/>
              <a:t>major city pattern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itinerary plan each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Minimum travel time between calls</a:t>
            </a:r>
          </a:p>
          <a:p>
            <a:r>
              <a:rPr lang="en-US" dirty="0"/>
              <a:t>Customer availability – best time to see that customer</a:t>
            </a:r>
          </a:p>
          <a:p>
            <a:r>
              <a:rPr lang="en-US" dirty="0"/>
              <a:t>Inform customers in advance of your visit</a:t>
            </a:r>
          </a:p>
          <a:p>
            <a:r>
              <a:rPr lang="en-US" dirty="0"/>
              <a:t>Try to develop a ‘contact person’ at key accounts to look after your interests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685800"/>
            <a:ext cx="7315200" cy="1371600"/>
          </a:xfrm>
        </p:spPr>
        <p:txBody>
          <a:bodyPr/>
          <a:lstStyle/>
          <a:p>
            <a:r>
              <a:rPr lang="en-US" sz="4800" dirty="0"/>
              <a:t>Calculation of Selling time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400800" cy="3276600"/>
          </a:xfrm>
        </p:spPr>
        <p:txBody>
          <a:bodyPr/>
          <a:lstStyle/>
          <a:p>
            <a:pPr algn="l"/>
            <a:r>
              <a:rPr lang="en-US" dirty="0"/>
              <a:t>Total available time</a:t>
            </a:r>
          </a:p>
          <a:p>
            <a:pPr algn="l"/>
            <a:r>
              <a:rPr lang="en-US" dirty="0"/>
              <a:t>Less travel time between visits</a:t>
            </a:r>
          </a:p>
          <a:p>
            <a:pPr algn="l"/>
            <a:r>
              <a:rPr lang="en-US" dirty="0"/>
              <a:t>Less meal breaks</a:t>
            </a:r>
          </a:p>
          <a:p>
            <a:pPr algn="l"/>
            <a:r>
              <a:rPr lang="en-US" dirty="0"/>
              <a:t>Less time for non-selling activities</a:t>
            </a:r>
          </a:p>
          <a:p>
            <a:pPr algn="l"/>
            <a:r>
              <a:rPr lang="en-US" dirty="0"/>
              <a:t> (prospecting, planning, telephoning, reporting)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algn="ctr"/>
            <a:r>
              <a:rPr lang="en-US" sz="4400" dirty="0"/>
              <a:t>A B C Classification</a:t>
            </a:r>
            <a:br>
              <a:rPr lang="en-US" sz="4400" dirty="0"/>
            </a:br>
            <a:r>
              <a:rPr lang="en-US" sz="3600" dirty="0"/>
              <a:t>A   70 - 80 %</a:t>
            </a:r>
            <a:br>
              <a:rPr lang="en-US" sz="3600" dirty="0"/>
            </a:br>
            <a:r>
              <a:rPr lang="en-US" sz="3600" dirty="0"/>
              <a:t>B   10 - 25%</a:t>
            </a:r>
            <a:br>
              <a:rPr lang="en-US" sz="3600" dirty="0"/>
            </a:br>
            <a:r>
              <a:rPr lang="en-US" sz="3600" dirty="0"/>
              <a:t>C   5 - 10%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657600"/>
            <a:ext cx="6400800" cy="2362199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</a:rPr>
              <a:t>This is classifying your customers on the basis of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</a:rPr>
              <a:t>Revenues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</a:rPr>
              <a:t>Profits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</a:rPr>
              <a:t>Importance to company</a:t>
            </a:r>
          </a:p>
          <a:p>
            <a:pPr marL="514350" indent="-514350" algn="l">
              <a:buFont typeface="Wingdings" panose="05000000000000000000" pitchFamily="2" charset="2"/>
              <a:buChar char="§"/>
            </a:pPr>
            <a:endParaRPr lang="en-US" dirty="0">
              <a:solidFill>
                <a:srgbClr val="FFFF00"/>
              </a:solidFill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DETERMINING CALL FREQUENCIES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cost/call</a:t>
            </a:r>
          </a:p>
          <a:p>
            <a:r>
              <a:rPr lang="en-US" dirty="0"/>
              <a:t>cost/customer</a:t>
            </a:r>
          </a:p>
          <a:p>
            <a:r>
              <a:rPr lang="en-US" dirty="0"/>
              <a:t>Cost/order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OUTSTANDINGS MANAGEMENT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Total </a:t>
            </a:r>
            <a:r>
              <a:rPr lang="en-US" dirty="0" err="1"/>
              <a:t>outstandings</a:t>
            </a:r>
            <a:endParaRPr lang="en-US" dirty="0"/>
          </a:p>
          <a:p>
            <a:pPr algn="l"/>
            <a:r>
              <a:rPr lang="en-US" dirty="0"/>
              <a:t>overdue </a:t>
            </a:r>
            <a:r>
              <a:rPr lang="en-US" dirty="0" err="1"/>
              <a:t>outstandings</a:t>
            </a:r>
            <a:endParaRPr lang="en-US" dirty="0"/>
          </a:p>
          <a:p>
            <a:pPr algn="l"/>
            <a:r>
              <a:rPr lang="en-US" dirty="0"/>
              <a:t>Collection Plan</a:t>
            </a:r>
          </a:p>
          <a:p>
            <a:pPr algn="l"/>
            <a:r>
              <a:rPr lang="en-US" dirty="0"/>
              <a:t>Credit limits – value/volume</a:t>
            </a:r>
          </a:p>
          <a:p>
            <a:pPr algn="l"/>
            <a:r>
              <a:rPr lang="en-US" b="1" dirty="0"/>
              <a:t>Every </a:t>
            </a:r>
            <a:r>
              <a:rPr lang="en-US" b="1" dirty="0" err="1"/>
              <a:t>lac</a:t>
            </a:r>
            <a:r>
              <a:rPr lang="en-US" b="1" dirty="0"/>
              <a:t> of </a:t>
            </a:r>
            <a:r>
              <a:rPr lang="en-US" b="1" dirty="0" err="1"/>
              <a:t>outstandings</a:t>
            </a:r>
            <a:r>
              <a:rPr lang="en-US" b="1" dirty="0"/>
              <a:t> uncollected incurs a loss of Rs 50/- per day for the company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086600" cy="990600"/>
          </a:xfrm>
        </p:spPr>
        <p:txBody>
          <a:bodyPr/>
          <a:lstStyle/>
          <a:p>
            <a:r>
              <a:rPr lang="en-US" sz="2800" dirty="0"/>
              <a:t>RETURN ON TIME INVESTED (ROTI)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143000"/>
            <a:ext cx="6400800" cy="4495800"/>
          </a:xfrm>
        </p:spPr>
        <p:txBody>
          <a:bodyPr/>
          <a:lstStyle/>
          <a:p>
            <a:pPr algn="l"/>
            <a:r>
              <a:rPr lang="en-US" sz="2800" dirty="0"/>
              <a:t>Fixed costs   Salary   Rs.10000 p.m.</a:t>
            </a:r>
          </a:p>
          <a:p>
            <a:pPr algn="l"/>
            <a:r>
              <a:rPr lang="en-US" sz="2800" dirty="0"/>
              <a:t>Variable costs  </a:t>
            </a:r>
            <a:r>
              <a:rPr lang="en-US" sz="2800" dirty="0" err="1"/>
              <a:t>Tpt</a:t>
            </a:r>
            <a:r>
              <a:rPr lang="en-US" sz="2800" dirty="0"/>
              <a:t> +</a:t>
            </a:r>
          </a:p>
          <a:p>
            <a:pPr algn="l"/>
            <a:r>
              <a:rPr lang="en-US" sz="2800" dirty="0"/>
              <a:t>                  Expenses Rs. 10000 p.m.</a:t>
            </a:r>
          </a:p>
          <a:p>
            <a:pPr algn="l"/>
            <a:r>
              <a:rPr lang="en-US" sz="2800" dirty="0"/>
              <a:t>Total Expenses          Rs. 20000 p.m.</a:t>
            </a:r>
          </a:p>
          <a:p>
            <a:pPr algn="l"/>
            <a:r>
              <a:rPr lang="en-US" sz="2800" dirty="0"/>
              <a:t>Annual Expenses      Rs.2,40,000</a:t>
            </a:r>
          </a:p>
          <a:p>
            <a:pPr algn="l"/>
            <a:r>
              <a:rPr lang="en-US" sz="2800" dirty="0"/>
              <a:t>Price of an item        Rs.20000</a:t>
            </a:r>
          </a:p>
          <a:p>
            <a:pPr algn="l"/>
            <a:r>
              <a:rPr lang="en-US" sz="2800" dirty="0"/>
              <a:t>Margin@30%           Rs.6000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828800"/>
            <a:ext cx="6400800" cy="1752600"/>
          </a:xfrm>
        </p:spPr>
        <p:txBody>
          <a:bodyPr/>
          <a:lstStyle/>
          <a:p>
            <a:pPr algn="l"/>
            <a:r>
              <a:rPr lang="en-US"/>
              <a:t>Breakeven  = 2,40.000/6000</a:t>
            </a:r>
          </a:p>
          <a:p>
            <a:pPr algn="l"/>
            <a:r>
              <a:rPr lang="en-US"/>
              <a:t>                   =  40 m/cs</a:t>
            </a:r>
          </a:p>
          <a:p>
            <a:pPr algn="l"/>
            <a:r>
              <a:rPr lang="en-US" b="1"/>
              <a:t>It is only after you sell the 41st m/c that you are earning for the company</a:t>
            </a:r>
            <a:endParaRPr lang="en-US"/>
          </a:p>
          <a:p>
            <a:pPr algn="l"/>
            <a:r>
              <a:rPr lang="en-US"/>
              <a:t>Therefore ROTI  = Profit generated  /time spent on a customer                                           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reports</a:t>
            </a:r>
          </a:p>
          <a:p>
            <a:r>
              <a:rPr lang="en-US" dirty="0"/>
              <a:t>Tour reports</a:t>
            </a:r>
          </a:p>
          <a:p>
            <a:r>
              <a:rPr lang="en-US" dirty="0"/>
              <a:t>Customer reports</a:t>
            </a:r>
          </a:p>
          <a:p>
            <a:r>
              <a:rPr lang="en-US" dirty="0"/>
              <a:t>Dealer reports</a:t>
            </a:r>
          </a:p>
          <a:p>
            <a:r>
              <a:rPr lang="en-US" dirty="0"/>
              <a:t>Complaint reports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elephony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Telephony</Template>
  <TotalTime>576</TotalTime>
  <Words>713</Words>
  <Application>Microsoft Office PowerPoint</Application>
  <PresentationFormat>On-screen Show (4:3)</PresentationFormat>
  <Paragraphs>111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Wingdings</vt:lpstr>
      <vt:lpstr>Telephony</vt:lpstr>
      <vt:lpstr>TERRITORY MANAGEMENT AND CONTROL</vt:lpstr>
      <vt:lpstr>Designing Territories</vt:lpstr>
      <vt:lpstr>Well designed territories</vt:lpstr>
      <vt:lpstr>Territory Management</vt:lpstr>
      <vt:lpstr>SETTING GOALS</vt:lpstr>
      <vt:lpstr>GOALS</vt:lpstr>
      <vt:lpstr>Type of Sales</vt:lpstr>
      <vt:lpstr>ALLOCATING RESOURCES</vt:lpstr>
      <vt:lpstr>Pareto’s RULE</vt:lpstr>
      <vt:lpstr>Territory time allocation</vt:lpstr>
      <vt:lpstr>Managing territory</vt:lpstr>
      <vt:lpstr>Managing time</vt:lpstr>
      <vt:lpstr>Itinerary Planning</vt:lpstr>
      <vt:lpstr>SCHEDULING AND ROUTING</vt:lpstr>
      <vt:lpstr>Check itinerary plan each day</vt:lpstr>
      <vt:lpstr>Calculation of Selling time</vt:lpstr>
      <vt:lpstr>A B C Classification A   70 - 80 % B   10 - 25% C   5 - 10%</vt:lpstr>
      <vt:lpstr>DETERMINING CALL FREQUENCIES</vt:lpstr>
      <vt:lpstr>OUTSTANDINGS MANAGEMENT</vt:lpstr>
      <vt:lpstr>RETURN ON TIME INVESTED (ROTI)</vt:lpstr>
      <vt:lpstr>PowerPoint Presentation</vt:lpstr>
      <vt:lpstr>Reporting</vt:lpstr>
    </vt:vector>
  </TitlesOfParts>
  <Company>XIMB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TERRITORY CONTROL</dc:title>
  <dc:creator>MR.TRIPAHTY</dc:creator>
  <cp:lastModifiedBy>MN Tripathi</cp:lastModifiedBy>
  <cp:revision>43</cp:revision>
  <cp:lastPrinted>2019-12-10T11:54:27Z</cp:lastPrinted>
  <dcterms:created xsi:type="dcterms:W3CDTF">2002-02-04T15:46:57Z</dcterms:created>
  <dcterms:modified xsi:type="dcterms:W3CDTF">2021-01-15T11:59:46Z</dcterms:modified>
</cp:coreProperties>
</file>