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4" r:id="rId4"/>
    <p:sldId id="265" r:id="rId5"/>
    <p:sldId id="266" r:id="rId6"/>
    <p:sldId id="269" r:id="rId7"/>
    <p:sldId id="270" r:id="rId8"/>
    <p:sldId id="267" r:id="rId9"/>
    <p:sldId id="26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8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C3F3BDF-2191-477A-939D-EB39FBA7771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95400" y="533400"/>
            <a:ext cx="7162800" cy="306705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6633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defRPr sz="6600" b="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24A9333-F31E-4C15-B23F-A241E204B46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3810000"/>
            <a:ext cx="7162800" cy="1752600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rgbClr val="663300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9F524185-1E74-44AF-BE3D-5EF475764A8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533400" y="6381750"/>
            <a:ext cx="2133600" cy="476250"/>
          </a:xfrm>
        </p:spPr>
        <p:txBody>
          <a:bodyPr/>
          <a:lstStyle>
            <a:lvl1pPr algn="l">
              <a:defRPr/>
            </a:lvl1pPr>
          </a:lstStyle>
          <a:p>
            <a:fld id="{19CC7354-2EE0-498C-B1A5-A745F8DF26B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8B521D40-F5E5-46AA-B635-E271CBD20CA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2819400" y="6381750"/>
            <a:ext cx="39624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7634D574-833C-44EB-9852-D5B7DF1E850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904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CB52D-B878-49E3-9296-537644D78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329A8-2B14-490C-9963-8DA4D3896D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2395ED-5A07-4B1C-B19C-DD30AC0FC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CC7354-2EE0-498C-B1A5-A745F8DF26B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CCFD9-7821-45C3-AED5-DE1F47DD8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B149C9-7303-43D5-B164-7AA4D180F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080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0A95C-439F-4B25-84EF-47CC1AC69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56C1BE-A664-463D-8D77-8E9B2D442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C8CC0-07D5-4489-A47F-BBD796C6D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CC7354-2EE0-498C-B1A5-A745F8DF26B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9CD71-38EF-4E04-B6D8-3D81F5659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10A85-58A3-4299-B6BE-334981BE2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645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0D155-6EE5-4563-A7AA-2EE82E6CA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C8F6C-EA69-429E-AB41-EA2D972FCE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3733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CA0983-C8CB-4DBD-A021-161FB440CA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3000" y="1600200"/>
            <a:ext cx="3733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7AB9CF-30FE-4538-B208-095554E74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CC7354-2EE0-498C-B1A5-A745F8DF26B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EE7AD-4934-4251-90EF-B6EB4781F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072BE4-0C2F-47F0-889E-64E964147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328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78B48-967F-4511-AA01-30835542D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5A386D-1F85-4100-BC83-CBB4B774B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CA3E5C-EE5C-4F30-B51C-C094FE3574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B41FC9-89E8-4831-8CAB-98E070F7AA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8698ED-00DD-4C65-9624-FF12F3FB10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FC8473-3B2D-4B9E-9C58-C42232039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CC7354-2EE0-498C-B1A5-A745F8DF26B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E88029-6B97-4A66-860F-DFC394E98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BFE2DD-2FFC-4E48-BCA5-2182CCEE5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047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72844-7734-4617-9B21-716DDA629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94994E-221F-417A-BBF3-73787301F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CC7354-2EE0-498C-B1A5-A745F8DF26B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685565-2F37-42B3-A868-396028F3E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584769-8541-455E-AF89-63EF4DFE7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11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A0B71B-77BC-4999-9716-9140E05B0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CC7354-2EE0-498C-B1A5-A745F8DF26B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560F7C-9219-473F-A566-071D3295C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2B10E0-2209-472D-A860-AF1FB0897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086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0642C-436E-43E5-BCA6-3D5107A0D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42482-F589-4D58-A792-8F81A9951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6EECC-4142-4BBF-8755-F3E862B55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CC499F-928C-4CBB-8AD1-DA6DFF169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CC7354-2EE0-498C-B1A5-A745F8DF26B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23538C-04F4-49EA-B0C9-D63C011DB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21040A-03D8-498C-AA0A-F7513AC96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370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FD87B-DD0F-4428-B82B-7E7C74AB0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347B1F-8164-44FD-B136-1FF414B3A1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8BF703-423B-44CC-A1F3-5C170DABFB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603DE7-7A88-4142-AA56-8021D862A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CC7354-2EE0-498C-B1A5-A745F8DF26B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B3B036-C8C9-495A-82A8-DE066F8AB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FA24F7-5E73-4946-BA9E-C025B3590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555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4EA17-F2DE-41B2-A643-C40AD48CD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BC1022-9EFE-4AAB-AB8B-564BD212CC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5A924E-B391-4084-85B6-22DEFCB27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CC7354-2EE0-498C-B1A5-A745F8DF26B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BE933-56A1-46BF-83AD-B9C2B7F7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5BD52-2ADA-4255-B16F-C9DF26AB6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415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E8006C-4674-4377-A29A-3C22AF1683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19050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3EE4AB-2390-4CE3-9B30-89DA727FAE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6800" y="274638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90A43-1E36-4CE3-A7AE-CDCF752B2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CC7354-2EE0-498C-B1A5-A745F8DF26B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41B47-8C77-4B0F-9C0A-9978CDF25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A00740-A25F-47D4-8579-826E9EC6E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808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6E61742-7240-4251-BF34-DC09DA940E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274638"/>
            <a:ext cx="7620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9A2AD8E-24C5-45B2-9C6A-E4C902F474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00200"/>
            <a:ext cx="7620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AEBC0B0-F023-4760-B224-541C16B3B77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3817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19CC7354-2EE0-498C-B1A5-A745F8DF26B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CDA58C9-1817-4B21-858D-C40C1280497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4600" y="6381750"/>
            <a:ext cx="5334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CFCB305-1F20-4594-9A7F-8B207050FB2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24800" y="6381750"/>
            <a:ext cx="1219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400">
                <a:solidFill>
                  <a:srgbClr val="663300"/>
                </a:solidFill>
              </a:defRPr>
            </a:lvl1pPr>
          </a:lstStyle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864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rgbClr val="6633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663300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663300"/>
        </a:buClr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663300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663300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663300"/>
        </a:buClr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Art of Persuasion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523999"/>
          </a:xfrm>
        </p:spPr>
        <p:txBody>
          <a:bodyPr/>
          <a:lstStyle/>
          <a:p>
            <a:pPr algn="ctr"/>
            <a:r>
              <a:rPr lang="en-US" dirty="0"/>
              <a:t>Selling is Persuasion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/>
          <a:p>
            <a:pPr algn="ctr"/>
            <a:r>
              <a:rPr lang="en-US" dirty="0"/>
              <a:t>Selling is </a:t>
            </a:r>
            <a:r>
              <a:rPr lang="en-US" b="1" dirty="0"/>
              <a:t>persuading</a:t>
            </a:r>
            <a:r>
              <a:rPr lang="en-US" dirty="0"/>
              <a:t> others to buy your </a:t>
            </a:r>
            <a:r>
              <a:rPr lang="en-US" b="1" dirty="0"/>
              <a:t>proposition</a:t>
            </a:r>
            <a:r>
              <a:rPr lang="en-US" dirty="0"/>
              <a:t>. Persuasion involves </a:t>
            </a:r>
            <a:r>
              <a:rPr lang="en-US" b="1" dirty="0"/>
              <a:t>motivation</a:t>
            </a:r>
            <a:r>
              <a:rPr lang="en-US" dirty="0"/>
              <a:t> aimed at inducing </a:t>
            </a:r>
            <a:r>
              <a:rPr lang="en-US" b="1" dirty="0"/>
              <a:t>action (buying)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How you communicate could determine how persuasive you are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Verbal (the words you use)</a:t>
            </a:r>
          </a:p>
          <a:p>
            <a:r>
              <a:rPr lang="en-US" dirty="0"/>
              <a:t>Vocal (the tone you use)</a:t>
            </a:r>
          </a:p>
          <a:p>
            <a:r>
              <a:rPr lang="en-US" dirty="0"/>
              <a:t>Facial (the expressions you put on)</a:t>
            </a:r>
          </a:p>
          <a:p>
            <a:r>
              <a:rPr lang="en-US" dirty="0"/>
              <a:t>Non-verbal ( the body movements you make)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concept of space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Intimate space</a:t>
            </a:r>
          </a:p>
          <a:p>
            <a:r>
              <a:rPr lang="en-US" dirty="0"/>
              <a:t>Personal space</a:t>
            </a:r>
          </a:p>
          <a:p>
            <a:r>
              <a:rPr lang="en-US" dirty="0"/>
              <a:t>Social space</a:t>
            </a:r>
          </a:p>
          <a:p>
            <a:r>
              <a:rPr lang="en-US" dirty="0"/>
              <a:t>Public space</a:t>
            </a:r>
          </a:p>
          <a:p>
            <a:r>
              <a:rPr lang="en-US" dirty="0"/>
              <a:t>Space threats</a:t>
            </a:r>
          </a:p>
          <a:p>
            <a:r>
              <a:rPr lang="en-US" dirty="0"/>
              <a:t>Space invasion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Barriers to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Differences in perception</a:t>
            </a:r>
          </a:p>
          <a:p>
            <a:r>
              <a:rPr lang="en-US" dirty="0"/>
              <a:t>Need for the product</a:t>
            </a:r>
          </a:p>
          <a:p>
            <a:r>
              <a:rPr lang="en-US" dirty="0"/>
              <a:t>Selling pressure</a:t>
            </a:r>
          </a:p>
          <a:p>
            <a:r>
              <a:rPr lang="en-US" dirty="0"/>
              <a:t>Information overload</a:t>
            </a:r>
          </a:p>
          <a:p>
            <a:r>
              <a:rPr lang="en-US" dirty="0"/>
              <a:t>Disorganized sales presentation</a:t>
            </a:r>
          </a:p>
          <a:p>
            <a:r>
              <a:rPr lang="en-US" dirty="0"/>
              <a:t>Distraction</a:t>
            </a:r>
          </a:p>
          <a:p>
            <a:r>
              <a:rPr lang="en-US" dirty="0"/>
              <a:t>Poor listening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066800"/>
          </a:xfrm>
        </p:spPr>
        <p:txBody>
          <a:bodyPr/>
          <a:lstStyle/>
          <a:p>
            <a:pPr algn="ctr"/>
            <a:r>
              <a:rPr lang="en-US" dirty="0"/>
              <a:t>Power and Persuasion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Who has the ‘power’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Levels of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Reward</a:t>
            </a:r>
          </a:p>
          <a:p>
            <a:r>
              <a:rPr lang="en-US" dirty="0"/>
              <a:t>Coercive</a:t>
            </a:r>
          </a:p>
          <a:p>
            <a:r>
              <a:rPr lang="en-US" dirty="0"/>
              <a:t>Legitimate</a:t>
            </a:r>
          </a:p>
          <a:p>
            <a:r>
              <a:rPr lang="en-US" dirty="0"/>
              <a:t>Referent</a:t>
            </a:r>
          </a:p>
          <a:p>
            <a:r>
              <a:rPr lang="en-US" dirty="0"/>
              <a:t>Expert</a:t>
            </a:r>
          </a:p>
          <a:p>
            <a:r>
              <a:rPr lang="en-US" dirty="0"/>
              <a:t>Persuasion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Three levels of listening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Marginal</a:t>
            </a:r>
          </a:p>
          <a:p>
            <a:r>
              <a:rPr lang="en-US" dirty="0"/>
              <a:t>Evaluative</a:t>
            </a:r>
          </a:p>
          <a:p>
            <a:r>
              <a:rPr lang="en-US" dirty="0"/>
              <a:t>Active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Attitude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Enthusiasm</a:t>
            </a:r>
          </a:p>
          <a:p>
            <a:r>
              <a:rPr lang="en-US" dirty="0"/>
              <a:t>Knowledge</a:t>
            </a:r>
          </a:p>
          <a:p>
            <a:r>
              <a:rPr lang="en-US" dirty="0"/>
              <a:t>Credibility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8229600" cy="1371599"/>
          </a:xfrm>
        </p:spPr>
        <p:txBody>
          <a:bodyPr>
            <a:normAutofit/>
          </a:bodyPr>
          <a:lstStyle/>
          <a:p>
            <a:r>
              <a:rPr lang="en-US" sz="4000" b="1" dirty="0"/>
              <a:t>Principle of contingency benefits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00800" cy="2514600"/>
          </a:xfrm>
        </p:spPr>
        <p:txBody>
          <a:bodyPr/>
          <a:lstStyle/>
          <a:p>
            <a:pPr algn="ctr"/>
            <a:r>
              <a:rPr lang="en-US" dirty="0"/>
              <a:t>People are persuaded to buy things because they are motivated by their desire for the future benefits you offer them.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Principles </a:t>
            </a:r>
            <a:r>
              <a:rPr lang="en-US"/>
              <a:t>of Suggestion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People accept any idea that enters their mind unless there is a contradictory idea that blocks its acceptance</a:t>
            </a:r>
          </a:p>
          <a:p>
            <a:r>
              <a:rPr lang="en-US" dirty="0"/>
              <a:t>People will act in accordance with a suggestion unless stopped physically. If they are merely indifferent, they would probably go along with the suggestion</a:t>
            </a:r>
          </a:p>
          <a:p>
            <a:r>
              <a:rPr lang="en-US" dirty="0"/>
              <a:t>The acceptance of a suggestion depends on the source of the suggestion</a:t>
            </a:r>
          </a:p>
          <a:p>
            <a:r>
              <a:rPr lang="en-US" dirty="0"/>
              <a:t>The acceptance of the suggestion depends on the intensity with which it is made</a:t>
            </a:r>
          </a:p>
          <a:p>
            <a:r>
              <a:rPr lang="en-US" dirty="0"/>
              <a:t>People are more apt to act on a recent suggestion than one made earlier</a:t>
            </a:r>
          </a:p>
          <a:p>
            <a:r>
              <a:rPr lang="en-US" dirty="0"/>
              <a:t>A suggestions is apt to be accepted, if it is repeated</a:t>
            </a:r>
          </a:p>
          <a:p>
            <a:r>
              <a:rPr lang="en-US" dirty="0"/>
              <a:t>People will believe a suggestion if they want to believe it, regardless of its merit</a:t>
            </a:r>
          </a:p>
          <a:p>
            <a:r>
              <a:rPr lang="en-US" dirty="0"/>
              <a:t>A suggestion that appears to be natural and spontaneous is more likely to be accepted than one which is apparently planned and contrived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means of suggestion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Suggestion through action</a:t>
            </a:r>
          </a:p>
          <a:p>
            <a:r>
              <a:rPr lang="en-US" dirty="0"/>
              <a:t>Direct suggestion</a:t>
            </a:r>
          </a:p>
          <a:p>
            <a:r>
              <a:rPr lang="en-US" dirty="0"/>
              <a:t>Indirect suggestion</a:t>
            </a:r>
          </a:p>
          <a:p>
            <a:r>
              <a:rPr lang="en-US" dirty="0"/>
              <a:t>Positive and negative suggestion</a:t>
            </a:r>
          </a:p>
          <a:p>
            <a:r>
              <a:rPr lang="en-US" dirty="0"/>
              <a:t>Counter suggestion</a:t>
            </a:r>
          </a:p>
          <a:p>
            <a:r>
              <a:rPr lang="en-US" dirty="0"/>
              <a:t>Pleasant versus unpleasant suggestion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Using emotion to stimulate prospects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810000"/>
          </a:xfrm>
        </p:spPr>
        <p:txBody>
          <a:bodyPr/>
          <a:lstStyle/>
          <a:p>
            <a:r>
              <a:rPr lang="en-US" dirty="0"/>
              <a:t>Choice of words</a:t>
            </a:r>
          </a:p>
          <a:p>
            <a:r>
              <a:rPr lang="en-US" dirty="0"/>
              <a:t>Emotional appeals are more forceful in most instances than rational ones.</a:t>
            </a:r>
          </a:p>
          <a:p>
            <a:r>
              <a:rPr lang="en-US" dirty="0"/>
              <a:t>Using the right verbs and adjectives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The use of logic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   When should it be used?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Professional buyers</a:t>
            </a:r>
          </a:p>
          <a:p>
            <a:r>
              <a:rPr lang="en-US" dirty="0"/>
              <a:t>Technical buyers</a:t>
            </a:r>
          </a:p>
          <a:p>
            <a:r>
              <a:rPr lang="en-US" dirty="0"/>
              <a:t>In selling complex articles or propositions</a:t>
            </a:r>
          </a:p>
          <a:p>
            <a:r>
              <a:rPr lang="en-US" dirty="0"/>
              <a:t>When large expenditures are involved</a:t>
            </a:r>
          </a:p>
          <a:p>
            <a:r>
              <a:rPr lang="en-US" dirty="0"/>
              <a:t>In selling something new to the buyer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amboo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Bamboo</Template>
  <TotalTime>141</TotalTime>
  <Words>374</Words>
  <Application>Microsoft Office PowerPoint</Application>
  <PresentationFormat>On-screen Show (4:3)</PresentationFormat>
  <Paragraphs>70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Arial</vt:lpstr>
      <vt:lpstr>Bamboo</vt:lpstr>
      <vt:lpstr>The Art of Persuasion</vt:lpstr>
      <vt:lpstr>Selling is Persuasion</vt:lpstr>
      <vt:lpstr>How you communicate could determine how persuasive you are</vt:lpstr>
      <vt:lpstr>The concept of space</vt:lpstr>
      <vt:lpstr>Barriers to communication</vt:lpstr>
      <vt:lpstr>Power and Persuasion</vt:lpstr>
      <vt:lpstr>Levels of Power</vt:lpstr>
      <vt:lpstr>Three levels of listening</vt:lpstr>
      <vt:lpstr>Attitude</vt:lpstr>
      <vt:lpstr>Principle of contingency benefits</vt:lpstr>
      <vt:lpstr>Principles of Suggestion</vt:lpstr>
      <vt:lpstr>Other means of suggestion</vt:lpstr>
      <vt:lpstr>Using emotion to stimulate prospects</vt:lpstr>
      <vt:lpstr>The use of logic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Art of Persuasion</dc:title>
  <dc:creator>mnt</dc:creator>
  <cp:lastModifiedBy>MN Tripathi</cp:lastModifiedBy>
  <cp:revision>22</cp:revision>
  <dcterms:created xsi:type="dcterms:W3CDTF">2008-10-01T13:08:07Z</dcterms:created>
  <dcterms:modified xsi:type="dcterms:W3CDTF">2019-10-21T10:33:53Z</dcterms:modified>
</cp:coreProperties>
</file>