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75" r:id="rId9"/>
    <p:sldId id="263" r:id="rId10"/>
    <p:sldId id="264" r:id="rId11"/>
    <p:sldId id="265" r:id="rId12"/>
    <p:sldId id="274" r:id="rId13"/>
    <p:sldId id="273" r:id="rId14"/>
    <p:sldId id="270" r:id="rId15"/>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N Tripathi" initials="MT" lastIdx="1" clrIdx="0">
    <p:extLst>
      <p:ext uri="{19B8F6BF-5375-455C-9EA6-DF929625EA0E}">
        <p15:presenceInfo xmlns:p15="http://schemas.microsoft.com/office/powerpoint/2012/main" userId="MN Tripath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029" autoAdjust="0"/>
    <p:restoredTop sz="94660"/>
  </p:normalViewPr>
  <p:slideViewPr>
    <p:cSldViewPr snapToGrid="0">
      <p:cViewPr varScale="1">
        <p:scale>
          <a:sx n="68" d="100"/>
          <a:sy n="68" d="100"/>
        </p:scale>
        <p:origin x="48" y="102"/>
      </p:cViewPr>
      <p:guideLst/>
    </p:cSldViewPr>
  </p:slideViewPr>
  <p:notesTextViewPr>
    <p:cViewPr>
      <p:scale>
        <a:sx n="1" d="1"/>
        <a:sy n="1" d="1"/>
      </p:scale>
      <p:origin x="0" y="0"/>
    </p:cViewPr>
  </p:notesTextViewPr>
  <p:sorterViewPr>
    <p:cViewPr varScale="1">
      <p:scale>
        <a:sx n="100" d="100"/>
        <a:sy n="100" d="100"/>
      </p:scale>
      <p:origin x="0" y="-384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FFAE784-CC10-4072-B884-F66765E8756E}"/>
              </a:ext>
            </a:extLst>
          </p:cNvPr>
          <p:cNvSpPr>
            <a:spLocks noGrp="1" noChangeArrowheads="1"/>
          </p:cNvSpPr>
          <p:nvPr>
            <p:ph type="ctrTitle"/>
          </p:nvPr>
        </p:nvSpPr>
        <p:spPr>
          <a:xfrm>
            <a:off x="2641600" y="533400"/>
            <a:ext cx="8636000" cy="3067050"/>
          </a:xfrm>
          <a:extLst>
            <a:ext uri="{91240B29-F687-4F45-9708-019B960494DF}">
              <a14:hiddenLine xmlns:a14="http://schemas.microsoft.com/office/drawing/2010/main" w="9525">
                <a:solidFill>
                  <a:srgbClr val="663300"/>
                </a:solidFill>
                <a:miter lim="800000"/>
                <a:headEnd/>
                <a:tailEnd/>
              </a14:hiddenLine>
            </a:ext>
          </a:extLst>
        </p:spPr>
        <p:txBody>
          <a:bodyPr/>
          <a:lstStyle>
            <a:lvl1pPr algn="l">
              <a:defRPr sz="6600" b="0"/>
            </a:lvl1pPr>
          </a:lstStyle>
          <a:p>
            <a:pPr lvl="0"/>
            <a:r>
              <a:rPr lang="en-US" altLang="en-US" noProof="0"/>
              <a:t>Click to edit Master title style</a:t>
            </a:r>
          </a:p>
        </p:txBody>
      </p:sp>
      <p:sp>
        <p:nvSpPr>
          <p:cNvPr id="3075" name="Rectangle 3">
            <a:extLst>
              <a:ext uri="{FF2B5EF4-FFF2-40B4-BE49-F238E27FC236}">
                <a16:creationId xmlns:a16="http://schemas.microsoft.com/office/drawing/2014/main" id="{7409DF7E-DFFC-43B2-9C23-E15AC7B0CA12}"/>
              </a:ext>
            </a:extLst>
          </p:cNvPr>
          <p:cNvSpPr>
            <a:spLocks noGrp="1" noChangeArrowheads="1"/>
          </p:cNvSpPr>
          <p:nvPr>
            <p:ph type="subTitle" idx="1"/>
          </p:nvPr>
        </p:nvSpPr>
        <p:spPr>
          <a:xfrm>
            <a:off x="2641600" y="3810000"/>
            <a:ext cx="8636000" cy="1752600"/>
          </a:xfrm>
        </p:spPr>
        <p:txBody>
          <a:bodyPr/>
          <a:lstStyle>
            <a:lvl1pPr marL="0" indent="0">
              <a:buFontTx/>
              <a:buNone/>
              <a:defRPr b="1">
                <a:solidFill>
                  <a:srgbClr val="3333FF"/>
                </a:solidFill>
              </a:defRPr>
            </a:lvl1pPr>
          </a:lstStyle>
          <a:p>
            <a:pPr lvl="0"/>
            <a:r>
              <a:rPr lang="en-US" altLang="en-US" noProof="0"/>
              <a:t>Click to edit Master subtitle style</a:t>
            </a:r>
          </a:p>
        </p:txBody>
      </p:sp>
      <p:sp>
        <p:nvSpPr>
          <p:cNvPr id="3076" name="Rectangle 4">
            <a:extLst>
              <a:ext uri="{FF2B5EF4-FFF2-40B4-BE49-F238E27FC236}">
                <a16:creationId xmlns:a16="http://schemas.microsoft.com/office/drawing/2014/main" id="{0D7A56C0-E0B2-49F7-A0E8-6E90A33FBD2B}"/>
              </a:ext>
            </a:extLst>
          </p:cNvPr>
          <p:cNvSpPr>
            <a:spLocks noGrp="1" noChangeArrowheads="1"/>
          </p:cNvSpPr>
          <p:nvPr>
            <p:ph type="dt" sz="half" idx="2"/>
          </p:nvPr>
        </p:nvSpPr>
        <p:spPr>
          <a:xfrm>
            <a:off x="1930400" y="6381750"/>
            <a:ext cx="1625600" cy="476250"/>
          </a:xfrm>
        </p:spPr>
        <p:txBody>
          <a:bodyPr/>
          <a:lstStyle>
            <a:lvl1pPr algn="l">
              <a:defRPr/>
            </a:lvl1pPr>
          </a:lstStyle>
          <a:p>
            <a:fld id="{3BAA8CAF-A22E-4980-B89E-5286244828F5}" type="datetimeFigureOut">
              <a:rPr lang="en-US" smtClean="0"/>
              <a:t>1/15/2021</a:t>
            </a:fld>
            <a:endParaRPr lang="en-US"/>
          </a:p>
        </p:txBody>
      </p:sp>
      <p:sp>
        <p:nvSpPr>
          <p:cNvPr id="3077" name="Rectangle 5">
            <a:extLst>
              <a:ext uri="{FF2B5EF4-FFF2-40B4-BE49-F238E27FC236}">
                <a16:creationId xmlns:a16="http://schemas.microsoft.com/office/drawing/2014/main" id="{0BAC3D1E-040B-4B50-BB27-9908F1BF4C8D}"/>
              </a:ext>
            </a:extLst>
          </p:cNvPr>
          <p:cNvSpPr>
            <a:spLocks noGrp="1" noChangeArrowheads="1"/>
          </p:cNvSpPr>
          <p:nvPr>
            <p:ph type="ftr" sz="quarter" idx="3"/>
          </p:nvPr>
        </p:nvSpPr>
        <p:spPr>
          <a:xfrm>
            <a:off x="3759200" y="6381750"/>
            <a:ext cx="5283200" cy="476250"/>
          </a:xfrm>
        </p:spPr>
        <p:txBody>
          <a:bodyPr/>
          <a:lstStyle>
            <a:lvl1pPr>
              <a:defRPr/>
            </a:lvl1pPr>
          </a:lstStyle>
          <a:p>
            <a:endParaRPr lang="en-US"/>
          </a:p>
        </p:txBody>
      </p:sp>
      <p:sp>
        <p:nvSpPr>
          <p:cNvPr id="3078" name="Rectangle 6">
            <a:extLst>
              <a:ext uri="{FF2B5EF4-FFF2-40B4-BE49-F238E27FC236}">
                <a16:creationId xmlns:a16="http://schemas.microsoft.com/office/drawing/2014/main" id="{71C20844-C723-4AE8-ADAA-8C89E4501925}"/>
              </a:ext>
            </a:extLst>
          </p:cNvPr>
          <p:cNvSpPr>
            <a:spLocks noGrp="1" noChangeArrowheads="1"/>
          </p:cNvSpPr>
          <p:nvPr>
            <p:ph type="sldNum" sz="quarter" idx="4"/>
          </p:nvPr>
        </p:nvSpPr>
        <p:spPr>
          <a:xfrm>
            <a:off x="9347200" y="6381750"/>
            <a:ext cx="2844800" cy="476250"/>
          </a:xfrm>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869698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9101D-C7EA-436E-988A-0537FA1FD7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A7BCA3-F789-48FA-8208-A9BAEA7D86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215DA5-09FB-442A-BEA9-862DAF07ED44}"/>
              </a:ext>
            </a:extLst>
          </p:cNvPr>
          <p:cNvSpPr>
            <a:spLocks noGrp="1"/>
          </p:cNvSpPr>
          <p:nvPr>
            <p:ph type="dt" sz="half" idx="10"/>
          </p:nvPr>
        </p:nvSpPr>
        <p:spPr/>
        <p:txBody>
          <a:bodyPr/>
          <a:lstStyle>
            <a:lvl1pPr>
              <a:defRPr/>
            </a:lvl1pPr>
          </a:lstStyle>
          <a:p>
            <a:fld id="{3BAA8CAF-A22E-4980-B89E-5286244828F5}" type="datetimeFigureOut">
              <a:rPr lang="en-US" smtClean="0"/>
              <a:t>1/15/2021</a:t>
            </a:fld>
            <a:endParaRPr lang="en-US"/>
          </a:p>
        </p:txBody>
      </p:sp>
      <p:sp>
        <p:nvSpPr>
          <p:cNvPr id="5" name="Footer Placeholder 4">
            <a:extLst>
              <a:ext uri="{FF2B5EF4-FFF2-40B4-BE49-F238E27FC236}">
                <a16:creationId xmlns:a16="http://schemas.microsoft.com/office/drawing/2014/main" id="{DA11C96E-B535-4C9E-B160-5196E9BE842E}"/>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4DC25A79-657A-4C5F-B5C3-2AD12F4BE476}"/>
              </a:ext>
            </a:extLst>
          </p:cNvPr>
          <p:cNvSpPr>
            <a:spLocks noGrp="1"/>
          </p:cNvSpPr>
          <p:nvPr>
            <p:ph type="sldNum" sz="quarter" idx="12"/>
          </p:nvPr>
        </p:nvSpPr>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2111085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6FAB1-5A2E-4E12-875F-54226F6C4401}"/>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81C620-780A-4DAE-B5C5-473D368ECB9E}"/>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64368602-C8F0-45E6-B4AF-CE9BCAC3E466}"/>
              </a:ext>
            </a:extLst>
          </p:cNvPr>
          <p:cNvSpPr>
            <a:spLocks noGrp="1"/>
          </p:cNvSpPr>
          <p:nvPr>
            <p:ph type="dt" sz="half" idx="10"/>
          </p:nvPr>
        </p:nvSpPr>
        <p:spPr/>
        <p:txBody>
          <a:bodyPr/>
          <a:lstStyle>
            <a:lvl1pPr>
              <a:defRPr/>
            </a:lvl1pPr>
          </a:lstStyle>
          <a:p>
            <a:fld id="{3BAA8CAF-A22E-4980-B89E-5286244828F5}" type="datetimeFigureOut">
              <a:rPr lang="en-US" smtClean="0"/>
              <a:t>1/15/2021</a:t>
            </a:fld>
            <a:endParaRPr lang="en-US"/>
          </a:p>
        </p:txBody>
      </p:sp>
      <p:sp>
        <p:nvSpPr>
          <p:cNvPr id="5" name="Footer Placeholder 4">
            <a:extLst>
              <a:ext uri="{FF2B5EF4-FFF2-40B4-BE49-F238E27FC236}">
                <a16:creationId xmlns:a16="http://schemas.microsoft.com/office/drawing/2014/main" id="{A5C796DF-DD31-42CC-A21F-78BC7D1CAD7A}"/>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FDD5F04B-B00A-40B1-B29A-32AC55429F13}"/>
              </a:ext>
            </a:extLst>
          </p:cNvPr>
          <p:cNvSpPr>
            <a:spLocks noGrp="1"/>
          </p:cNvSpPr>
          <p:nvPr>
            <p:ph type="sldNum" sz="quarter" idx="12"/>
          </p:nvPr>
        </p:nvSpPr>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879853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54FE5-D9C3-42F4-9D0B-2E30D65AE0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894F08-3A6B-4C7B-BC8E-BC7DCA6A1D85}"/>
              </a:ext>
            </a:extLst>
          </p:cNvPr>
          <p:cNvSpPr>
            <a:spLocks noGrp="1"/>
          </p:cNvSpPr>
          <p:nvPr>
            <p:ph sz="half" idx="1"/>
          </p:nvPr>
        </p:nvSpPr>
        <p:spPr>
          <a:xfrm>
            <a:off x="2032000" y="1600201"/>
            <a:ext cx="4673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3F801D-A6DF-4901-9F09-43EB23A29AF7}"/>
              </a:ext>
            </a:extLst>
          </p:cNvPr>
          <p:cNvSpPr>
            <a:spLocks noGrp="1"/>
          </p:cNvSpPr>
          <p:nvPr>
            <p:ph sz="half" idx="2"/>
          </p:nvPr>
        </p:nvSpPr>
        <p:spPr>
          <a:xfrm>
            <a:off x="6908800" y="1600201"/>
            <a:ext cx="4673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8502CD-1F98-40F2-89C4-B0EDD8450B92}"/>
              </a:ext>
            </a:extLst>
          </p:cNvPr>
          <p:cNvSpPr>
            <a:spLocks noGrp="1"/>
          </p:cNvSpPr>
          <p:nvPr>
            <p:ph type="dt" sz="half" idx="10"/>
          </p:nvPr>
        </p:nvSpPr>
        <p:spPr/>
        <p:txBody>
          <a:bodyPr/>
          <a:lstStyle>
            <a:lvl1pPr>
              <a:defRPr/>
            </a:lvl1pPr>
          </a:lstStyle>
          <a:p>
            <a:fld id="{3BAA8CAF-A22E-4980-B89E-5286244828F5}" type="datetimeFigureOut">
              <a:rPr lang="en-US" smtClean="0"/>
              <a:t>1/15/2021</a:t>
            </a:fld>
            <a:endParaRPr lang="en-US"/>
          </a:p>
        </p:txBody>
      </p:sp>
      <p:sp>
        <p:nvSpPr>
          <p:cNvPr id="6" name="Footer Placeholder 5">
            <a:extLst>
              <a:ext uri="{FF2B5EF4-FFF2-40B4-BE49-F238E27FC236}">
                <a16:creationId xmlns:a16="http://schemas.microsoft.com/office/drawing/2014/main" id="{F9CF6C3D-A643-47FD-970A-F4801B49B89A}"/>
              </a:ext>
            </a:extLst>
          </p:cNvPr>
          <p:cNvSpPr>
            <a:spLocks noGrp="1"/>
          </p:cNvSpPr>
          <p:nvPr>
            <p:ph type="ftr" sz="quarter" idx="11"/>
          </p:nvPr>
        </p:nvSpPr>
        <p:spPr/>
        <p:txBody>
          <a:bodyPr/>
          <a:lstStyle>
            <a:lvl1pPr>
              <a:defRPr/>
            </a:lvl1pPr>
          </a:lstStyle>
          <a:p>
            <a:endParaRPr lang="en-US"/>
          </a:p>
        </p:txBody>
      </p:sp>
      <p:sp>
        <p:nvSpPr>
          <p:cNvPr id="7" name="Slide Number Placeholder 6">
            <a:extLst>
              <a:ext uri="{FF2B5EF4-FFF2-40B4-BE49-F238E27FC236}">
                <a16:creationId xmlns:a16="http://schemas.microsoft.com/office/drawing/2014/main" id="{73927886-ACE2-40DE-AB93-D0DD06F8F4E7}"/>
              </a:ext>
            </a:extLst>
          </p:cNvPr>
          <p:cNvSpPr>
            <a:spLocks noGrp="1"/>
          </p:cNvSpPr>
          <p:nvPr>
            <p:ph type="sldNum" sz="quarter" idx="12"/>
          </p:nvPr>
        </p:nvSpPr>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1968151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9FA9-D490-4AB5-A3BF-866E3E5450CF}"/>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D1F72A-AA9F-48A9-82AD-8104211A0A0E}"/>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C6F568-84F8-4937-BA36-99001A3C5365}"/>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A708DE-685A-4EAB-B630-453A74E6864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D4A193-AD3C-4BB6-8E3A-00504B11CCBC}"/>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3199DE-E2DB-4D0C-ABC6-60E7BF903FFB}"/>
              </a:ext>
            </a:extLst>
          </p:cNvPr>
          <p:cNvSpPr>
            <a:spLocks noGrp="1"/>
          </p:cNvSpPr>
          <p:nvPr>
            <p:ph type="dt" sz="half" idx="10"/>
          </p:nvPr>
        </p:nvSpPr>
        <p:spPr/>
        <p:txBody>
          <a:bodyPr/>
          <a:lstStyle>
            <a:lvl1pPr>
              <a:defRPr/>
            </a:lvl1pPr>
          </a:lstStyle>
          <a:p>
            <a:fld id="{3BAA8CAF-A22E-4980-B89E-5286244828F5}" type="datetimeFigureOut">
              <a:rPr lang="en-US" smtClean="0"/>
              <a:t>1/15/2021</a:t>
            </a:fld>
            <a:endParaRPr lang="en-US"/>
          </a:p>
        </p:txBody>
      </p:sp>
      <p:sp>
        <p:nvSpPr>
          <p:cNvPr id="8" name="Footer Placeholder 7">
            <a:extLst>
              <a:ext uri="{FF2B5EF4-FFF2-40B4-BE49-F238E27FC236}">
                <a16:creationId xmlns:a16="http://schemas.microsoft.com/office/drawing/2014/main" id="{C223C755-E929-499F-946C-198876AFDC3C}"/>
              </a:ext>
            </a:extLst>
          </p:cNvPr>
          <p:cNvSpPr>
            <a:spLocks noGrp="1"/>
          </p:cNvSpPr>
          <p:nvPr>
            <p:ph type="ftr" sz="quarter" idx="11"/>
          </p:nvPr>
        </p:nvSpPr>
        <p:spPr/>
        <p:txBody>
          <a:bodyPr/>
          <a:lstStyle>
            <a:lvl1pPr>
              <a:defRPr/>
            </a:lvl1pPr>
          </a:lstStyle>
          <a:p>
            <a:endParaRPr lang="en-US"/>
          </a:p>
        </p:txBody>
      </p:sp>
      <p:sp>
        <p:nvSpPr>
          <p:cNvPr id="9" name="Slide Number Placeholder 8">
            <a:extLst>
              <a:ext uri="{FF2B5EF4-FFF2-40B4-BE49-F238E27FC236}">
                <a16:creationId xmlns:a16="http://schemas.microsoft.com/office/drawing/2014/main" id="{D40C340B-00C4-41AC-A849-A5DFBA57DF2C}"/>
              </a:ext>
            </a:extLst>
          </p:cNvPr>
          <p:cNvSpPr>
            <a:spLocks noGrp="1"/>
          </p:cNvSpPr>
          <p:nvPr>
            <p:ph type="sldNum" sz="quarter" idx="12"/>
          </p:nvPr>
        </p:nvSpPr>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1584862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211F5-A239-4ED1-8B05-71BEFA9175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864042-ABF0-4677-934A-DC056CCB91D9}"/>
              </a:ext>
            </a:extLst>
          </p:cNvPr>
          <p:cNvSpPr>
            <a:spLocks noGrp="1"/>
          </p:cNvSpPr>
          <p:nvPr>
            <p:ph type="dt" sz="half" idx="10"/>
          </p:nvPr>
        </p:nvSpPr>
        <p:spPr/>
        <p:txBody>
          <a:bodyPr/>
          <a:lstStyle>
            <a:lvl1pPr>
              <a:defRPr/>
            </a:lvl1pPr>
          </a:lstStyle>
          <a:p>
            <a:fld id="{3BAA8CAF-A22E-4980-B89E-5286244828F5}" type="datetimeFigureOut">
              <a:rPr lang="en-US" smtClean="0"/>
              <a:t>1/15/2021</a:t>
            </a:fld>
            <a:endParaRPr lang="en-US"/>
          </a:p>
        </p:txBody>
      </p:sp>
      <p:sp>
        <p:nvSpPr>
          <p:cNvPr id="4" name="Footer Placeholder 3">
            <a:extLst>
              <a:ext uri="{FF2B5EF4-FFF2-40B4-BE49-F238E27FC236}">
                <a16:creationId xmlns:a16="http://schemas.microsoft.com/office/drawing/2014/main" id="{12726A57-D68B-466E-A13E-C5E1E2D08832}"/>
              </a:ext>
            </a:extLst>
          </p:cNvPr>
          <p:cNvSpPr>
            <a:spLocks noGrp="1"/>
          </p:cNvSpPr>
          <p:nvPr>
            <p:ph type="ftr" sz="quarter" idx="11"/>
          </p:nvPr>
        </p:nvSpPr>
        <p:spPr/>
        <p:txBody>
          <a:bodyPr/>
          <a:lstStyle>
            <a:lvl1pPr>
              <a:defRPr/>
            </a:lvl1pPr>
          </a:lstStyle>
          <a:p>
            <a:endParaRPr lang="en-US"/>
          </a:p>
        </p:txBody>
      </p:sp>
      <p:sp>
        <p:nvSpPr>
          <p:cNvPr id="5" name="Slide Number Placeholder 4">
            <a:extLst>
              <a:ext uri="{FF2B5EF4-FFF2-40B4-BE49-F238E27FC236}">
                <a16:creationId xmlns:a16="http://schemas.microsoft.com/office/drawing/2014/main" id="{C3271079-6BB1-4F1F-AC3B-B93D33DC82E4}"/>
              </a:ext>
            </a:extLst>
          </p:cNvPr>
          <p:cNvSpPr>
            <a:spLocks noGrp="1"/>
          </p:cNvSpPr>
          <p:nvPr>
            <p:ph type="sldNum" sz="quarter" idx="12"/>
          </p:nvPr>
        </p:nvSpPr>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2647695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BD4408-D875-4C90-95C1-58F9CFBFE64E}"/>
              </a:ext>
            </a:extLst>
          </p:cNvPr>
          <p:cNvSpPr>
            <a:spLocks noGrp="1"/>
          </p:cNvSpPr>
          <p:nvPr>
            <p:ph type="dt" sz="half" idx="10"/>
          </p:nvPr>
        </p:nvSpPr>
        <p:spPr/>
        <p:txBody>
          <a:bodyPr/>
          <a:lstStyle>
            <a:lvl1pPr>
              <a:defRPr/>
            </a:lvl1pPr>
          </a:lstStyle>
          <a:p>
            <a:fld id="{3BAA8CAF-A22E-4980-B89E-5286244828F5}" type="datetimeFigureOut">
              <a:rPr lang="en-US" smtClean="0"/>
              <a:t>1/15/2021</a:t>
            </a:fld>
            <a:endParaRPr lang="en-US"/>
          </a:p>
        </p:txBody>
      </p:sp>
      <p:sp>
        <p:nvSpPr>
          <p:cNvPr id="3" name="Footer Placeholder 2">
            <a:extLst>
              <a:ext uri="{FF2B5EF4-FFF2-40B4-BE49-F238E27FC236}">
                <a16:creationId xmlns:a16="http://schemas.microsoft.com/office/drawing/2014/main" id="{2B8BD73F-340A-4E9B-BB9A-461BC55D3868}"/>
              </a:ext>
            </a:extLst>
          </p:cNvPr>
          <p:cNvSpPr>
            <a:spLocks noGrp="1"/>
          </p:cNvSpPr>
          <p:nvPr>
            <p:ph type="ftr" sz="quarter" idx="11"/>
          </p:nvPr>
        </p:nvSpPr>
        <p:spPr/>
        <p:txBody>
          <a:bodyPr/>
          <a:lstStyle>
            <a:lvl1pPr>
              <a:defRPr/>
            </a:lvl1pPr>
          </a:lstStyle>
          <a:p>
            <a:endParaRPr lang="en-US"/>
          </a:p>
        </p:txBody>
      </p:sp>
      <p:sp>
        <p:nvSpPr>
          <p:cNvPr id="4" name="Slide Number Placeholder 3">
            <a:extLst>
              <a:ext uri="{FF2B5EF4-FFF2-40B4-BE49-F238E27FC236}">
                <a16:creationId xmlns:a16="http://schemas.microsoft.com/office/drawing/2014/main" id="{6A44AE03-1985-40F6-B4FC-2C12DEC09F96}"/>
              </a:ext>
            </a:extLst>
          </p:cNvPr>
          <p:cNvSpPr>
            <a:spLocks noGrp="1"/>
          </p:cNvSpPr>
          <p:nvPr>
            <p:ph type="sldNum" sz="quarter" idx="12"/>
          </p:nvPr>
        </p:nvSpPr>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3642925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A760F-42B2-4722-91E5-DD43C852F867}"/>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8A2E8D-9887-4A7B-B3D3-1B2E0B140080}"/>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6491F8-FF40-4771-A2D8-C59EFCB734E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A54057-1239-4FAD-8984-DCCC44EBAEDC}"/>
              </a:ext>
            </a:extLst>
          </p:cNvPr>
          <p:cNvSpPr>
            <a:spLocks noGrp="1"/>
          </p:cNvSpPr>
          <p:nvPr>
            <p:ph type="dt" sz="half" idx="10"/>
          </p:nvPr>
        </p:nvSpPr>
        <p:spPr/>
        <p:txBody>
          <a:bodyPr/>
          <a:lstStyle>
            <a:lvl1pPr>
              <a:defRPr/>
            </a:lvl1pPr>
          </a:lstStyle>
          <a:p>
            <a:fld id="{3BAA8CAF-A22E-4980-B89E-5286244828F5}" type="datetimeFigureOut">
              <a:rPr lang="en-US" smtClean="0"/>
              <a:t>1/15/2021</a:t>
            </a:fld>
            <a:endParaRPr lang="en-US"/>
          </a:p>
        </p:txBody>
      </p:sp>
      <p:sp>
        <p:nvSpPr>
          <p:cNvPr id="6" name="Footer Placeholder 5">
            <a:extLst>
              <a:ext uri="{FF2B5EF4-FFF2-40B4-BE49-F238E27FC236}">
                <a16:creationId xmlns:a16="http://schemas.microsoft.com/office/drawing/2014/main" id="{2E31BEFE-9C62-48FA-BD68-C0E892F3C650}"/>
              </a:ext>
            </a:extLst>
          </p:cNvPr>
          <p:cNvSpPr>
            <a:spLocks noGrp="1"/>
          </p:cNvSpPr>
          <p:nvPr>
            <p:ph type="ftr" sz="quarter" idx="11"/>
          </p:nvPr>
        </p:nvSpPr>
        <p:spPr/>
        <p:txBody>
          <a:bodyPr/>
          <a:lstStyle>
            <a:lvl1pPr>
              <a:defRPr/>
            </a:lvl1pPr>
          </a:lstStyle>
          <a:p>
            <a:endParaRPr lang="en-US"/>
          </a:p>
        </p:txBody>
      </p:sp>
      <p:sp>
        <p:nvSpPr>
          <p:cNvPr id="7" name="Slide Number Placeholder 6">
            <a:extLst>
              <a:ext uri="{FF2B5EF4-FFF2-40B4-BE49-F238E27FC236}">
                <a16:creationId xmlns:a16="http://schemas.microsoft.com/office/drawing/2014/main" id="{10E692BC-9CE8-4213-A9C7-7943AA1D89C6}"/>
              </a:ext>
            </a:extLst>
          </p:cNvPr>
          <p:cNvSpPr>
            <a:spLocks noGrp="1"/>
          </p:cNvSpPr>
          <p:nvPr>
            <p:ph type="sldNum" sz="quarter" idx="12"/>
          </p:nvPr>
        </p:nvSpPr>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3747265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83393-38AF-43DD-AA2A-8927A1E57131}"/>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E83534-A5D6-434D-9583-0D9855BB4AED}"/>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B2F5D5A-A29C-49C9-9FDD-812E037179AF}"/>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DA0BBB-F5A1-4B8A-A51D-A0B3B54A7D93}"/>
              </a:ext>
            </a:extLst>
          </p:cNvPr>
          <p:cNvSpPr>
            <a:spLocks noGrp="1"/>
          </p:cNvSpPr>
          <p:nvPr>
            <p:ph type="dt" sz="half" idx="10"/>
          </p:nvPr>
        </p:nvSpPr>
        <p:spPr/>
        <p:txBody>
          <a:bodyPr/>
          <a:lstStyle>
            <a:lvl1pPr>
              <a:defRPr/>
            </a:lvl1pPr>
          </a:lstStyle>
          <a:p>
            <a:fld id="{3BAA8CAF-A22E-4980-B89E-5286244828F5}" type="datetimeFigureOut">
              <a:rPr lang="en-US" smtClean="0"/>
              <a:t>1/15/2021</a:t>
            </a:fld>
            <a:endParaRPr lang="en-US"/>
          </a:p>
        </p:txBody>
      </p:sp>
      <p:sp>
        <p:nvSpPr>
          <p:cNvPr id="6" name="Footer Placeholder 5">
            <a:extLst>
              <a:ext uri="{FF2B5EF4-FFF2-40B4-BE49-F238E27FC236}">
                <a16:creationId xmlns:a16="http://schemas.microsoft.com/office/drawing/2014/main" id="{54BAA6ED-2817-4227-B4D8-C525E49C8494}"/>
              </a:ext>
            </a:extLst>
          </p:cNvPr>
          <p:cNvSpPr>
            <a:spLocks noGrp="1"/>
          </p:cNvSpPr>
          <p:nvPr>
            <p:ph type="ftr" sz="quarter" idx="11"/>
          </p:nvPr>
        </p:nvSpPr>
        <p:spPr/>
        <p:txBody>
          <a:bodyPr/>
          <a:lstStyle>
            <a:lvl1pPr>
              <a:defRPr/>
            </a:lvl1pPr>
          </a:lstStyle>
          <a:p>
            <a:endParaRPr lang="en-US"/>
          </a:p>
        </p:txBody>
      </p:sp>
      <p:sp>
        <p:nvSpPr>
          <p:cNvPr id="7" name="Slide Number Placeholder 6">
            <a:extLst>
              <a:ext uri="{FF2B5EF4-FFF2-40B4-BE49-F238E27FC236}">
                <a16:creationId xmlns:a16="http://schemas.microsoft.com/office/drawing/2014/main" id="{06761A4E-63E8-4FC5-A692-7CD4BA6F89A5}"/>
              </a:ext>
            </a:extLst>
          </p:cNvPr>
          <p:cNvSpPr>
            <a:spLocks noGrp="1"/>
          </p:cNvSpPr>
          <p:nvPr>
            <p:ph type="sldNum" sz="quarter" idx="12"/>
          </p:nvPr>
        </p:nvSpPr>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277331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8A9DA-1B46-40B6-9DAD-76287A4F58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1AE3F8-409E-47DB-8C60-1706528101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B6B02B-DA99-40B3-BDA4-243AC92BAFD3}"/>
              </a:ext>
            </a:extLst>
          </p:cNvPr>
          <p:cNvSpPr>
            <a:spLocks noGrp="1"/>
          </p:cNvSpPr>
          <p:nvPr>
            <p:ph type="dt" sz="half" idx="10"/>
          </p:nvPr>
        </p:nvSpPr>
        <p:spPr/>
        <p:txBody>
          <a:bodyPr/>
          <a:lstStyle>
            <a:lvl1pPr>
              <a:defRPr/>
            </a:lvl1pPr>
          </a:lstStyle>
          <a:p>
            <a:fld id="{3BAA8CAF-A22E-4980-B89E-5286244828F5}" type="datetimeFigureOut">
              <a:rPr lang="en-US" smtClean="0"/>
              <a:t>1/15/2021</a:t>
            </a:fld>
            <a:endParaRPr lang="en-US"/>
          </a:p>
        </p:txBody>
      </p:sp>
      <p:sp>
        <p:nvSpPr>
          <p:cNvPr id="5" name="Footer Placeholder 4">
            <a:extLst>
              <a:ext uri="{FF2B5EF4-FFF2-40B4-BE49-F238E27FC236}">
                <a16:creationId xmlns:a16="http://schemas.microsoft.com/office/drawing/2014/main" id="{E2800766-EB19-475A-AECA-25DED1C3507A}"/>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088DAAF4-C423-42DA-A88B-08F88B6CC44F}"/>
              </a:ext>
            </a:extLst>
          </p:cNvPr>
          <p:cNvSpPr>
            <a:spLocks noGrp="1"/>
          </p:cNvSpPr>
          <p:nvPr>
            <p:ph type="sldNum" sz="quarter" idx="12"/>
          </p:nvPr>
        </p:nvSpPr>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5571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A244DB-4694-465F-BDF6-113B6D39AE2B}"/>
              </a:ext>
            </a:extLst>
          </p:cNvPr>
          <p:cNvSpPr>
            <a:spLocks noGrp="1"/>
          </p:cNvSpPr>
          <p:nvPr>
            <p:ph type="title" orient="vert"/>
          </p:nvPr>
        </p:nvSpPr>
        <p:spPr>
          <a:xfrm>
            <a:off x="9194800" y="274639"/>
            <a:ext cx="23876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A4B135-9046-4E1A-9CD1-90859DF65F72}"/>
              </a:ext>
            </a:extLst>
          </p:cNvPr>
          <p:cNvSpPr>
            <a:spLocks noGrp="1"/>
          </p:cNvSpPr>
          <p:nvPr>
            <p:ph type="body" orient="vert" idx="1"/>
          </p:nvPr>
        </p:nvSpPr>
        <p:spPr>
          <a:xfrm>
            <a:off x="2032000" y="274639"/>
            <a:ext cx="695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DF68CF-D972-41FE-BAD2-8188372D96AC}"/>
              </a:ext>
            </a:extLst>
          </p:cNvPr>
          <p:cNvSpPr>
            <a:spLocks noGrp="1"/>
          </p:cNvSpPr>
          <p:nvPr>
            <p:ph type="dt" sz="half" idx="10"/>
          </p:nvPr>
        </p:nvSpPr>
        <p:spPr/>
        <p:txBody>
          <a:bodyPr/>
          <a:lstStyle>
            <a:lvl1pPr>
              <a:defRPr/>
            </a:lvl1pPr>
          </a:lstStyle>
          <a:p>
            <a:fld id="{3BAA8CAF-A22E-4980-B89E-5286244828F5}" type="datetimeFigureOut">
              <a:rPr lang="en-US" smtClean="0"/>
              <a:t>1/15/2021</a:t>
            </a:fld>
            <a:endParaRPr lang="en-US"/>
          </a:p>
        </p:txBody>
      </p:sp>
      <p:sp>
        <p:nvSpPr>
          <p:cNvPr id="5" name="Footer Placeholder 4">
            <a:extLst>
              <a:ext uri="{FF2B5EF4-FFF2-40B4-BE49-F238E27FC236}">
                <a16:creationId xmlns:a16="http://schemas.microsoft.com/office/drawing/2014/main" id="{BF0F765A-AE39-4B91-9FE8-761EC2EF6A98}"/>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EF01E22E-7EA6-4B61-9802-8F6639FC4668}"/>
              </a:ext>
            </a:extLst>
          </p:cNvPr>
          <p:cNvSpPr>
            <a:spLocks noGrp="1"/>
          </p:cNvSpPr>
          <p:nvPr>
            <p:ph type="sldNum" sz="quarter" idx="12"/>
          </p:nvPr>
        </p:nvSpPr>
        <p:spPr/>
        <p:txBody>
          <a:bodyPr/>
          <a:lstStyle>
            <a:lvl1pPr>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4121182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5F947C6-4E98-42EE-B127-92A64C0C2AB5}"/>
              </a:ext>
            </a:extLst>
          </p:cNvPr>
          <p:cNvSpPr>
            <a:spLocks noGrp="1" noChangeArrowheads="1"/>
          </p:cNvSpPr>
          <p:nvPr>
            <p:ph type="title"/>
          </p:nvPr>
        </p:nvSpPr>
        <p:spPr bwMode="auto">
          <a:xfrm>
            <a:off x="2032000" y="274638"/>
            <a:ext cx="9550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FDF35E7-9558-44D7-8ED1-86E73CCFF61C}"/>
              </a:ext>
            </a:extLst>
          </p:cNvPr>
          <p:cNvSpPr>
            <a:spLocks noGrp="1" noChangeArrowheads="1"/>
          </p:cNvSpPr>
          <p:nvPr>
            <p:ph type="body" idx="1"/>
          </p:nvPr>
        </p:nvSpPr>
        <p:spPr bwMode="auto">
          <a:xfrm>
            <a:off x="2032000" y="1600201"/>
            <a:ext cx="9550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399AD97-D277-4E62-A608-BC7B304C8EA5}"/>
              </a:ext>
            </a:extLst>
          </p:cNvPr>
          <p:cNvSpPr>
            <a:spLocks noGrp="1" noChangeArrowheads="1"/>
          </p:cNvSpPr>
          <p:nvPr>
            <p:ph type="dt" sz="half" idx="2"/>
          </p:nvPr>
        </p:nvSpPr>
        <p:spPr bwMode="auto">
          <a:xfrm>
            <a:off x="406400"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3BAA8CAF-A22E-4980-B89E-5286244828F5}" type="datetimeFigureOut">
              <a:rPr lang="en-US" smtClean="0"/>
              <a:t>1/15/2021</a:t>
            </a:fld>
            <a:endParaRPr lang="en-US"/>
          </a:p>
        </p:txBody>
      </p:sp>
      <p:sp>
        <p:nvSpPr>
          <p:cNvPr id="1029" name="Rectangle 5">
            <a:extLst>
              <a:ext uri="{FF2B5EF4-FFF2-40B4-BE49-F238E27FC236}">
                <a16:creationId xmlns:a16="http://schemas.microsoft.com/office/drawing/2014/main" id="{C499069A-7650-4A86-8259-BDE86BE242F4}"/>
              </a:ext>
            </a:extLst>
          </p:cNvPr>
          <p:cNvSpPr>
            <a:spLocks noGrp="1" noChangeArrowheads="1"/>
          </p:cNvSpPr>
          <p:nvPr>
            <p:ph type="ftr" sz="quarter" idx="3"/>
          </p:nvPr>
        </p:nvSpPr>
        <p:spPr bwMode="auto">
          <a:xfrm>
            <a:off x="3352800" y="6381750"/>
            <a:ext cx="7112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a:extLst>
              <a:ext uri="{FF2B5EF4-FFF2-40B4-BE49-F238E27FC236}">
                <a16:creationId xmlns:a16="http://schemas.microsoft.com/office/drawing/2014/main" id="{3CAC5BE9-6159-4D04-B179-C47B579784D4}"/>
              </a:ext>
            </a:extLst>
          </p:cNvPr>
          <p:cNvSpPr>
            <a:spLocks noGrp="1" noChangeArrowheads="1"/>
          </p:cNvSpPr>
          <p:nvPr>
            <p:ph type="sldNum" sz="quarter" idx="4"/>
          </p:nvPr>
        </p:nvSpPr>
        <p:spPr bwMode="auto">
          <a:xfrm>
            <a:off x="10566400" y="6381750"/>
            <a:ext cx="162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2400">
                <a:solidFill>
                  <a:srgbClr val="3333FF"/>
                </a:solidFill>
              </a:defRPr>
            </a:lvl1pPr>
          </a:lstStyle>
          <a:p>
            <a:fld id="{5F256A3D-BEA1-44DB-9021-5F0EA1E57FA7}" type="slidenum">
              <a:rPr lang="en-US" smtClean="0"/>
              <a:t>‹#›</a:t>
            </a:fld>
            <a:endParaRPr lang="en-US"/>
          </a:p>
        </p:txBody>
      </p:sp>
    </p:spTree>
    <p:extLst>
      <p:ext uri="{BB962C8B-B14F-4D97-AF65-F5344CB8AC3E}">
        <p14:creationId xmlns:p14="http://schemas.microsoft.com/office/powerpoint/2010/main" val="766714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b="1" kern="1200">
          <a:solidFill>
            <a:srgbClr val="3333FF"/>
          </a:solidFill>
          <a:latin typeface="+mj-lt"/>
          <a:ea typeface="+mj-ea"/>
          <a:cs typeface="+mj-cs"/>
        </a:defRPr>
      </a:lvl1pPr>
      <a:lvl2pPr algn="ctr" rtl="0" eaLnBrk="1" fontAlgn="base" hangingPunct="1">
        <a:spcBef>
          <a:spcPct val="0"/>
        </a:spcBef>
        <a:spcAft>
          <a:spcPct val="0"/>
        </a:spcAft>
        <a:defRPr sz="4400" b="1">
          <a:solidFill>
            <a:srgbClr val="3333FF"/>
          </a:solidFill>
          <a:latin typeface="Arial" panose="020B0604020202020204" pitchFamily="34" charset="0"/>
        </a:defRPr>
      </a:lvl2pPr>
      <a:lvl3pPr algn="ctr" rtl="0" eaLnBrk="1" fontAlgn="base" hangingPunct="1">
        <a:spcBef>
          <a:spcPct val="0"/>
        </a:spcBef>
        <a:spcAft>
          <a:spcPct val="0"/>
        </a:spcAft>
        <a:defRPr sz="4400" b="1">
          <a:solidFill>
            <a:srgbClr val="3333FF"/>
          </a:solidFill>
          <a:latin typeface="Arial" panose="020B0604020202020204" pitchFamily="34" charset="0"/>
        </a:defRPr>
      </a:lvl3pPr>
      <a:lvl4pPr algn="ctr" rtl="0" eaLnBrk="1" fontAlgn="base" hangingPunct="1">
        <a:spcBef>
          <a:spcPct val="0"/>
        </a:spcBef>
        <a:spcAft>
          <a:spcPct val="0"/>
        </a:spcAft>
        <a:defRPr sz="4400" b="1">
          <a:solidFill>
            <a:srgbClr val="3333FF"/>
          </a:solidFill>
          <a:latin typeface="Arial" panose="020B0604020202020204" pitchFamily="34" charset="0"/>
        </a:defRPr>
      </a:lvl4pPr>
      <a:lvl5pPr algn="ctr" rtl="0" eaLnBrk="1" fontAlgn="base" hangingPunct="1">
        <a:spcBef>
          <a:spcPct val="0"/>
        </a:spcBef>
        <a:spcAft>
          <a:spcPct val="0"/>
        </a:spcAft>
        <a:defRPr sz="4400" b="1">
          <a:solidFill>
            <a:srgbClr val="3333FF"/>
          </a:solidFill>
          <a:latin typeface="Arial" panose="020B0604020202020204" pitchFamily="34" charset="0"/>
        </a:defRPr>
      </a:lvl5pPr>
      <a:lvl6pPr marL="457200" algn="ctr" rtl="0" eaLnBrk="1" fontAlgn="base" hangingPunct="1">
        <a:spcBef>
          <a:spcPct val="0"/>
        </a:spcBef>
        <a:spcAft>
          <a:spcPct val="0"/>
        </a:spcAft>
        <a:defRPr sz="4400" b="1">
          <a:solidFill>
            <a:srgbClr val="3333FF"/>
          </a:solidFill>
          <a:latin typeface="Arial" panose="020B0604020202020204" pitchFamily="34" charset="0"/>
        </a:defRPr>
      </a:lvl6pPr>
      <a:lvl7pPr marL="914400" algn="ctr" rtl="0" eaLnBrk="1" fontAlgn="base" hangingPunct="1">
        <a:spcBef>
          <a:spcPct val="0"/>
        </a:spcBef>
        <a:spcAft>
          <a:spcPct val="0"/>
        </a:spcAft>
        <a:defRPr sz="4400" b="1">
          <a:solidFill>
            <a:srgbClr val="3333FF"/>
          </a:solidFill>
          <a:latin typeface="Arial" panose="020B0604020202020204" pitchFamily="34" charset="0"/>
        </a:defRPr>
      </a:lvl7pPr>
      <a:lvl8pPr marL="1371600" algn="ctr" rtl="0" eaLnBrk="1" fontAlgn="base" hangingPunct="1">
        <a:spcBef>
          <a:spcPct val="0"/>
        </a:spcBef>
        <a:spcAft>
          <a:spcPct val="0"/>
        </a:spcAft>
        <a:defRPr sz="4400" b="1">
          <a:solidFill>
            <a:srgbClr val="3333FF"/>
          </a:solidFill>
          <a:latin typeface="Arial" panose="020B0604020202020204" pitchFamily="34" charset="0"/>
        </a:defRPr>
      </a:lvl8pPr>
      <a:lvl9pPr marL="1828800" algn="ctr" rtl="0" eaLnBrk="1" fontAlgn="base" hangingPunct="1">
        <a:spcBef>
          <a:spcPct val="0"/>
        </a:spcBef>
        <a:spcAft>
          <a:spcPct val="0"/>
        </a:spcAft>
        <a:defRPr sz="4400" b="1">
          <a:solidFill>
            <a:srgbClr val="3333FF"/>
          </a:solidFill>
          <a:latin typeface="Arial" panose="020B0604020202020204" pitchFamily="34" charset="0"/>
        </a:defRPr>
      </a:lvl9pPr>
    </p:titleStyle>
    <p:bodyStyle>
      <a:lvl1pPr marL="342900" indent="-342900" algn="l" rtl="0" eaLnBrk="1" fontAlgn="base" hangingPunct="1">
        <a:spcBef>
          <a:spcPct val="20000"/>
        </a:spcBef>
        <a:spcAft>
          <a:spcPct val="0"/>
        </a:spcAft>
        <a:buClr>
          <a:srgbClr val="3333FF"/>
        </a:buClr>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3333FF"/>
        </a:buClr>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3333FF"/>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3333FF"/>
        </a:buClr>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3333FF"/>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9A1B2D-12F8-4F48-B419-4BA20FCDCB90}"/>
              </a:ext>
            </a:extLst>
          </p:cNvPr>
          <p:cNvSpPr>
            <a:spLocks noGrp="1"/>
          </p:cNvSpPr>
          <p:nvPr>
            <p:ph type="ctrTitle"/>
          </p:nvPr>
        </p:nvSpPr>
        <p:spPr>
          <a:xfrm>
            <a:off x="2641600" y="742950"/>
            <a:ext cx="8636000" cy="3067050"/>
          </a:xfrm>
        </p:spPr>
        <p:txBody>
          <a:bodyPr/>
          <a:lstStyle/>
          <a:p>
            <a:r>
              <a:rPr lang="en-US" sz="6000" dirty="0"/>
              <a:t>The Sales Organization</a:t>
            </a:r>
          </a:p>
        </p:txBody>
      </p:sp>
      <p:sp>
        <p:nvSpPr>
          <p:cNvPr id="5" name="Subtitle 4">
            <a:extLst>
              <a:ext uri="{FF2B5EF4-FFF2-40B4-BE49-F238E27FC236}">
                <a16:creationId xmlns:a16="http://schemas.microsoft.com/office/drawing/2014/main" id="{0566BB19-06AB-496E-BF80-3F0CFB86C7F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44244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57D12-ECA4-4B92-93FE-E16C606CC6DE}"/>
              </a:ext>
            </a:extLst>
          </p:cNvPr>
          <p:cNvSpPr>
            <a:spLocks noGrp="1"/>
          </p:cNvSpPr>
          <p:nvPr>
            <p:ph type="title"/>
          </p:nvPr>
        </p:nvSpPr>
        <p:spPr/>
        <p:txBody>
          <a:bodyPr/>
          <a:lstStyle/>
          <a:p>
            <a:pPr algn="ctr"/>
            <a:r>
              <a:rPr lang="en-US" dirty="0"/>
              <a:t>Sales Structure</a:t>
            </a:r>
          </a:p>
        </p:txBody>
      </p:sp>
      <p:sp>
        <p:nvSpPr>
          <p:cNvPr id="3" name="Content Placeholder 2">
            <a:extLst>
              <a:ext uri="{FF2B5EF4-FFF2-40B4-BE49-F238E27FC236}">
                <a16:creationId xmlns:a16="http://schemas.microsoft.com/office/drawing/2014/main" id="{E5AD61C8-BB65-47D9-9946-DBA9100CE32D}"/>
              </a:ext>
            </a:extLst>
          </p:cNvPr>
          <p:cNvSpPr>
            <a:spLocks noGrp="1"/>
          </p:cNvSpPr>
          <p:nvPr>
            <p:ph idx="1"/>
          </p:nvPr>
        </p:nvSpPr>
        <p:spPr/>
        <p:txBody>
          <a:bodyPr/>
          <a:lstStyle/>
          <a:p>
            <a:r>
              <a:rPr lang="en-US" dirty="0"/>
              <a:t>Every sales organization must have a structure. </a:t>
            </a:r>
          </a:p>
          <a:p>
            <a:r>
              <a:rPr lang="en-US" dirty="0"/>
              <a:t>This sales structure must fit the needs of the organization as well as the business. </a:t>
            </a:r>
          </a:p>
          <a:p>
            <a:r>
              <a:rPr lang="en-US" dirty="0"/>
              <a:t>It provides a framework within which normal functions of the organization take place.</a:t>
            </a:r>
          </a:p>
          <a:p>
            <a:r>
              <a:rPr lang="en-US" dirty="0"/>
              <a:t>Each firm would have its problems and challenges. The sales structure should reflect this diversity and address the issues.</a:t>
            </a:r>
          </a:p>
        </p:txBody>
      </p:sp>
    </p:spTree>
    <p:extLst>
      <p:ext uri="{BB962C8B-B14F-4D97-AF65-F5344CB8AC3E}">
        <p14:creationId xmlns:p14="http://schemas.microsoft.com/office/powerpoint/2010/main" val="2251454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D503BA-0E82-431A-8659-D90462ABDFE8}"/>
              </a:ext>
            </a:extLst>
          </p:cNvPr>
          <p:cNvSpPr>
            <a:spLocks noGrp="1"/>
          </p:cNvSpPr>
          <p:nvPr>
            <p:ph type="title"/>
          </p:nvPr>
        </p:nvSpPr>
        <p:spPr/>
        <p:txBody>
          <a:bodyPr/>
          <a:lstStyle/>
          <a:p>
            <a:pPr algn="ctr"/>
            <a:r>
              <a:rPr lang="en-US" dirty="0"/>
              <a:t>Options for Sales Structure</a:t>
            </a:r>
          </a:p>
        </p:txBody>
      </p:sp>
      <p:sp>
        <p:nvSpPr>
          <p:cNvPr id="5" name="Content Placeholder 4">
            <a:extLst>
              <a:ext uri="{FF2B5EF4-FFF2-40B4-BE49-F238E27FC236}">
                <a16:creationId xmlns:a16="http://schemas.microsoft.com/office/drawing/2014/main" id="{7F2619E1-2575-4687-A09D-17149DC1A0AB}"/>
              </a:ext>
            </a:extLst>
          </p:cNvPr>
          <p:cNvSpPr>
            <a:spLocks noGrp="1"/>
          </p:cNvSpPr>
          <p:nvPr>
            <p:ph idx="1"/>
          </p:nvPr>
        </p:nvSpPr>
        <p:spPr/>
        <p:txBody>
          <a:bodyPr/>
          <a:lstStyle/>
          <a:p>
            <a:r>
              <a:rPr lang="en-US" dirty="0"/>
              <a:t>Specialization – </a:t>
            </a:r>
            <a:r>
              <a:rPr lang="en-US" sz="2000" dirty="0"/>
              <a:t>certain selling activities for certain products to certain customers</a:t>
            </a:r>
          </a:p>
          <a:p>
            <a:r>
              <a:rPr lang="en-US" dirty="0"/>
              <a:t>Generalization- </a:t>
            </a:r>
            <a:r>
              <a:rPr lang="en-US" sz="2000" dirty="0"/>
              <a:t>All selling activities and all products to all customers</a:t>
            </a:r>
          </a:p>
          <a:p>
            <a:r>
              <a:rPr lang="en-US" dirty="0"/>
              <a:t>Centralization – </a:t>
            </a:r>
            <a:r>
              <a:rPr lang="en-US" sz="2000" dirty="0"/>
              <a:t>the degree to which important decisions and tasks are performed at higher levels in the management hierarchy. So therefore management has to decide what to centralize and what to decentralize.</a:t>
            </a:r>
          </a:p>
          <a:p>
            <a:endParaRPr lang="en-US" dirty="0"/>
          </a:p>
        </p:txBody>
      </p:sp>
    </p:spTree>
    <p:extLst>
      <p:ext uri="{BB962C8B-B14F-4D97-AF65-F5344CB8AC3E}">
        <p14:creationId xmlns:p14="http://schemas.microsoft.com/office/powerpoint/2010/main" val="62184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3F415-DBC5-4070-8215-D8DD344A3CEC}"/>
              </a:ext>
            </a:extLst>
          </p:cNvPr>
          <p:cNvSpPr>
            <a:spLocks noGrp="1"/>
          </p:cNvSpPr>
          <p:nvPr>
            <p:ph type="title"/>
          </p:nvPr>
        </p:nvSpPr>
        <p:spPr/>
        <p:txBody>
          <a:bodyPr/>
          <a:lstStyle/>
          <a:p>
            <a:pPr algn="ctr"/>
            <a:r>
              <a:rPr lang="en-US" dirty="0"/>
              <a:t>Span of Control</a:t>
            </a:r>
          </a:p>
        </p:txBody>
      </p:sp>
      <p:sp>
        <p:nvSpPr>
          <p:cNvPr id="4" name="Subtitle 3">
            <a:extLst>
              <a:ext uri="{FF2B5EF4-FFF2-40B4-BE49-F238E27FC236}">
                <a16:creationId xmlns:a16="http://schemas.microsoft.com/office/drawing/2014/main" id="{3BF48DB5-0354-4CCE-93BD-22591565B101}"/>
              </a:ext>
            </a:extLst>
          </p:cNvPr>
          <p:cNvSpPr>
            <a:spLocks noGrp="1"/>
          </p:cNvSpPr>
          <p:nvPr>
            <p:ph idx="1"/>
          </p:nvPr>
        </p:nvSpPr>
        <p:spPr>
          <a:xfrm>
            <a:off x="1185332" y="1388534"/>
            <a:ext cx="10168467" cy="2156178"/>
          </a:xfrm>
        </p:spPr>
        <p:txBody>
          <a:bodyPr>
            <a:normAutofit fontScale="92500"/>
          </a:bodyPr>
          <a:lstStyle/>
          <a:p>
            <a:r>
              <a:rPr lang="en-US" sz="2400" dirty="0"/>
              <a:t>This refers to the number of individuals who report to each sales manager. </a:t>
            </a:r>
          </a:p>
          <a:p>
            <a:r>
              <a:rPr lang="en-US" sz="2400" dirty="0"/>
              <a:t>It is inversely related to the number of sales management levels.</a:t>
            </a:r>
          </a:p>
          <a:p>
            <a:r>
              <a:rPr lang="en-US" sz="2400" dirty="0"/>
              <a:t>Flat organizations have large span of control; and </a:t>
            </a:r>
            <a:r>
              <a:rPr lang="en-US" sz="2400" dirty="0" err="1"/>
              <a:t>hierchical</a:t>
            </a:r>
            <a:r>
              <a:rPr lang="en-US" sz="2400" dirty="0"/>
              <a:t> organizations have lesser span of control</a:t>
            </a:r>
          </a:p>
          <a:p>
            <a:r>
              <a:rPr lang="en-US" sz="2400" dirty="0"/>
              <a:t>Spans of control typically increase at lower levels</a:t>
            </a:r>
          </a:p>
        </p:txBody>
      </p:sp>
      <p:sp>
        <p:nvSpPr>
          <p:cNvPr id="6" name="Rectangle 5">
            <a:extLst>
              <a:ext uri="{FF2B5EF4-FFF2-40B4-BE49-F238E27FC236}">
                <a16:creationId xmlns:a16="http://schemas.microsoft.com/office/drawing/2014/main" id="{AA33D285-6A53-4E81-87C4-98BD1D8A731E}"/>
              </a:ext>
            </a:extLst>
          </p:cNvPr>
          <p:cNvSpPr/>
          <p:nvPr/>
        </p:nvSpPr>
        <p:spPr>
          <a:xfrm>
            <a:off x="2020711" y="3939823"/>
            <a:ext cx="936978" cy="2935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NSM</a:t>
            </a:r>
          </a:p>
        </p:txBody>
      </p:sp>
      <p:sp>
        <p:nvSpPr>
          <p:cNvPr id="7" name="Rectangle 6">
            <a:extLst>
              <a:ext uri="{FF2B5EF4-FFF2-40B4-BE49-F238E27FC236}">
                <a16:creationId xmlns:a16="http://schemas.microsoft.com/office/drawing/2014/main" id="{DB7B8856-6BB1-470A-9543-8BDFF2EB91BC}"/>
              </a:ext>
            </a:extLst>
          </p:cNvPr>
          <p:cNvSpPr/>
          <p:nvPr/>
        </p:nvSpPr>
        <p:spPr>
          <a:xfrm>
            <a:off x="838200" y="4730044"/>
            <a:ext cx="979311"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ZM</a:t>
            </a:r>
          </a:p>
        </p:txBody>
      </p:sp>
      <p:sp>
        <p:nvSpPr>
          <p:cNvPr id="8" name="Rectangle 7">
            <a:extLst>
              <a:ext uri="{FF2B5EF4-FFF2-40B4-BE49-F238E27FC236}">
                <a16:creationId xmlns:a16="http://schemas.microsoft.com/office/drawing/2014/main" id="{F0133FB8-21F4-4435-89D4-E7464E82EDAA}"/>
              </a:ext>
            </a:extLst>
          </p:cNvPr>
          <p:cNvSpPr/>
          <p:nvPr/>
        </p:nvSpPr>
        <p:spPr>
          <a:xfrm>
            <a:off x="2020711" y="4730044"/>
            <a:ext cx="936978"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ZM</a:t>
            </a:r>
          </a:p>
        </p:txBody>
      </p:sp>
      <p:sp>
        <p:nvSpPr>
          <p:cNvPr id="9" name="Rectangle 8">
            <a:extLst>
              <a:ext uri="{FF2B5EF4-FFF2-40B4-BE49-F238E27FC236}">
                <a16:creationId xmlns:a16="http://schemas.microsoft.com/office/drawing/2014/main" id="{3AEA0B33-4DCD-4BBB-AB43-50621EF2B280}"/>
              </a:ext>
            </a:extLst>
          </p:cNvPr>
          <p:cNvSpPr/>
          <p:nvPr/>
        </p:nvSpPr>
        <p:spPr>
          <a:xfrm>
            <a:off x="3160889" y="4730044"/>
            <a:ext cx="948267"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ZM</a:t>
            </a:r>
          </a:p>
        </p:txBody>
      </p:sp>
      <p:sp>
        <p:nvSpPr>
          <p:cNvPr id="10" name="Rectangle 9">
            <a:extLst>
              <a:ext uri="{FF2B5EF4-FFF2-40B4-BE49-F238E27FC236}">
                <a16:creationId xmlns:a16="http://schemas.microsoft.com/office/drawing/2014/main" id="{534E4921-EB81-4482-89E5-5E780C283814}"/>
              </a:ext>
            </a:extLst>
          </p:cNvPr>
          <p:cNvSpPr/>
          <p:nvPr/>
        </p:nvSpPr>
        <p:spPr>
          <a:xfrm>
            <a:off x="8652932" y="3939823"/>
            <a:ext cx="1061156" cy="2935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ASM</a:t>
            </a:r>
          </a:p>
        </p:txBody>
      </p:sp>
      <p:sp>
        <p:nvSpPr>
          <p:cNvPr id="11" name="Rectangle 10">
            <a:extLst>
              <a:ext uri="{FF2B5EF4-FFF2-40B4-BE49-F238E27FC236}">
                <a16:creationId xmlns:a16="http://schemas.microsoft.com/office/drawing/2014/main" id="{97C7A00B-0DDF-444F-8C12-59E98D23A9AE}"/>
              </a:ext>
            </a:extLst>
          </p:cNvPr>
          <p:cNvSpPr/>
          <p:nvPr/>
        </p:nvSpPr>
        <p:spPr>
          <a:xfrm>
            <a:off x="8782754" y="4741331"/>
            <a:ext cx="801513"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a:t>
            </a:r>
          </a:p>
        </p:txBody>
      </p:sp>
      <p:sp>
        <p:nvSpPr>
          <p:cNvPr id="12" name="Rectangle 11">
            <a:extLst>
              <a:ext uri="{FF2B5EF4-FFF2-40B4-BE49-F238E27FC236}">
                <a16:creationId xmlns:a16="http://schemas.microsoft.com/office/drawing/2014/main" id="{A9E7D1CF-ADA4-4C8C-A7C3-2C9D81E813BB}"/>
              </a:ext>
            </a:extLst>
          </p:cNvPr>
          <p:cNvSpPr/>
          <p:nvPr/>
        </p:nvSpPr>
        <p:spPr>
          <a:xfrm>
            <a:off x="7732888" y="4730043"/>
            <a:ext cx="801512" cy="4064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a:t>
            </a:r>
          </a:p>
        </p:txBody>
      </p:sp>
      <p:sp>
        <p:nvSpPr>
          <p:cNvPr id="13" name="Rectangle 12">
            <a:extLst>
              <a:ext uri="{FF2B5EF4-FFF2-40B4-BE49-F238E27FC236}">
                <a16:creationId xmlns:a16="http://schemas.microsoft.com/office/drawing/2014/main" id="{0C53ACDD-B0D2-42FE-828D-5E8F636A4FD7}"/>
              </a:ext>
            </a:extLst>
          </p:cNvPr>
          <p:cNvSpPr/>
          <p:nvPr/>
        </p:nvSpPr>
        <p:spPr>
          <a:xfrm>
            <a:off x="6683022" y="4730043"/>
            <a:ext cx="801512" cy="4064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a:t>
            </a:r>
          </a:p>
        </p:txBody>
      </p:sp>
      <p:sp>
        <p:nvSpPr>
          <p:cNvPr id="14" name="Rectangle 13">
            <a:extLst>
              <a:ext uri="{FF2B5EF4-FFF2-40B4-BE49-F238E27FC236}">
                <a16:creationId xmlns:a16="http://schemas.microsoft.com/office/drawing/2014/main" id="{42359F9D-2EE5-4018-9038-6EF3E90D3062}"/>
              </a:ext>
            </a:extLst>
          </p:cNvPr>
          <p:cNvSpPr/>
          <p:nvPr/>
        </p:nvSpPr>
        <p:spPr>
          <a:xfrm>
            <a:off x="9900356" y="4730043"/>
            <a:ext cx="903111" cy="4064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a:t>
            </a:r>
          </a:p>
        </p:txBody>
      </p:sp>
      <p:sp>
        <p:nvSpPr>
          <p:cNvPr id="15" name="Rectangle 14">
            <a:extLst>
              <a:ext uri="{FF2B5EF4-FFF2-40B4-BE49-F238E27FC236}">
                <a16:creationId xmlns:a16="http://schemas.microsoft.com/office/drawing/2014/main" id="{460231A7-6FF0-4995-AE96-BBB824309EA3}"/>
              </a:ext>
            </a:extLst>
          </p:cNvPr>
          <p:cNvSpPr/>
          <p:nvPr/>
        </p:nvSpPr>
        <p:spPr>
          <a:xfrm>
            <a:off x="11074399" y="4741331"/>
            <a:ext cx="903111"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a:t>
            </a:r>
          </a:p>
        </p:txBody>
      </p:sp>
      <p:cxnSp>
        <p:nvCxnSpPr>
          <p:cNvPr id="17" name="Straight Connector 16">
            <a:extLst>
              <a:ext uri="{FF2B5EF4-FFF2-40B4-BE49-F238E27FC236}">
                <a16:creationId xmlns:a16="http://schemas.microsoft.com/office/drawing/2014/main" id="{41CB0907-9F72-4B4D-A40E-97789CCFD61E}"/>
              </a:ext>
            </a:extLst>
          </p:cNvPr>
          <p:cNvCxnSpPr/>
          <p:nvPr/>
        </p:nvCxnSpPr>
        <p:spPr>
          <a:xfrm>
            <a:off x="1327855" y="4481689"/>
            <a:ext cx="230716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61D8CDF-9338-418B-8D5C-D9C285618C88}"/>
              </a:ext>
            </a:extLst>
          </p:cNvPr>
          <p:cNvCxnSpPr>
            <a:stCxn id="6" idx="2"/>
          </p:cNvCxnSpPr>
          <p:nvPr/>
        </p:nvCxnSpPr>
        <p:spPr>
          <a:xfrm>
            <a:off x="2489200" y="4233334"/>
            <a:ext cx="0" cy="248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C6E05E1-3437-4234-B7A4-8AF06230CF73}"/>
              </a:ext>
            </a:extLst>
          </p:cNvPr>
          <p:cNvCxnSpPr>
            <a:endCxn id="7" idx="0"/>
          </p:cNvCxnSpPr>
          <p:nvPr/>
        </p:nvCxnSpPr>
        <p:spPr>
          <a:xfrm>
            <a:off x="1327855" y="4481689"/>
            <a:ext cx="1" cy="248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F08A58E-3854-4418-AE28-B1C10F3C818D}"/>
              </a:ext>
            </a:extLst>
          </p:cNvPr>
          <p:cNvCxnSpPr>
            <a:endCxn id="8" idx="0"/>
          </p:cNvCxnSpPr>
          <p:nvPr/>
        </p:nvCxnSpPr>
        <p:spPr>
          <a:xfrm>
            <a:off x="2489200" y="4481689"/>
            <a:ext cx="0" cy="248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CE11C05-7A09-4581-8E28-5B7E75A8AB2A}"/>
              </a:ext>
            </a:extLst>
          </p:cNvPr>
          <p:cNvCxnSpPr>
            <a:endCxn id="9" idx="0"/>
          </p:cNvCxnSpPr>
          <p:nvPr/>
        </p:nvCxnSpPr>
        <p:spPr>
          <a:xfrm>
            <a:off x="3635022" y="4481689"/>
            <a:ext cx="1" cy="248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6348B67-7732-4C0C-AEC4-BB201C43B225}"/>
              </a:ext>
            </a:extLst>
          </p:cNvPr>
          <p:cNvCxnSpPr/>
          <p:nvPr/>
        </p:nvCxnSpPr>
        <p:spPr>
          <a:xfrm>
            <a:off x="7083778" y="4481689"/>
            <a:ext cx="44421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FD2BB18-499D-49A0-BAF9-09B8E338429F}"/>
              </a:ext>
            </a:extLst>
          </p:cNvPr>
          <p:cNvCxnSpPr>
            <a:stCxn id="10" idx="2"/>
          </p:cNvCxnSpPr>
          <p:nvPr/>
        </p:nvCxnSpPr>
        <p:spPr>
          <a:xfrm>
            <a:off x="9183510" y="4233334"/>
            <a:ext cx="0" cy="248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88131C6-B4B8-4CA9-8307-29343E9CE900}"/>
              </a:ext>
            </a:extLst>
          </p:cNvPr>
          <p:cNvCxnSpPr>
            <a:endCxn id="13" idx="0"/>
          </p:cNvCxnSpPr>
          <p:nvPr/>
        </p:nvCxnSpPr>
        <p:spPr>
          <a:xfrm>
            <a:off x="7083778" y="4481689"/>
            <a:ext cx="0" cy="248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D6E50A5-FF7D-43E1-89EB-458A86A18B91}"/>
              </a:ext>
            </a:extLst>
          </p:cNvPr>
          <p:cNvCxnSpPr>
            <a:endCxn id="12" idx="0"/>
          </p:cNvCxnSpPr>
          <p:nvPr/>
        </p:nvCxnSpPr>
        <p:spPr>
          <a:xfrm>
            <a:off x="8133644" y="4481689"/>
            <a:ext cx="0" cy="248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C5FBF85-1CAA-43D5-8FE3-C063366B5FA5}"/>
              </a:ext>
            </a:extLst>
          </p:cNvPr>
          <p:cNvCxnSpPr>
            <a:endCxn id="11" idx="0"/>
          </p:cNvCxnSpPr>
          <p:nvPr/>
        </p:nvCxnSpPr>
        <p:spPr>
          <a:xfrm>
            <a:off x="9183510" y="4481689"/>
            <a:ext cx="1" cy="2596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03A5462-4631-4A65-A1A2-51E64846B19B}"/>
              </a:ext>
            </a:extLst>
          </p:cNvPr>
          <p:cNvCxnSpPr>
            <a:endCxn id="14" idx="0"/>
          </p:cNvCxnSpPr>
          <p:nvPr/>
        </p:nvCxnSpPr>
        <p:spPr>
          <a:xfrm>
            <a:off x="10351911" y="4481689"/>
            <a:ext cx="1" cy="248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E072B0A-A06C-49F8-A5CD-5BF3A43F4793}"/>
              </a:ext>
            </a:extLst>
          </p:cNvPr>
          <p:cNvCxnSpPr>
            <a:endCxn id="15" idx="0"/>
          </p:cNvCxnSpPr>
          <p:nvPr/>
        </p:nvCxnSpPr>
        <p:spPr>
          <a:xfrm>
            <a:off x="11525954" y="4481687"/>
            <a:ext cx="1" cy="259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951BB3C-6E19-4983-9B27-734CB62D3333}"/>
              </a:ext>
            </a:extLst>
          </p:cNvPr>
          <p:cNvSpPr txBox="1"/>
          <p:nvPr/>
        </p:nvSpPr>
        <p:spPr>
          <a:xfrm>
            <a:off x="1612194" y="5418666"/>
            <a:ext cx="2690989" cy="369332"/>
          </a:xfrm>
          <a:prstGeom prst="rect">
            <a:avLst/>
          </a:prstGeom>
          <a:noFill/>
        </p:spPr>
        <p:txBody>
          <a:bodyPr wrap="square" rtlCol="0">
            <a:spAutoFit/>
          </a:bodyPr>
          <a:lstStyle/>
          <a:p>
            <a:r>
              <a:rPr lang="en-US" dirty="0"/>
              <a:t>Low span of control</a:t>
            </a:r>
          </a:p>
        </p:txBody>
      </p:sp>
      <p:cxnSp>
        <p:nvCxnSpPr>
          <p:cNvPr id="42" name="Straight Arrow Connector 41">
            <a:extLst>
              <a:ext uri="{FF2B5EF4-FFF2-40B4-BE49-F238E27FC236}">
                <a16:creationId xmlns:a16="http://schemas.microsoft.com/office/drawing/2014/main" id="{8C23E244-A7F0-4C31-A369-357EC29BDA22}"/>
              </a:ext>
            </a:extLst>
          </p:cNvPr>
          <p:cNvCxnSpPr>
            <a:stCxn id="40" idx="1"/>
          </p:cNvCxnSpPr>
          <p:nvPr/>
        </p:nvCxnSpPr>
        <p:spPr>
          <a:xfrm flipH="1">
            <a:off x="838200" y="5603332"/>
            <a:ext cx="77399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B45AFD8-D333-4AC6-A323-7BF5AA316AD5}"/>
              </a:ext>
            </a:extLst>
          </p:cNvPr>
          <p:cNvCxnSpPr/>
          <p:nvPr/>
        </p:nvCxnSpPr>
        <p:spPr>
          <a:xfrm>
            <a:off x="3635022" y="5603332"/>
            <a:ext cx="4741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641D6F4F-0D1B-4295-AEC4-55DD80ECF49B}"/>
              </a:ext>
            </a:extLst>
          </p:cNvPr>
          <p:cNvSpPr txBox="1"/>
          <p:nvPr/>
        </p:nvSpPr>
        <p:spPr>
          <a:xfrm>
            <a:off x="8195732" y="5384797"/>
            <a:ext cx="2218267" cy="369332"/>
          </a:xfrm>
          <a:prstGeom prst="rect">
            <a:avLst/>
          </a:prstGeom>
          <a:noFill/>
        </p:spPr>
        <p:txBody>
          <a:bodyPr wrap="square" rtlCol="0">
            <a:spAutoFit/>
          </a:bodyPr>
          <a:lstStyle/>
          <a:p>
            <a:r>
              <a:rPr lang="en-US" dirty="0"/>
              <a:t>High span of control</a:t>
            </a:r>
          </a:p>
        </p:txBody>
      </p:sp>
      <p:cxnSp>
        <p:nvCxnSpPr>
          <p:cNvPr id="47" name="Straight Arrow Connector 46">
            <a:extLst>
              <a:ext uri="{FF2B5EF4-FFF2-40B4-BE49-F238E27FC236}">
                <a16:creationId xmlns:a16="http://schemas.microsoft.com/office/drawing/2014/main" id="{4656C371-5C4E-4F1E-BA56-A8B4922BD6B1}"/>
              </a:ext>
            </a:extLst>
          </p:cNvPr>
          <p:cNvCxnSpPr>
            <a:stCxn id="45" idx="1"/>
          </p:cNvCxnSpPr>
          <p:nvPr/>
        </p:nvCxnSpPr>
        <p:spPr>
          <a:xfrm flipH="1">
            <a:off x="6683022" y="5569463"/>
            <a:ext cx="15127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458C24D-8F4A-42DB-B442-BE00EAAB4613}"/>
              </a:ext>
            </a:extLst>
          </p:cNvPr>
          <p:cNvCxnSpPr>
            <a:stCxn id="45" idx="3"/>
          </p:cNvCxnSpPr>
          <p:nvPr/>
        </p:nvCxnSpPr>
        <p:spPr>
          <a:xfrm>
            <a:off x="10413999" y="5569463"/>
            <a:ext cx="15635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560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B4443-C2D8-4BA8-8762-A64CDF02D3AA}"/>
              </a:ext>
            </a:extLst>
          </p:cNvPr>
          <p:cNvSpPr>
            <a:spLocks noGrp="1"/>
          </p:cNvSpPr>
          <p:nvPr>
            <p:ph type="title"/>
          </p:nvPr>
        </p:nvSpPr>
        <p:spPr/>
        <p:txBody>
          <a:bodyPr/>
          <a:lstStyle/>
          <a:p>
            <a:pPr algn="ctr"/>
            <a:r>
              <a:rPr lang="en-US" dirty="0"/>
              <a:t>Line and </a:t>
            </a:r>
            <a:r>
              <a:rPr lang="en-US"/>
              <a:t>Staff Management</a:t>
            </a:r>
            <a:endParaRPr lang="en-US" dirty="0"/>
          </a:p>
        </p:txBody>
      </p:sp>
      <p:sp>
        <p:nvSpPr>
          <p:cNvPr id="3" name="Content Placeholder 2">
            <a:extLst>
              <a:ext uri="{FF2B5EF4-FFF2-40B4-BE49-F238E27FC236}">
                <a16:creationId xmlns:a16="http://schemas.microsoft.com/office/drawing/2014/main" id="{1E5D50CD-724F-4F94-ADB5-36CEFF6F7B70}"/>
              </a:ext>
            </a:extLst>
          </p:cNvPr>
          <p:cNvSpPr>
            <a:spLocks noGrp="1"/>
          </p:cNvSpPr>
          <p:nvPr>
            <p:ph idx="1"/>
          </p:nvPr>
        </p:nvSpPr>
        <p:spPr/>
        <p:txBody>
          <a:bodyPr/>
          <a:lstStyle/>
          <a:p>
            <a:r>
              <a:rPr lang="en-US" dirty="0"/>
              <a:t>Line management are employees who are part of direct management hierarchy. They have direct responsibility for a certain number of subordinates</a:t>
            </a:r>
          </a:p>
          <a:p>
            <a:r>
              <a:rPr lang="en-US" dirty="0"/>
              <a:t>Staff management are not in the direct chain of command. They may not directly supervise but may be responsible for certain functions/activities</a:t>
            </a:r>
          </a:p>
        </p:txBody>
      </p:sp>
    </p:spTree>
    <p:extLst>
      <p:ext uri="{BB962C8B-B14F-4D97-AF65-F5344CB8AC3E}">
        <p14:creationId xmlns:p14="http://schemas.microsoft.com/office/powerpoint/2010/main" val="774238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5FADF-A5D3-43BC-B44E-06D65D05ACD9}"/>
              </a:ext>
            </a:extLst>
          </p:cNvPr>
          <p:cNvSpPr>
            <a:spLocks noGrp="1"/>
          </p:cNvSpPr>
          <p:nvPr>
            <p:ph type="title"/>
          </p:nvPr>
        </p:nvSpPr>
        <p:spPr/>
        <p:txBody>
          <a:bodyPr/>
          <a:lstStyle/>
          <a:p>
            <a:pPr algn="ctr"/>
            <a:r>
              <a:rPr lang="en-US" dirty="0"/>
              <a:t>Line and Staff Management</a:t>
            </a:r>
          </a:p>
        </p:txBody>
      </p:sp>
      <p:sp>
        <p:nvSpPr>
          <p:cNvPr id="4" name="Rectangle 3">
            <a:extLst>
              <a:ext uri="{FF2B5EF4-FFF2-40B4-BE49-F238E27FC236}">
                <a16:creationId xmlns:a16="http://schemas.microsoft.com/office/drawing/2014/main" id="{664DA930-B3C7-4534-94E7-F033707CC1B4}"/>
              </a:ext>
            </a:extLst>
          </p:cNvPr>
          <p:cNvSpPr/>
          <p:nvPr/>
        </p:nvSpPr>
        <p:spPr>
          <a:xfrm>
            <a:off x="2641600" y="1690688"/>
            <a:ext cx="1670756" cy="6009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National Sales Manager</a:t>
            </a:r>
          </a:p>
        </p:txBody>
      </p:sp>
      <p:sp>
        <p:nvSpPr>
          <p:cNvPr id="5" name="Rectangle 4">
            <a:extLst>
              <a:ext uri="{FF2B5EF4-FFF2-40B4-BE49-F238E27FC236}">
                <a16:creationId xmlns:a16="http://schemas.microsoft.com/office/drawing/2014/main" id="{4213AAE2-75B1-4810-8853-BEE0F1E917CF}"/>
              </a:ext>
            </a:extLst>
          </p:cNvPr>
          <p:cNvSpPr/>
          <p:nvPr/>
        </p:nvSpPr>
        <p:spPr>
          <a:xfrm>
            <a:off x="2641600" y="2874699"/>
            <a:ext cx="1670756" cy="6009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Regional Sales Manager</a:t>
            </a:r>
          </a:p>
        </p:txBody>
      </p:sp>
      <p:sp>
        <p:nvSpPr>
          <p:cNvPr id="6" name="Rectangle 5">
            <a:extLst>
              <a:ext uri="{FF2B5EF4-FFF2-40B4-BE49-F238E27FC236}">
                <a16:creationId xmlns:a16="http://schemas.microsoft.com/office/drawing/2014/main" id="{90C75B1A-0D6F-4372-9A0E-E386337C226F}"/>
              </a:ext>
            </a:extLst>
          </p:cNvPr>
          <p:cNvSpPr/>
          <p:nvPr/>
        </p:nvSpPr>
        <p:spPr>
          <a:xfrm>
            <a:off x="2641600" y="4196821"/>
            <a:ext cx="1670756" cy="6009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Branch Manager</a:t>
            </a:r>
          </a:p>
        </p:txBody>
      </p:sp>
      <p:sp>
        <p:nvSpPr>
          <p:cNvPr id="7" name="Rectangle 6">
            <a:extLst>
              <a:ext uri="{FF2B5EF4-FFF2-40B4-BE49-F238E27FC236}">
                <a16:creationId xmlns:a16="http://schemas.microsoft.com/office/drawing/2014/main" id="{AFEFE9DF-91FC-4F44-A6A3-E89B7FF78DD7}"/>
              </a:ext>
            </a:extLst>
          </p:cNvPr>
          <p:cNvSpPr/>
          <p:nvPr/>
        </p:nvSpPr>
        <p:spPr>
          <a:xfrm>
            <a:off x="2641600" y="5260622"/>
            <a:ext cx="1670756" cy="4967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Area Manager</a:t>
            </a:r>
          </a:p>
        </p:txBody>
      </p:sp>
      <p:sp>
        <p:nvSpPr>
          <p:cNvPr id="8" name="Rectangle 7">
            <a:extLst>
              <a:ext uri="{FF2B5EF4-FFF2-40B4-BE49-F238E27FC236}">
                <a16:creationId xmlns:a16="http://schemas.microsoft.com/office/drawing/2014/main" id="{96D482B8-7C8E-4CA1-A6AA-E01472A1F748}"/>
              </a:ext>
            </a:extLst>
          </p:cNvPr>
          <p:cNvSpPr/>
          <p:nvPr/>
        </p:nvSpPr>
        <p:spPr>
          <a:xfrm>
            <a:off x="2641600" y="6220178"/>
            <a:ext cx="1670756" cy="4967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Sales Executives</a:t>
            </a:r>
          </a:p>
        </p:txBody>
      </p:sp>
      <p:sp>
        <p:nvSpPr>
          <p:cNvPr id="12" name="Rectangle 11">
            <a:extLst>
              <a:ext uri="{FF2B5EF4-FFF2-40B4-BE49-F238E27FC236}">
                <a16:creationId xmlns:a16="http://schemas.microsoft.com/office/drawing/2014/main" id="{2564CB40-0C17-43A0-B2BD-8F20DE2ED671}"/>
              </a:ext>
            </a:extLst>
          </p:cNvPr>
          <p:cNvSpPr/>
          <p:nvPr/>
        </p:nvSpPr>
        <p:spPr>
          <a:xfrm>
            <a:off x="5023556" y="2291644"/>
            <a:ext cx="1524000" cy="5830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National Sales Training manager</a:t>
            </a:r>
          </a:p>
        </p:txBody>
      </p:sp>
      <p:sp>
        <p:nvSpPr>
          <p:cNvPr id="13" name="Rectangle 12">
            <a:extLst>
              <a:ext uri="{FF2B5EF4-FFF2-40B4-BE49-F238E27FC236}">
                <a16:creationId xmlns:a16="http://schemas.microsoft.com/office/drawing/2014/main" id="{E0EC1803-F807-4245-8CD9-C65627EF9F77}"/>
              </a:ext>
            </a:extLst>
          </p:cNvPr>
          <p:cNvSpPr/>
          <p:nvPr/>
        </p:nvSpPr>
        <p:spPr>
          <a:xfrm>
            <a:off x="5023556" y="3617207"/>
            <a:ext cx="1524000" cy="5796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Regional sales Training manager</a:t>
            </a:r>
          </a:p>
        </p:txBody>
      </p:sp>
      <p:cxnSp>
        <p:nvCxnSpPr>
          <p:cNvPr id="15" name="Straight Arrow Connector 14">
            <a:extLst>
              <a:ext uri="{FF2B5EF4-FFF2-40B4-BE49-F238E27FC236}">
                <a16:creationId xmlns:a16="http://schemas.microsoft.com/office/drawing/2014/main" id="{418B7B44-DC65-43DA-AE65-B734D720A7AC}"/>
              </a:ext>
            </a:extLst>
          </p:cNvPr>
          <p:cNvCxnSpPr>
            <a:stCxn id="4" idx="2"/>
            <a:endCxn id="5" idx="0"/>
          </p:cNvCxnSpPr>
          <p:nvPr/>
        </p:nvCxnSpPr>
        <p:spPr>
          <a:xfrm>
            <a:off x="3476978" y="2291644"/>
            <a:ext cx="0" cy="583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77B0DEC-3AB4-46B8-877E-407F5C9DEAE0}"/>
              </a:ext>
            </a:extLst>
          </p:cNvPr>
          <p:cNvCxnSpPr>
            <a:stCxn id="5" idx="2"/>
            <a:endCxn id="6" idx="0"/>
          </p:cNvCxnSpPr>
          <p:nvPr/>
        </p:nvCxnSpPr>
        <p:spPr>
          <a:xfrm>
            <a:off x="3476978" y="3475655"/>
            <a:ext cx="0" cy="721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8F7F362-D811-4901-8EFA-D7F86A373EF3}"/>
              </a:ext>
            </a:extLst>
          </p:cNvPr>
          <p:cNvCxnSpPr>
            <a:stCxn id="6" idx="2"/>
            <a:endCxn id="7" idx="0"/>
          </p:cNvCxnSpPr>
          <p:nvPr/>
        </p:nvCxnSpPr>
        <p:spPr>
          <a:xfrm>
            <a:off x="3476978" y="4797777"/>
            <a:ext cx="0" cy="4628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1513BBE-B019-4698-8A1F-9BF700545733}"/>
              </a:ext>
            </a:extLst>
          </p:cNvPr>
          <p:cNvCxnSpPr>
            <a:stCxn id="7" idx="2"/>
            <a:endCxn id="8" idx="0"/>
          </p:cNvCxnSpPr>
          <p:nvPr/>
        </p:nvCxnSpPr>
        <p:spPr>
          <a:xfrm>
            <a:off x="3476978" y="5757333"/>
            <a:ext cx="0" cy="4628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9A89209-3B1C-45EF-BDFB-9DE46975CAEA}"/>
              </a:ext>
            </a:extLst>
          </p:cNvPr>
          <p:cNvSpPr txBox="1"/>
          <p:nvPr/>
        </p:nvSpPr>
        <p:spPr>
          <a:xfrm>
            <a:off x="7021693" y="3070578"/>
            <a:ext cx="4332099" cy="646331"/>
          </a:xfrm>
          <a:prstGeom prst="rect">
            <a:avLst/>
          </a:prstGeom>
          <a:noFill/>
        </p:spPr>
        <p:txBody>
          <a:bodyPr wrap="square" rtlCol="0">
            <a:spAutoFit/>
          </a:bodyPr>
          <a:lstStyle/>
          <a:p>
            <a:r>
              <a:rPr lang="en-US" dirty="0"/>
              <a:t>Staff Positions results in more specialization of sales management activities</a:t>
            </a:r>
          </a:p>
        </p:txBody>
      </p:sp>
      <p:cxnSp>
        <p:nvCxnSpPr>
          <p:cNvPr id="35" name="Straight Arrow Connector 34">
            <a:extLst>
              <a:ext uri="{FF2B5EF4-FFF2-40B4-BE49-F238E27FC236}">
                <a16:creationId xmlns:a16="http://schemas.microsoft.com/office/drawing/2014/main" id="{94B62024-0FB3-4B2E-AB01-4A1DD49A5B40}"/>
              </a:ext>
            </a:extLst>
          </p:cNvPr>
          <p:cNvCxnSpPr>
            <a:cxnSpLocks/>
          </p:cNvCxnSpPr>
          <p:nvPr/>
        </p:nvCxnSpPr>
        <p:spPr>
          <a:xfrm flipH="1">
            <a:off x="3476978" y="2630005"/>
            <a:ext cx="1546578" cy="13272"/>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E7E2BFB-08FF-4FD0-99C6-90D9A9E4C13A}"/>
              </a:ext>
            </a:extLst>
          </p:cNvPr>
          <p:cNvCxnSpPr/>
          <p:nvPr/>
        </p:nvCxnSpPr>
        <p:spPr>
          <a:xfrm flipH="1">
            <a:off x="3476978" y="3894667"/>
            <a:ext cx="1546578" cy="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7948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A09BFF-BF73-4D78-9BEC-DBC40869EBCE}"/>
              </a:ext>
            </a:extLst>
          </p:cNvPr>
          <p:cNvSpPr>
            <a:spLocks noGrp="1"/>
          </p:cNvSpPr>
          <p:nvPr>
            <p:ph type="title"/>
          </p:nvPr>
        </p:nvSpPr>
        <p:spPr/>
        <p:txBody>
          <a:bodyPr/>
          <a:lstStyle/>
          <a:p>
            <a:pPr algn="ctr"/>
            <a:r>
              <a:rPr lang="en-US" sz="4000" dirty="0"/>
              <a:t>Types of Sales Organization Structure</a:t>
            </a:r>
          </a:p>
        </p:txBody>
      </p:sp>
      <p:sp>
        <p:nvSpPr>
          <p:cNvPr id="4" name="Content Placeholder 3">
            <a:extLst>
              <a:ext uri="{FF2B5EF4-FFF2-40B4-BE49-F238E27FC236}">
                <a16:creationId xmlns:a16="http://schemas.microsoft.com/office/drawing/2014/main" id="{F12D236B-45E5-43AD-8424-968FF1EAABA9}"/>
              </a:ext>
            </a:extLst>
          </p:cNvPr>
          <p:cNvSpPr>
            <a:spLocks noGrp="1"/>
          </p:cNvSpPr>
          <p:nvPr>
            <p:ph idx="1"/>
          </p:nvPr>
        </p:nvSpPr>
        <p:spPr/>
        <p:txBody>
          <a:bodyPr/>
          <a:lstStyle/>
          <a:p>
            <a:r>
              <a:rPr lang="en-US" dirty="0"/>
              <a:t>Geographic</a:t>
            </a:r>
          </a:p>
          <a:p>
            <a:r>
              <a:rPr lang="en-US" dirty="0"/>
              <a:t>Product</a:t>
            </a:r>
          </a:p>
          <a:p>
            <a:r>
              <a:rPr lang="en-US" dirty="0"/>
              <a:t>Market</a:t>
            </a:r>
          </a:p>
          <a:p>
            <a:r>
              <a:rPr lang="en-US" dirty="0"/>
              <a:t>Functional</a:t>
            </a:r>
          </a:p>
          <a:p>
            <a:r>
              <a:rPr lang="en-US" dirty="0"/>
              <a:t>Strategic</a:t>
            </a:r>
          </a:p>
          <a:p>
            <a:pPr marL="0" indent="0">
              <a:buNone/>
            </a:pPr>
            <a:endParaRPr lang="en-US" dirty="0"/>
          </a:p>
        </p:txBody>
      </p:sp>
    </p:spTree>
    <p:extLst>
      <p:ext uri="{BB962C8B-B14F-4D97-AF65-F5344CB8AC3E}">
        <p14:creationId xmlns:p14="http://schemas.microsoft.com/office/powerpoint/2010/main" val="337718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F23412-A0C5-4D53-8D74-1DD849304825}"/>
              </a:ext>
            </a:extLst>
          </p:cNvPr>
          <p:cNvSpPr>
            <a:spLocks noGrp="1"/>
          </p:cNvSpPr>
          <p:nvPr>
            <p:ph type="title"/>
          </p:nvPr>
        </p:nvSpPr>
        <p:spPr/>
        <p:txBody>
          <a:bodyPr/>
          <a:lstStyle/>
          <a:p>
            <a:r>
              <a:rPr lang="en-US" sz="3600" dirty="0"/>
              <a:t>Customer and product Determinants of Sales Force Specializations</a:t>
            </a:r>
          </a:p>
        </p:txBody>
      </p:sp>
      <p:graphicFrame>
        <p:nvGraphicFramePr>
          <p:cNvPr id="5" name="Table 5">
            <a:extLst>
              <a:ext uri="{FF2B5EF4-FFF2-40B4-BE49-F238E27FC236}">
                <a16:creationId xmlns:a16="http://schemas.microsoft.com/office/drawing/2014/main" id="{E1F09B9D-0DC6-48C0-8DFA-9CB3F0B51EE1}"/>
              </a:ext>
            </a:extLst>
          </p:cNvPr>
          <p:cNvGraphicFramePr>
            <a:graphicFrameLocks noGrp="1"/>
          </p:cNvGraphicFramePr>
          <p:nvPr>
            <p:extLst>
              <p:ext uri="{D42A27DB-BD31-4B8C-83A1-F6EECF244321}">
                <p14:modId xmlns:p14="http://schemas.microsoft.com/office/powerpoint/2010/main" val="1529806981"/>
              </p:ext>
            </p:extLst>
          </p:nvPr>
        </p:nvGraphicFramePr>
        <p:xfrm>
          <a:off x="3061252" y="2239617"/>
          <a:ext cx="6692348" cy="3631096"/>
        </p:xfrm>
        <a:graphic>
          <a:graphicData uri="http://schemas.openxmlformats.org/drawingml/2006/table">
            <a:tbl>
              <a:tblPr firstRow="1" bandRow="1">
                <a:tableStyleId>{5C22544A-7EE6-4342-B048-85BDC9FD1C3A}</a:tableStyleId>
              </a:tblPr>
              <a:tblGrid>
                <a:gridCol w="3346174">
                  <a:extLst>
                    <a:ext uri="{9D8B030D-6E8A-4147-A177-3AD203B41FA5}">
                      <a16:colId xmlns:a16="http://schemas.microsoft.com/office/drawing/2014/main" val="2700257840"/>
                    </a:ext>
                  </a:extLst>
                </a:gridCol>
                <a:gridCol w="3346174">
                  <a:extLst>
                    <a:ext uri="{9D8B030D-6E8A-4147-A177-3AD203B41FA5}">
                      <a16:colId xmlns:a16="http://schemas.microsoft.com/office/drawing/2014/main" val="314933560"/>
                    </a:ext>
                  </a:extLst>
                </a:gridCol>
              </a:tblGrid>
              <a:tr h="1815548">
                <a:tc>
                  <a:txBody>
                    <a:bodyPr/>
                    <a:lstStyle/>
                    <a:p>
                      <a:endParaRPr lang="en-US" dirty="0"/>
                    </a:p>
                  </a:txBody>
                  <a:tcPr>
                    <a:solidFill>
                      <a:srgbClr val="FFFF00"/>
                    </a:solidFill>
                  </a:tcPr>
                </a:tc>
                <a:tc>
                  <a:txBody>
                    <a:bodyPr/>
                    <a:lstStyle/>
                    <a:p>
                      <a:endParaRPr lang="en-US" dirty="0"/>
                    </a:p>
                  </a:txBody>
                  <a:tcPr>
                    <a:solidFill>
                      <a:srgbClr val="FFFF00"/>
                    </a:solidFill>
                  </a:tcPr>
                </a:tc>
                <a:extLst>
                  <a:ext uri="{0D108BD9-81ED-4DB2-BD59-A6C34878D82A}">
                    <a16:rowId xmlns:a16="http://schemas.microsoft.com/office/drawing/2014/main" val="4230677829"/>
                  </a:ext>
                </a:extLst>
              </a:tr>
              <a:tr h="1815548">
                <a:tc>
                  <a:txBody>
                    <a:bodyPr/>
                    <a:lstStyle/>
                    <a:p>
                      <a:pPr algn="ctr"/>
                      <a:endParaRPr lang="en-US" dirty="0"/>
                    </a:p>
                  </a:txBody>
                  <a:tcPr>
                    <a:solidFill>
                      <a:srgbClr val="FFFF00"/>
                    </a:solidFill>
                  </a:tcPr>
                </a:tc>
                <a:tc>
                  <a:txBody>
                    <a:bodyPr/>
                    <a:lstStyle/>
                    <a:p>
                      <a:endParaRPr lang="en-US" dirty="0"/>
                    </a:p>
                  </a:txBody>
                  <a:tcPr>
                    <a:solidFill>
                      <a:srgbClr val="FFFF00"/>
                    </a:solidFill>
                  </a:tcPr>
                </a:tc>
                <a:extLst>
                  <a:ext uri="{0D108BD9-81ED-4DB2-BD59-A6C34878D82A}">
                    <a16:rowId xmlns:a16="http://schemas.microsoft.com/office/drawing/2014/main" val="1418532202"/>
                  </a:ext>
                </a:extLst>
              </a:tr>
            </a:tbl>
          </a:graphicData>
        </a:graphic>
      </p:graphicFrame>
      <p:sp>
        <p:nvSpPr>
          <p:cNvPr id="6" name="TextBox 5">
            <a:extLst>
              <a:ext uri="{FF2B5EF4-FFF2-40B4-BE49-F238E27FC236}">
                <a16:creationId xmlns:a16="http://schemas.microsoft.com/office/drawing/2014/main" id="{4A1EB30B-CE4E-4AE7-909B-335766B53695}"/>
              </a:ext>
            </a:extLst>
          </p:cNvPr>
          <p:cNvSpPr txBox="1"/>
          <p:nvPr/>
        </p:nvSpPr>
        <p:spPr>
          <a:xfrm>
            <a:off x="4678017" y="1550504"/>
            <a:ext cx="3723861" cy="369332"/>
          </a:xfrm>
          <a:prstGeom prst="rect">
            <a:avLst/>
          </a:prstGeom>
          <a:noFill/>
        </p:spPr>
        <p:txBody>
          <a:bodyPr wrap="square" rtlCol="0">
            <a:spAutoFit/>
          </a:bodyPr>
          <a:lstStyle/>
          <a:p>
            <a:pPr algn="ctr"/>
            <a:r>
              <a:rPr lang="en-US" b="1" dirty="0"/>
              <a:t>Customer Needs Different</a:t>
            </a:r>
          </a:p>
        </p:txBody>
      </p:sp>
      <p:sp>
        <p:nvSpPr>
          <p:cNvPr id="7" name="TextBox 6">
            <a:extLst>
              <a:ext uri="{FF2B5EF4-FFF2-40B4-BE49-F238E27FC236}">
                <a16:creationId xmlns:a16="http://schemas.microsoft.com/office/drawing/2014/main" id="{0297CCA6-BF17-49A8-9576-A875F208CFFB}"/>
              </a:ext>
            </a:extLst>
          </p:cNvPr>
          <p:cNvSpPr txBox="1"/>
          <p:nvPr/>
        </p:nvSpPr>
        <p:spPr>
          <a:xfrm>
            <a:off x="4492487" y="6215270"/>
            <a:ext cx="4041914" cy="369332"/>
          </a:xfrm>
          <a:prstGeom prst="rect">
            <a:avLst/>
          </a:prstGeom>
          <a:noFill/>
        </p:spPr>
        <p:txBody>
          <a:bodyPr wrap="square" rtlCol="0">
            <a:spAutoFit/>
          </a:bodyPr>
          <a:lstStyle/>
          <a:p>
            <a:pPr algn="ctr"/>
            <a:r>
              <a:rPr lang="en-US" b="1" dirty="0"/>
              <a:t>Customer Needs Similar</a:t>
            </a:r>
          </a:p>
        </p:txBody>
      </p:sp>
      <p:sp>
        <p:nvSpPr>
          <p:cNvPr id="8" name="TextBox 7">
            <a:extLst>
              <a:ext uri="{FF2B5EF4-FFF2-40B4-BE49-F238E27FC236}">
                <a16:creationId xmlns:a16="http://schemas.microsoft.com/office/drawing/2014/main" id="{B2EF7073-AB38-4B2B-8C2A-C2913986A4EF}"/>
              </a:ext>
            </a:extLst>
          </p:cNvPr>
          <p:cNvSpPr txBox="1"/>
          <p:nvPr/>
        </p:nvSpPr>
        <p:spPr>
          <a:xfrm>
            <a:off x="10137913" y="3429000"/>
            <a:ext cx="1444487" cy="923330"/>
          </a:xfrm>
          <a:prstGeom prst="rect">
            <a:avLst/>
          </a:prstGeom>
          <a:noFill/>
        </p:spPr>
        <p:txBody>
          <a:bodyPr wrap="square" rtlCol="0">
            <a:spAutoFit/>
          </a:bodyPr>
          <a:lstStyle/>
          <a:p>
            <a:pPr algn="ctr"/>
            <a:r>
              <a:rPr lang="en-US" b="1" dirty="0"/>
              <a:t>Complex Range of Products</a:t>
            </a:r>
          </a:p>
        </p:txBody>
      </p:sp>
      <p:sp>
        <p:nvSpPr>
          <p:cNvPr id="9" name="TextBox 8">
            <a:extLst>
              <a:ext uri="{FF2B5EF4-FFF2-40B4-BE49-F238E27FC236}">
                <a16:creationId xmlns:a16="http://schemas.microsoft.com/office/drawing/2014/main" id="{118BDF02-FB63-47ED-9A4E-08C31778267B}"/>
              </a:ext>
            </a:extLst>
          </p:cNvPr>
          <p:cNvSpPr txBox="1"/>
          <p:nvPr/>
        </p:nvSpPr>
        <p:spPr>
          <a:xfrm>
            <a:off x="1484243" y="3429000"/>
            <a:ext cx="1325218" cy="923330"/>
          </a:xfrm>
          <a:prstGeom prst="rect">
            <a:avLst/>
          </a:prstGeom>
          <a:noFill/>
        </p:spPr>
        <p:txBody>
          <a:bodyPr wrap="square" rtlCol="0">
            <a:spAutoFit/>
          </a:bodyPr>
          <a:lstStyle/>
          <a:p>
            <a:pPr algn="ctr"/>
            <a:r>
              <a:rPr lang="en-US" b="1" dirty="0"/>
              <a:t>Simple Product Offering</a:t>
            </a:r>
          </a:p>
        </p:txBody>
      </p:sp>
      <p:sp>
        <p:nvSpPr>
          <p:cNvPr id="10" name="TextBox 9">
            <a:extLst>
              <a:ext uri="{FF2B5EF4-FFF2-40B4-BE49-F238E27FC236}">
                <a16:creationId xmlns:a16="http://schemas.microsoft.com/office/drawing/2014/main" id="{8DD07087-F9BF-473F-9C01-278FBAEEF3CD}"/>
              </a:ext>
            </a:extLst>
          </p:cNvPr>
          <p:cNvSpPr txBox="1"/>
          <p:nvPr/>
        </p:nvSpPr>
        <p:spPr>
          <a:xfrm>
            <a:off x="3710609" y="2608949"/>
            <a:ext cx="2040834" cy="923330"/>
          </a:xfrm>
          <a:prstGeom prst="rect">
            <a:avLst/>
          </a:prstGeom>
          <a:noFill/>
        </p:spPr>
        <p:txBody>
          <a:bodyPr wrap="square" rtlCol="0">
            <a:spAutoFit/>
          </a:bodyPr>
          <a:lstStyle/>
          <a:p>
            <a:pPr algn="ctr"/>
            <a:endParaRPr lang="en-US" b="1" dirty="0">
              <a:solidFill>
                <a:srgbClr val="FF0000"/>
              </a:solidFill>
            </a:endParaRPr>
          </a:p>
          <a:p>
            <a:pPr algn="ctr"/>
            <a:r>
              <a:rPr lang="en-US" b="1" dirty="0">
                <a:solidFill>
                  <a:srgbClr val="FF0000"/>
                </a:solidFill>
              </a:rPr>
              <a:t>Market driven Specialization</a:t>
            </a:r>
          </a:p>
        </p:txBody>
      </p:sp>
      <p:sp>
        <p:nvSpPr>
          <p:cNvPr id="11" name="TextBox 10">
            <a:extLst>
              <a:ext uri="{FF2B5EF4-FFF2-40B4-BE49-F238E27FC236}">
                <a16:creationId xmlns:a16="http://schemas.microsoft.com/office/drawing/2014/main" id="{C370A5CB-964F-4D81-83AF-62C010C4D7D0}"/>
              </a:ext>
            </a:extLst>
          </p:cNvPr>
          <p:cNvSpPr txBox="1"/>
          <p:nvPr/>
        </p:nvSpPr>
        <p:spPr>
          <a:xfrm>
            <a:off x="7129670" y="2741815"/>
            <a:ext cx="2040834" cy="923330"/>
          </a:xfrm>
          <a:prstGeom prst="rect">
            <a:avLst/>
          </a:prstGeom>
          <a:noFill/>
        </p:spPr>
        <p:txBody>
          <a:bodyPr wrap="square" rtlCol="0">
            <a:spAutoFit/>
          </a:bodyPr>
          <a:lstStyle/>
          <a:p>
            <a:pPr algn="ctr"/>
            <a:r>
              <a:rPr lang="en-US" b="1" dirty="0">
                <a:solidFill>
                  <a:srgbClr val="FF0000"/>
                </a:solidFill>
              </a:rPr>
              <a:t>Product/Market driven Specialization</a:t>
            </a:r>
          </a:p>
        </p:txBody>
      </p:sp>
      <p:sp>
        <p:nvSpPr>
          <p:cNvPr id="12" name="TextBox 11">
            <a:extLst>
              <a:ext uri="{FF2B5EF4-FFF2-40B4-BE49-F238E27FC236}">
                <a16:creationId xmlns:a16="http://schemas.microsoft.com/office/drawing/2014/main" id="{33288396-0ACF-4E74-8B39-DCCBD4421202}"/>
              </a:ext>
            </a:extLst>
          </p:cNvPr>
          <p:cNvSpPr txBox="1"/>
          <p:nvPr/>
        </p:nvSpPr>
        <p:spPr>
          <a:xfrm>
            <a:off x="3564835" y="4602827"/>
            <a:ext cx="2252869" cy="646331"/>
          </a:xfrm>
          <a:prstGeom prst="rect">
            <a:avLst/>
          </a:prstGeom>
          <a:noFill/>
        </p:spPr>
        <p:txBody>
          <a:bodyPr wrap="square" rtlCol="0">
            <a:spAutoFit/>
          </a:bodyPr>
          <a:lstStyle/>
          <a:p>
            <a:pPr algn="ctr"/>
            <a:r>
              <a:rPr lang="en-US" b="1" dirty="0">
                <a:solidFill>
                  <a:srgbClr val="FF0000"/>
                </a:solidFill>
              </a:rPr>
              <a:t>Geography driven Specialization</a:t>
            </a:r>
          </a:p>
        </p:txBody>
      </p:sp>
      <p:sp>
        <p:nvSpPr>
          <p:cNvPr id="13" name="TextBox 12">
            <a:extLst>
              <a:ext uri="{FF2B5EF4-FFF2-40B4-BE49-F238E27FC236}">
                <a16:creationId xmlns:a16="http://schemas.microsoft.com/office/drawing/2014/main" id="{792C9E26-AB26-48AA-B552-66779381C9A3}"/>
              </a:ext>
            </a:extLst>
          </p:cNvPr>
          <p:cNvSpPr txBox="1"/>
          <p:nvPr/>
        </p:nvSpPr>
        <p:spPr>
          <a:xfrm>
            <a:off x="7103166" y="4602827"/>
            <a:ext cx="2040834" cy="646331"/>
          </a:xfrm>
          <a:prstGeom prst="rect">
            <a:avLst/>
          </a:prstGeom>
          <a:noFill/>
        </p:spPr>
        <p:txBody>
          <a:bodyPr wrap="square" rtlCol="0">
            <a:spAutoFit/>
          </a:bodyPr>
          <a:lstStyle/>
          <a:p>
            <a:pPr algn="ctr"/>
            <a:r>
              <a:rPr lang="en-US" b="1" dirty="0">
                <a:solidFill>
                  <a:srgbClr val="FF0000"/>
                </a:solidFill>
              </a:rPr>
              <a:t>Product driven Specialization</a:t>
            </a:r>
          </a:p>
        </p:txBody>
      </p:sp>
    </p:spTree>
    <p:extLst>
      <p:ext uri="{BB962C8B-B14F-4D97-AF65-F5344CB8AC3E}">
        <p14:creationId xmlns:p14="http://schemas.microsoft.com/office/powerpoint/2010/main" val="3074535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0F924-FE91-4E2D-8D17-99C6C3B6D601}"/>
              </a:ext>
            </a:extLst>
          </p:cNvPr>
          <p:cNvSpPr>
            <a:spLocks noGrp="1"/>
          </p:cNvSpPr>
          <p:nvPr>
            <p:ph type="title"/>
          </p:nvPr>
        </p:nvSpPr>
        <p:spPr/>
        <p:txBody>
          <a:bodyPr/>
          <a:lstStyle/>
          <a:p>
            <a:pPr algn="ctr"/>
            <a:r>
              <a:rPr lang="en-US" dirty="0"/>
              <a:t>Sales Force Deployment</a:t>
            </a:r>
          </a:p>
        </p:txBody>
      </p:sp>
      <p:sp>
        <p:nvSpPr>
          <p:cNvPr id="3" name="Content Placeholder 2">
            <a:extLst>
              <a:ext uri="{FF2B5EF4-FFF2-40B4-BE49-F238E27FC236}">
                <a16:creationId xmlns:a16="http://schemas.microsoft.com/office/drawing/2014/main" id="{1AE7743F-05BB-48AE-8B6D-D9E45A08E744}"/>
              </a:ext>
            </a:extLst>
          </p:cNvPr>
          <p:cNvSpPr>
            <a:spLocks noGrp="1"/>
          </p:cNvSpPr>
          <p:nvPr>
            <p:ph idx="1"/>
          </p:nvPr>
        </p:nvSpPr>
        <p:spPr/>
        <p:txBody>
          <a:bodyPr/>
          <a:lstStyle/>
          <a:p>
            <a:pPr marL="0" indent="0">
              <a:buNone/>
            </a:pPr>
            <a:r>
              <a:rPr lang="en-US" dirty="0"/>
              <a:t>Key issues</a:t>
            </a:r>
          </a:p>
          <a:p>
            <a:r>
              <a:rPr lang="en-US" dirty="0"/>
              <a:t>Allocating selling efforts</a:t>
            </a:r>
          </a:p>
          <a:p>
            <a:r>
              <a:rPr lang="en-US" dirty="0"/>
              <a:t>Sales force size</a:t>
            </a:r>
          </a:p>
          <a:p>
            <a:r>
              <a:rPr lang="en-US" dirty="0"/>
              <a:t>Designing territories</a:t>
            </a:r>
          </a:p>
          <a:p>
            <a:endParaRPr lang="en-US" dirty="0"/>
          </a:p>
        </p:txBody>
      </p:sp>
    </p:spTree>
    <p:extLst>
      <p:ext uri="{BB962C8B-B14F-4D97-AF65-F5344CB8AC3E}">
        <p14:creationId xmlns:p14="http://schemas.microsoft.com/office/powerpoint/2010/main" val="118237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E2313-B6FA-4DA5-B221-F6123D24B10C}"/>
              </a:ext>
            </a:extLst>
          </p:cNvPr>
          <p:cNvSpPr>
            <a:spLocks noGrp="1"/>
          </p:cNvSpPr>
          <p:nvPr>
            <p:ph type="title"/>
          </p:nvPr>
        </p:nvSpPr>
        <p:spPr/>
        <p:txBody>
          <a:bodyPr/>
          <a:lstStyle/>
          <a:p>
            <a:pPr algn="ctr"/>
            <a:r>
              <a:rPr lang="en-US" dirty="0"/>
              <a:t>Allocation of selling effort</a:t>
            </a:r>
          </a:p>
        </p:txBody>
      </p:sp>
      <p:sp>
        <p:nvSpPr>
          <p:cNvPr id="3" name="Content Placeholder 2">
            <a:extLst>
              <a:ext uri="{FF2B5EF4-FFF2-40B4-BE49-F238E27FC236}">
                <a16:creationId xmlns:a16="http://schemas.microsoft.com/office/drawing/2014/main" id="{B6E7C084-A066-4A99-8DFA-08E5E81CFB85}"/>
              </a:ext>
            </a:extLst>
          </p:cNvPr>
          <p:cNvSpPr>
            <a:spLocks noGrp="1"/>
          </p:cNvSpPr>
          <p:nvPr>
            <p:ph idx="1"/>
          </p:nvPr>
        </p:nvSpPr>
        <p:spPr/>
        <p:txBody>
          <a:bodyPr/>
          <a:lstStyle/>
          <a:p>
            <a:r>
              <a:rPr lang="en-US" dirty="0"/>
              <a:t>How much effort to be put in one account?</a:t>
            </a:r>
          </a:p>
          <a:p>
            <a:r>
              <a:rPr lang="en-US" dirty="0"/>
              <a:t>How many calls?</a:t>
            </a:r>
          </a:p>
          <a:p>
            <a:r>
              <a:rPr lang="en-US" dirty="0"/>
              <a:t>Potential of the account</a:t>
            </a:r>
          </a:p>
          <a:p>
            <a:r>
              <a:rPr lang="en-US" dirty="0"/>
              <a:t>A, B, or C account?</a:t>
            </a:r>
          </a:p>
          <a:p>
            <a:r>
              <a:rPr lang="en-US" dirty="0"/>
              <a:t>Costs to service the account?</a:t>
            </a:r>
          </a:p>
        </p:txBody>
      </p:sp>
    </p:spTree>
    <p:extLst>
      <p:ext uri="{BB962C8B-B14F-4D97-AF65-F5344CB8AC3E}">
        <p14:creationId xmlns:p14="http://schemas.microsoft.com/office/powerpoint/2010/main" val="46242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FD439-F42D-41FE-9722-80D210E4AF62}"/>
              </a:ext>
            </a:extLst>
          </p:cNvPr>
          <p:cNvSpPr>
            <a:spLocks noGrp="1"/>
          </p:cNvSpPr>
          <p:nvPr>
            <p:ph type="title"/>
          </p:nvPr>
        </p:nvSpPr>
        <p:spPr>
          <a:xfrm>
            <a:off x="1253066" y="365125"/>
            <a:ext cx="10100733" cy="2220030"/>
          </a:xfrm>
        </p:spPr>
        <p:txBody>
          <a:bodyPr>
            <a:normAutofit fontScale="90000"/>
          </a:bodyPr>
          <a:lstStyle/>
          <a:p>
            <a:pPr algn="ctr"/>
            <a:r>
              <a:rPr lang="en-US" dirty="0"/>
              <a:t>Sales Force Size</a:t>
            </a:r>
            <a:br>
              <a:rPr lang="en-US" dirty="0"/>
            </a:br>
            <a:br>
              <a:rPr lang="en-US" dirty="0"/>
            </a:br>
            <a:r>
              <a:rPr lang="en-US" sz="2200" dirty="0"/>
              <a:t>What is the ‘right’ sales force size? Too small might mean missing opportunities, customers not being serviced properly. Too large could mean low productivity, lack of motivation, complacency setting in and costly for the organization</a:t>
            </a:r>
            <a:br>
              <a:rPr lang="en-US" sz="2200" dirty="0"/>
            </a:br>
            <a:endParaRPr lang="en-US" sz="2200" dirty="0"/>
          </a:p>
        </p:txBody>
      </p:sp>
      <p:sp>
        <p:nvSpPr>
          <p:cNvPr id="3" name="Content Placeholder 2">
            <a:extLst>
              <a:ext uri="{FF2B5EF4-FFF2-40B4-BE49-F238E27FC236}">
                <a16:creationId xmlns:a16="http://schemas.microsoft.com/office/drawing/2014/main" id="{C30223B0-84B0-47AC-843C-6E88BBF72697}"/>
              </a:ext>
            </a:extLst>
          </p:cNvPr>
          <p:cNvSpPr>
            <a:spLocks noGrp="1"/>
          </p:cNvSpPr>
          <p:nvPr>
            <p:ph idx="1"/>
          </p:nvPr>
        </p:nvSpPr>
        <p:spPr>
          <a:xfrm>
            <a:off x="1253066" y="2585155"/>
            <a:ext cx="10100734" cy="3591807"/>
          </a:xfrm>
        </p:spPr>
        <p:txBody>
          <a:bodyPr/>
          <a:lstStyle/>
          <a:p>
            <a:r>
              <a:rPr lang="en-US" dirty="0"/>
              <a:t>How many sales executives to have?</a:t>
            </a:r>
          </a:p>
          <a:p>
            <a:r>
              <a:rPr lang="en-US" dirty="0"/>
              <a:t>How many sales calls required?</a:t>
            </a:r>
          </a:p>
          <a:p>
            <a:r>
              <a:rPr lang="en-US" dirty="0"/>
              <a:t>Productivity of sales calls</a:t>
            </a:r>
          </a:p>
          <a:p>
            <a:r>
              <a:rPr lang="en-US" dirty="0"/>
              <a:t>Sales generated per sales executive</a:t>
            </a:r>
          </a:p>
          <a:p>
            <a:r>
              <a:rPr lang="en-US" dirty="0"/>
              <a:t>Attrition rates</a:t>
            </a:r>
          </a:p>
          <a:p>
            <a:r>
              <a:rPr lang="en-US" dirty="0"/>
              <a:t>Selling costs</a:t>
            </a:r>
          </a:p>
          <a:p>
            <a:r>
              <a:rPr lang="en-US" dirty="0"/>
              <a:t>Planning for growth</a:t>
            </a:r>
          </a:p>
        </p:txBody>
      </p:sp>
    </p:spTree>
    <p:extLst>
      <p:ext uri="{BB962C8B-B14F-4D97-AF65-F5344CB8AC3E}">
        <p14:creationId xmlns:p14="http://schemas.microsoft.com/office/powerpoint/2010/main" val="158114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FC5E4-213A-46D2-A896-26648CA3DEC6}"/>
              </a:ext>
            </a:extLst>
          </p:cNvPr>
          <p:cNvSpPr>
            <a:spLocks noGrp="1"/>
          </p:cNvSpPr>
          <p:nvPr>
            <p:ph type="title"/>
          </p:nvPr>
        </p:nvSpPr>
        <p:spPr/>
        <p:txBody>
          <a:bodyPr/>
          <a:lstStyle/>
          <a:p>
            <a:r>
              <a:rPr lang="en-US" dirty="0"/>
              <a:t>Determining Sales Force Size</a:t>
            </a:r>
          </a:p>
        </p:txBody>
      </p:sp>
      <p:sp>
        <p:nvSpPr>
          <p:cNvPr id="3" name="Content Placeholder 2">
            <a:extLst>
              <a:ext uri="{FF2B5EF4-FFF2-40B4-BE49-F238E27FC236}">
                <a16:creationId xmlns:a16="http://schemas.microsoft.com/office/drawing/2014/main" id="{C541C4EA-EB95-4E20-9C49-51DB0444E697}"/>
              </a:ext>
            </a:extLst>
          </p:cNvPr>
          <p:cNvSpPr>
            <a:spLocks noGrp="1"/>
          </p:cNvSpPr>
          <p:nvPr>
            <p:ph idx="1"/>
          </p:nvPr>
        </p:nvSpPr>
        <p:spPr/>
        <p:txBody>
          <a:bodyPr/>
          <a:lstStyle/>
          <a:p>
            <a:r>
              <a:rPr lang="en-US" dirty="0"/>
              <a:t>Breakdown method</a:t>
            </a:r>
          </a:p>
          <a:p>
            <a:r>
              <a:rPr lang="en-US" dirty="0"/>
              <a:t>Work load method</a:t>
            </a:r>
          </a:p>
          <a:p>
            <a:r>
              <a:rPr lang="en-US" dirty="0"/>
              <a:t>Incremental method</a:t>
            </a:r>
          </a:p>
        </p:txBody>
      </p:sp>
    </p:spTree>
    <p:extLst>
      <p:ext uri="{BB962C8B-B14F-4D97-AF65-F5344CB8AC3E}">
        <p14:creationId xmlns:p14="http://schemas.microsoft.com/office/powerpoint/2010/main" val="116220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968DB-292F-4883-AF01-36C1B9AAFADA}"/>
              </a:ext>
            </a:extLst>
          </p:cNvPr>
          <p:cNvSpPr>
            <a:spLocks noGrp="1"/>
          </p:cNvSpPr>
          <p:nvPr>
            <p:ph type="title"/>
          </p:nvPr>
        </p:nvSpPr>
        <p:spPr/>
        <p:txBody>
          <a:bodyPr/>
          <a:lstStyle/>
          <a:p>
            <a:pPr algn="ctr"/>
            <a:r>
              <a:rPr lang="en-US" dirty="0"/>
              <a:t>Effectiveness and Efficiency of the Sales Force</a:t>
            </a:r>
          </a:p>
        </p:txBody>
      </p:sp>
      <p:sp>
        <p:nvSpPr>
          <p:cNvPr id="3" name="Content Placeholder 2">
            <a:extLst>
              <a:ext uri="{FF2B5EF4-FFF2-40B4-BE49-F238E27FC236}">
                <a16:creationId xmlns:a16="http://schemas.microsoft.com/office/drawing/2014/main" id="{D3AF3FD8-ADCC-4350-A028-4FB1E879C8AE}"/>
              </a:ext>
            </a:extLst>
          </p:cNvPr>
          <p:cNvSpPr>
            <a:spLocks noGrp="1"/>
          </p:cNvSpPr>
          <p:nvPr>
            <p:ph idx="1"/>
          </p:nvPr>
        </p:nvSpPr>
        <p:spPr/>
        <p:txBody>
          <a:bodyPr/>
          <a:lstStyle/>
          <a:p>
            <a:r>
              <a:rPr lang="en-US" sz="2800" dirty="0"/>
              <a:t>How specialized should a sales force be?</a:t>
            </a:r>
          </a:p>
          <a:p>
            <a:r>
              <a:rPr lang="en-US" sz="2800" dirty="0"/>
              <a:t>‘Specialists’ vs ‘Generalists’</a:t>
            </a:r>
          </a:p>
          <a:p>
            <a:r>
              <a:rPr lang="en-US" sz="2800" dirty="0"/>
              <a:t>Sales Processes that require complex and diverse Skills lead to sales Force specialization</a:t>
            </a:r>
          </a:p>
          <a:p>
            <a:r>
              <a:rPr lang="en-US" sz="2800" dirty="0"/>
              <a:t>Generalist Sales force are efficient but not always effective</a:t>
            </a:r>
          </a:p>
          <a:p>
            <a:r>
              <a:rPr lang="en-US" sz="2800" dirty="0" err="1"/>
              <a:t>Specialising</a:t>
            </a:r>
            <a:r>
              <a:rPr lang="en-US" sz="2800" dirty="0"/>
              <a:t> in particular products and selling activities enhances expertise but can compromise customer focus</a:t>
            </a:r>
          </a:p>
          <a:p>
            <a:r>
              <a:rPr lang="en-US" sz="2800" dirty="0"/>
              <a:t>Hybrid structures</a:t>
            </a:r>
          </a:p>
        </p:txBody>
      </p:sp>
    </p:spTree>
    <p:extLst>
      <p:ext uri="{BB962C8B-B14F-4D97-AF65-F5344CB8AC3E}">
        <p14:creationId xmlns:p14="http://schemas.microsoft.com/office/powerpoint/2010/main" val="80310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48D61-A70B-4CA2-A9A3-2A21530DBFC5}"/>
              </a:ext>
            </a:extLst>
          </p:cNvPr>
          <p:cNvSpPr>
            <a:spLocks noGrp="1"/>
          </p:cNvSpPr>
          <p:nvPr>
            <p:ph type="title"/>
          </p:nvPr>
        </p:nvSpPr>
        <p:spPr>
          <a:xfrm>
            <a:off x="266700" y="327025"/>
            <a:ext cx="12717780" cy="869597"/>
          </a:xfrm>
        </p:spPr>
        <p:txBody>
          <a:bodyPr>
            <a:normAutofit/>
          </a:bodyPr>
          <a:lstStyle/>
          <a:p>
            <a:pPr algn="ctr"/>
            <a:r>
              <a:rPr lang="en-US" sz="4000" dirty="0"/>
              <a:t>Sales Organization Positions and Activities</a:t>
            </a:r>
          </a:p>
        </p:txBody>
      </p:sp>
      <p:graphicFrame>
        <p:nvGraphicFramePr>
          <p:cNvPr id="4" name="Content Placeholder 3">
            <a:extLst>
              <a:ext uri="{FF2B5EF4-FFF2-40B4-BE49-F238E27FC236}">
                <a16:creationId xmlns:a16="http://schemas.microsoft.com/office/drawing/2014/main" id="{3A142F26-88CF-49A8-8BA1-0F381038A10D}"/>
              </a:ext>
            </a:extLst>
          </p:cNvPr>
          <p:cNvGraphicFramePr>
            <a:graphicFrameLocks noGrp="1"/>
          </p:cNvGraphicFramePr>
          <p:nvPr>
            <p:ph idx="1"/>
            <p:extLst>
              <p:ext uri="{D42A27DB-BD31-4B8C-83A1-F6EECF244321}">
                <p14:modId xmlns:p14="http://schemas.microsoft.com/office/powerpoint/2010/main" val="2542630143"/>
              </p:ext>
            </p:extLst>
          </p:nvPr>
        </p:nvGraphicFramePr>
        <p:xfrm>
          <a:off x="1547446" y="1411112"/>
          <a:ext cx="9439424" cy="5229679"/>
        </p:xfrm>
        <a:graphic>
          <a:graphicData uri="http://schemas.openxmlformats.org/drawingml/2006/table">
            <a:tbl>
              <a:tblPr firstRow="1" bandRow="1">
                <a:tableStyleId>{5C22544A-7EE6-4342-B048-85BDC9FD1C3A}</a:tableStyleId>
              </a:tblPr>
              <a:tblGrid>
                <a:gridCol w="2359856">
                  <a:extLst>
                    <a:ext uri="{9D8B030D-6E8A-4147-A177-3AD203B41FA5}">
                      <a16:colId xmlns:a16="http://schemas.microsoft.com/office/drawing/2014/main" val="3835572868"/>
                    </a:ext>
                  </a:extLst>
                </a:gridCol>
                <a:gridCol w="2359856">
                  <a:extLst>
                    <a:ext uri="{9D8B030D-6E8A-4147-A177-3AD203B41FA5}">
                      <a16:colId xmlns:a16="http://schemas.microsoft.com/office/drawing/2014/main" val="2117877810"/>
                    </a:ext>
                  </a:extLst>
                </a:gridCol>
                <a:gridCol w="2359856">
                  <a:extLst>
                    <a:ext uri="{9D8B030D-6E8A-4147-A177-3AD203B41FA5}">
                      <a16:colId xmlns:a16="http://schemas.microsoft.com/office/drawing/2014/main" val="1915562313"/>
                    </a:ext>
                  </a:extLst>
                </a:gridCol>
                <a:gridCol w="2359856">
                  <a:extLst>
                    <a:ext uri="{9D8B030D-6E8A-4147-A177-3AD203B41FA5}">
                      <a16:colId xmlns:a16="http://schemas.microsoft.com/office/drawing/2014/main" val="2670700134"/>
                    </a:ext>
                  </a:extLst>
                </a:gridCol>
              </a:tblGrid>
              <a:tr h="566239">
                <a:tc>
                  <a:txBody>
                    <a:bodyPr/>
                    <a:lstStyle/>
                    <a:p>
                      <a:pPr algn="ctr"/>
                      <a:endParaRPr lang="en-US" sz="1600" dirty="0"/>
                    </a:p>
                  </a:txBody>
                  <a:tcPr/>
                </a:tc>
                <a:tc>
                  <a:txBody>
                    <a:bodyPr/>
                    <a:lstStyle/>
                    <a:p>
                      <a:pPr algn="ctr"/>
                      <a:r>
                        <a:rPr lang="en-US" sz="1600" dirty="0"/>
                        <a:t>Leadership</a:t>
                      </a:r>
                    </a:p>
                  </a:txBody>
                  <a:tcPr/>
                </a:tc>
                <a:tc>
                  <a:txBody>
                    <a:bodyPr/>
                    <a:lstStyle/>
                    <a:p>
                      <a:pPr algn="ctr"/>
                      <a:r>
                        <a:rPr lang="en-US" sz="1600" dirty="0"/>
                        <a:t>Management</a:t>
                      </a:r>
                    </a:p>
                  </a:txBody>
                  <a:tcPr/>
                </a:tc>
                <a:tc>
                  <a:txBody>
                    <a:bodyPr/>
                    <a:lstStyle/>
                    <a:p>
                      <a:pPr algn="ctr"/>
                      <a:r>
                        <a:rPr lang="en-US" sz="1600" dirty="0"/>
                        <a:t>Supervision</a:t>
                      </a:r>
                    </a:p>
                  </a:txBody>
                  <a:tcPr/>
                </a:tc>
                <a:extLst>
                  <a:ext uri="{0D108BD9-81ED-4DB2-BD59-A6C34878D82A}">
                    <a16:rowId xmlns:a16="http://schemas.microsoft.com/office/drawing/2014/main" val="141289777"/>
                  </a:ext>
                </a:extLst>
              </a:tr>
              <a:tr h="1755973">
                <a:tc>
                  <a:txBody>
                    <a:bodyPr/>
                    <a:lstStyle/>
                    <a:p>
                      <a:pPr algn="ctr"/>
                      <a:r>
                        <a:rPr lang="en-US" sz="1600" dirty="0"/>
                        <a:t>Senior Sales leaders</a:t>
                      </a:r>
                    </a:p>
                  </a:txBody>
                  <a:tcPr/>
                </a:tc>
                <a:tc>
                  <a:txBody>
                    <a:bodyPr/>
                    <a:lstStyle/>
                    <a:p>
                      <a:pPr algn="l"/>
                      <a:r>
                        <a:rPr lang="en-US" sz="1600" dirty="0"/>
                        <a:t>Influencing the entire sales organization by creating a vision, values, culture, direction, alignment and change and by energizing action</a:t>
                      </a:r>
                    </a:p>
                  </a:txBody>
                  <a:tcPr/>
                </a:tc>
                <a:tc>
                  <a:txBody>
                    <a:bodyPr/>
                    <a:lstStyle/>
                    <a:p>
                      <a:pPr algn="l"/>
                      <a:r>
                        <a:rPr lang="en-US" sz="1600" dirty="0"/>
                        <a:t>Planning, implementation and control of sales management process for entire sales organization</a:t>
                      </a:r>
                    </a:p>
                  </a:txBody>
                  <a:tcPr/>
                </a:tc>
                <a:tc>
                  <a:txBody>
                    <a:bodyPr/>
                    <a:lstStyle/>
                    <a:p>
                      <a:pPr algn="l"/>
                      <a:r>
                        <a:rPr lang="en-US" sz="1600" dirty="0"/>
                        <a:t>Working with sales  personnel on day-to-day basis</a:t>
                      </a:r>
                    </a:p>
                  </a:txBody>
                  <a:tcPr/>
                </a:tc>
                <a:extLst>
                  <a:ext uri="{0D108BD9-81ED-4DB2-BD59-A6C34878D82A}">
                    <a16:rowId xmlns:a16="http://schemas.microsoft.com/office/drawing/2014/main" val="302997091"/>
                  </a:ext>
                </a:extLst>
              </a:tr>
              <a:tr h="1517875">
                <a:tc>
                  <a:txBody>
                    <a:bodyPr/>
                    <a:lstStyle/>
                    <a:p>
                      <a:pPr algn="ctr"/>
                      <a:r>
                        <a:rPr lang="en-US" sz="1600" dirty="0"/>
                        <a:t>Field Sales Managers</a:t>
                      </a:r>
                    </a:p>
                  </a:txBody>
                  <a:tcPr/>
                </a:tc>
                <a:tc>
                  <a:txBody>
                    <a:bodyPr/>
                    <a:lstStyle/>
                    <a:p>
                      <a:pPr algn="l"/>
                      <a:r>
                        <a:rPr lang="en-US" sz="1600" dirty="0"/>
                        <a:t>Influencing assigned salespeople by creating a climate that inspires salespeople </a:t>
                      </a:r>
                    </a:p>
                  </a:txBody>
                  <a:tcPr/>
                </a:tc>
                <a:tc>
                  <a:txBody>
                    <a:bodyPr/>
                    <a:lstStyle/>
                    <a:p>
                      <a:pPr algn="l"/>
                      <a:r>
                        <a:rPr lang="en-US" sz="1600" dirty="0"/>
                        <a:t>Planning, implementation and control of sales management process within assigned sales unit</a:t>
                      </a:r>
                    </a:p>
                  </a:txBody>
                  <a:tcPr/>
                </a:tc>
                <a:tc>
                  <a:txBody>
                    <a:bodyPr/>
                    <a:lstStyle/>
                    <a:p>
                      <a:pPr algn="l"/>
                      <a:r>
                        <a:rPr lang="en-US" sz="1600" dirty="0"/>
                        <a:t>Working with sales people on day-to-day basis</a:t>
                      </a:r>
                    </a:p>
                  </a:txBody>
                  <a:tcPr/>
                </a:tc>
                <a:extLst>
                  <a:ext uri="{0D108BD9-81ED-4DB2-BD59-A6C34878D82A}">
                    <a16:rowId xmlns:a16="http://schemas.microsoft.com/office/drawing/2014/main" val="1228161100"/>
                  </a:ext>
                </a:extLst>
              </a:tr>
              <a:tr h="1279777">
                <a:tc>
                  <a:txBody>
                    <a:bodyPr/>
                    <a:lstStyle/>
                    <a:p>
                      <a:pPr algn="ctr"/>
                      <a:r>
                        <a:rPr lang="en-US" sz="1600"/>
                        <a:t>Sales people</a:t>
                      </a:r>
                    </a:p>
                  </a:txBody>
                  <a:tcPr/>
                </a:tc>
                <a:tc>
                  <a:txBody>
                    <a:bodyPr/>
                    <a:lstStyle/>
                    <a:p>
                      <a:pPr algn="l"/>
                      <a:r>
                        <a:rPr lang="en-US" sz="1600" dirty="0"/>
                        <a:t>Influencing customers, sales team members, others in the company and channel partners</a:t>
                      </a:r>
                    </a:p>
                  </a:txBody>
                  <a:tcPr/>
                </a:tc>
                <a:tc>
                  <a:txBody>
                    <a:bodyPr/>
                    <a:lstStyle/>
                    <a:p>
                      <a:pPr algn="l"/>
                      <a:r>
                        <a:rPr lang="en-US" sz="1600" dirty="0"/>
                        <a:t>Planning, implementation and control of sales activities within assigned territory</a:t>
                      </a:r>
                    </a:p>
                  </a:txBody>
                  <a:tcPr/>
                </a:tc>
                <a:tc>
                  <a:txBody>
                    <a:bodyPr/>
                    <a:lstStyle/>
                    <a:p>
                      <a:pPr algn="l"/>
                      <a:r>
                        <a:rPr lang="en-US" sz="1600" dirty="0"/>
                        <a:t>Working with sales assistants on day-to-day basis</a:t>
                      </a:r>
                    </a:p>
                  </a:txBody>
                  <a:tcPr/>
                </a:tc>
                <a:extLst>
                  <a:ext uri="{0D108BD9-81ED-4DB2-BD59-A6C34878D82A}">
                    <a16:rowId xmlns:a16="http://schemas.microsoft.com/office/drawing/2014/main" val="565524201"/>
                  </a:ext>
                </a:extLst>
              </a:tr>
            </a:tbl>
          </a:graphicData>
        </a:graphic>
      </p:graphicFrame>
    </p:spTree>
    <p:extLst>
      <p:ext uri="{BB962C8B-B14F-4D97-AF65-F5344CB8AC3E}">
        <p14:creationId xmlns:p14="http://schemas.microsoft.com/office/powerpoint/2010/main" val="2076592182"/>
      </p:ext>
    </p:extLst>
  </p:cSld>
  <p:clrMapOvr>
    <a:masterClrMapping/>
  </p:clrMapOvr>
</p:sld>
</file>

<file path=ppt/theme/theme1.xml><?xml version="1.0" encoding="utf-8"?>
<a:theme xmlns:a="http://schemas.openxmlformats.org/drawingml/2006/main" name="BlueSwirls">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BlueSwirls</Template>
  <TotalTime>559</TotalTime>
  <Words>642</Words>
  <Application>Microsoft Office PowerPoint</Application>
  <PresentationFormat>Widescreen</PresentationFormat>
  <Paragraphs>101</Paragraphs>
  <Slides>14</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14</vt:i4>
      </vt:variant>
    </vt:vector>
  </HeadingPairs>
  <TitlesOfParts>
    <vt:vector size="16" baseType="lpstr">
      <vt:lpstr>Arial</vt:lpstr>
      <vt:lpstr>BlueSwirls</vt:lpstr>
      <vt:lpstr>The Sales Organization</vt:lpstr>
      <vt:lpstr>Sales Structure</vt:lpstr>
      <vt:lpstr>Options for Sales Structure</vt:lpstr>
      <vt:lpstr>Span of Control</vt:lpstr>
      <vt:lpstr>Line and Staff Management</vt:lpstr>
      <vt:lpstr>Line and Staff Management</vt:lpstr>
      <vt:lpstr>Types of Sales Organization Structure</vt:lpstr>
      <vt:lpstr>Customer and product Determinants of Sales Force Specializations</vt:lpstr>
      <vt:lpstr>Sales Force Deployment</vt:lpstr>
      <vt:lpstr>Allocation of selling effort</vt:lpstr>
      <vt:lpstr>Sales Force Size  What is the ‘right’ sales force size? Too small might mean missing opportunities, customers not being serviced properly. Too large could mean low productivity, lack of motivation, complacency setting in and costly for the organization </vt:lpstr>
      <vt:lpstr>Determining Sales Force Size</vt:lpstr>
      <vt:lpstr>Effectiveness and Efficiency of the Sales Force</vt:lpstr>
      <vt:lpstr>Sales Organization Positions and Activities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Sales Organization</dc:title>
  <dc:creator>MN Tripathi</dc:creator>
  <cp:lastModifiedBy>MN Tripathi</cp:lastModifiedBy>
  <cp:revision>60</cp:revision>
  <dcterms:created xsi:type="dcterms:W3CDTF">2019-05-01T05:55:55Z</dcterms:created>
  <dcterms:modified xsi:type="dcterms:W3CDTF">2021-01-15T11:55:26Z</dcterms:modified>
</cp:coreProperties>
</file>