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1" r:id="rId9"/>
    <p:sldId id="262" r:id="rId10"/>
    <p:sldId id="263" r:id="rId11"/>
    <p:sldId id="264" r:id="rId12"/>
    <p:sldId id="265" r:id="rId13"/>
    <p:sldId id="272" r:id="rId14"/>
    <p:sldId id="269" r:id="rId15"/>
    <p:sldId id="270" r:id="rId16"/>
    <p:sldId id="271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horzBarState="maximized">
    <p:restoredLeft sz="15620"/>
    <p:restoredTop sz="82137" autoAdjust="0"/>
  </p:normalViewPr>
  <p:slideViewPr>
    <p:cSldViewPr>
      <p:cViewPr>
        <p:scale>
          <a:sx n="70" d="100"/>
          <a:sy n="70" d="100"/>
        </p:scale>
        <p:origin x="-1164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10F74-7CEF-4757-BDE4-4777FC5CB616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333DD-AC0B-4F16-8A29-D7D6996130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Negotiation Strategies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219199"/>
          </a:xfrm>
        </p:spPr>
        <p:txBody>
          <a:bodyPr/>
          <a:lstStyle/>
          <a:p>
            <a:r>
              <a:rPr lang="en-US" dirty="0" smtClean="0"/>
              <a:t>Distributive Bargaining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/>
          <a:lstStyle/>
          <a:p>
            <a:r>
              <a:rPr lang="en-US" dirty="0" smtClean="0"/>
              <a:t>The goals of one party are usually in fundamental and direct conflict with the goals of the other party. Resources are fixed and limited, and both parties want to </a:t>
            </a:r>
            <a:r>
              <a:rPr lang="en-US" dirty="0" err="1" smtClean="0"/>
              <a:t>maximise</a:t>
            </a:r>
            <a:r>
              <a:rPr lang="en-US" dirty="0" smtClean="0"/>
              <a:t> their share of the resources.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 – MAX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minimum that I can get?</a:t>
            </a:r>
          </a:p>
          <a:p>
            <a:r>
              <a:rPr lang="en-US" dirty="0" smtClean="0"/>
              <a:t>What is the maximum that I can ask for?</a:t>
            </a:r>
          </a:p>
          <a:p>
            <a:r>
              <a:rPr lang="en-US" dirty="0" smtClean="0"/>
              <a:t>What is the minimum I can offer?</a:t>
            </a:r>
          </a:p>
          <a:p>
            <a:r>
              <a:rPr lang="en-US" dirty="0" smtClean="0"/>
              <a:t>What is the maximum that I can give away?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Best alternative to a negotiated agreement</a:t>
            </a:r>
          </a:p>
          <a:p>
            <a:r>
              <a:rPr lang="en-US" dirty="0" smtClean="0"/>
              <a:t>What is the best option that the party has if this negotiation does not go through?</a:t>
            </a:r>
          </a:p>
          <a:p>
            <a:r>
              <a:rPr lang="en-US" dirty="0" smtClean="0"/>
              <a:t>The sooner each party is able to get an idea of the other’s BATANA, the likelihood is higher that the negotiation would </a:t>
            </a:r>
            <a:r>
              <a:rPr lang="en-US" smtClean="0"/>
              <a:t>get concluded.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use of POWER in negotiations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POWER could mean different things to different people</a:t>
            </a:r>
          </a:p>
          <a:p>
            <a:r>
              <a:rPr lang="en-US" dirty="0" smtClean="0"/>
              <a:t>People have power if they have the ability to bring about the outcomes they desire or the ability to get things done the way they want them to be done. </a:t>
            </a:r>
          </a:p>
          <a:p>
            <a:r>
              <a:rPr lang="en-US" dirty="0" smtClean="0"/>
              <a:t>BATANAs are a measure of the balance of power among parties</a:t>
            </a:r>
          </a:p>
          <a:p>
            <a:r>
              <a:rPr lang="en-US" dirty="0" smtClean="0"/>
              <a:t>BATANAS can change during the course of the negotiation</a:t>
            </a:r>
          </a:p>
          <a:p>
            <a:r>
              <a:rPr lang="en-US" dirty="0" smtClean="0"/>
              <a:t>Sometimes the best deal in town is ‘no deal’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Perception of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perceive as to what power you have?</a:t>
            </a:r>
          </a:p>
          <a:p>
            <a:r>
              <a:rPr lang="en-US" dirty="0" smtClean="0"/>
              <a:t>How do you want your  negotiating partner to perceive what power you have?</a:t>
            </a:r>
          </a:p>
          <a:p>
            <a:r>
              <a:rPr lang="en-US" dirty="0" smtClean="0"/>
              <a:t>How does your negotiating partner actually perceive what power </a:t>
            </a:r>
            <a:r>
              <a:rPr lang="en-US" smtClean="0"/>
              <a:t>you have?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Information and expertise (legitimate)</a:t>
            </a:r>
          </a:p>
          <a:p>
            <a:r>
              <a:rPr lang="en-US" dirty="0" smtClean="0"/>
              <a:t>Control over resources</a:t>
            </a:r>
          </a:p>
          <a:p>
            <a:r>
              <a:rPr lang="en-US" dirty="0" smtClean="0"/>
              <a:t>Positional authority</a:t>
            </a:r>
          </a:p>
          <a:p>
            <a:r>
              <a:rPr lang="en-US" dirty="0" smtClean="0"/>
              <a:t>Class and status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BATANAs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Deadlines</a:t>
            </a:r>
          </a:p>
          <a:p>
            <a:r>
              <a:rPr lang="en-US" dirty="0" smtClean="0"/>
              <a:t>Alternatives</a:t>
            </a:r>
          </a:p>
          <a:p>
            <a:r>
              <a:rPr lang="en-US" dirty="0" smtClean="0"/>
              <a:t>Your own resources</a:t>
            </a:r>
          </a:p>
          <a:p>
            <a:r>
              <a:rPr lang="en-US" dirty="0" smtClean="0"/>
              <a:t>Other parties’ resources</a:t>
            </a:r>
          </a:p>
          <a:p>
            <a:r>
              <a:rPr lang="en-US" dirty="0" smtClean="0"/>
              <a:t>Information</a:t>
            </a:r>
          </a:p>
          <a:p>
            <a:r>
              <a:rPr lang="en-US" dirty="0" smtClean="0"/>
              <a:t>Experience</a:t>
            </a:r>
          </a:p>
          <a:p>
            <a:r>
              <a:rPr lang="en-US" dirty="0" smtClean="0"/>
              <a:t>Interests</a:t>
            </a:r>
          </a:p>
          <a:p>
            <a:r>
              <a:rPr lang="en-US" dirty="0" smtClean="0"/>
              <a:t>Knowledge</a:t>
            </a:r>
          </a:p>
          <a:p>
            <a:r>
              <a:rPr lang="en-US" dirty="0" smtClean="0"/>
              <a:t>Stamina</a:t>
            </a:r>
          </a:p>
          <a:p>
            <a:r>
              <a:rPr lang="en-US" smtClean="0"/>
              <a:t>Assumptions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295399"/>
          </a:xfrm>
        </p:spPr>
        <p:txBody>
          <a:bodyPr/>
          <a:lstStyle/>
          <a:p>
            <a:r>
              <a:rPr lang="en-US" dirty="0" smtClean="0"/>
              <a:t>The Past has no Future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2895600"/>
          </a:xfrm>
        </p:spPr>
        <p:txBody>
          <a:bodyPr/>
          <a:lstStyle/>
          <a:p>
            <a:r>
              <a:rPr lang="en-US" dirty="0" smtClean="0"/>
              <a:t>In negotiation, looking back does not help. The negotiation if it has to work will work prospectively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295399"/>
          </a:xfrm>
        </p:spPr>
        <p:txBody>
          <a:bodyPr/>
          <a:lstStyle/>
          <a:p>
            <a:r>
              <a:rPr lang="en-US" dirty="0" smtClean="0"/>
              <a:t>The Power of Silence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2743200"/>
          </a:xfrm>
        </p:spPr>
        <p:txBody>
          <a:bodyPr/>
          <a:lstStyle/>
          <a:p>
            <a:r>
              <a:rPr lang="en-US" dirty="0" smtClean="0"/>
              <a:t>Silence can be disconcerting and uncomfortable. When used strategically, it could be of immense advantage to the negotiator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12953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Changing priorities during negotiation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2362200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You might </a:t>
            </a:r>
            <a:r>
              <a:rPr lang="en-US" dirty="0" smtClean="0"/>
              <a:t>want to do some hard bargaining on some peripheral issues, only so that you may like to give it up when the really important issue to you comes up </a:t>
            </a:r>
            <a:r>
              <a:rPr lang="en-US" smtClean="0"/>
              <a:t>for negotiation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143001"/>
            <a:ext cx="7772400" cy="1447799"/>
          </a:xfrm>
        </p:spPr>
        <p:txBody>
          <a:bodyPr/>
          <a:lstStyle/>
          <a:p>
            <a:r>
              <a:rPr lang="en-US" dirty="0" smtClean="0"/>
              <a:t>The winner’s curse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r>
              <a:rPr lang="en-US" dirty="0" smtClean="0"/>
              <a:t>When your partner capitulates too easily. </a:t>
            </a:r>
          </a:p>
          <a:p>
            <a:r>
              <a:rPr lang="en-US" dirty="0" smtClean="0"/>
              <a:t>What’s the catch? or ‘must be a bad deal’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1523999"/>
          </a:xfrm>
        </p:spPr>
        <p:txBody>
          <a:bodyPr/>
          <a:lstStyle/>
          <a:p>
            <a:r>
              <a:rPr lang="en-US" dirty="0" smtClean="0"/>
              <a:t>Intuition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2590800"/>
          </a:xfrm>
        </p:spPr>
        <p:txBody>
          <a:bodyPr/>
          <a:lstStyle/>
          <a:p>
            <a:r>
              <a:rPr lang="en-US" dirty="0" smtClean="0"/>
              <a:t>Listen to your inner voice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142999"/>
          </a:xfrm>
        </p:spPr>
        <p:txBody>
          <a:bodyPr/>
          <a:lstStyle/>
          <a:p>
            <a:r>
              <a:rPr lang="en-US" dirty="0" smtClean="0"/>
              <a:t>The Good Cop/Bad Cop strategy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819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This is a group negotiation strategy where normally  one or more would act tough in the negotiation with whom they are negotiating, and the other(s) would play a more soft and charming role to make the negotiators accede to whatever is </a:t>
            </a:r>
            <a:r>
              <a:rPr lang="en-US" smtClean="0"/>
              <a:t>being demanded of them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066799"/>
          </a:xfrm>
        </p:spPr>
        <p:txBody>
          <a:bodyPr/>
          <a:lstStyle/>
          <a:p>
            <a:r>
              <a:rPr lang="en-US" dirty="0" smtClean="0"/>
              <a:t>High ball/low ball approach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Depending on what you are asking or what you are offering, this approach is taken. It is a ploy to start the negotiation which otherwise may not take place. In its worst form it could degenerate into a ‘bait and switch’ opportunity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295399"/>
          </a:xfrm>
        </p:spPr>
        <p:txBody>
          <a:bodyPr/>
          <a:lstStyle/>
          <a:p>
            <a:r>
              <a:rPr lang="en-US" dirty="0" smtClean="0"/>
              <a:t>Compromise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971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Very often, it is thought that a compromise is an acceptable solution, that makes both negotiating parties equally happy. But what if it a solution that makes both parties equally unhappy?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Negotiation traps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Plunging in</a:t>
            </a:r>
          </a:p>
          <a:p>
            <a:r>
              <a:rPr lang="en-US" dirty="0" smtClean="0"/>
              <a:t>Overconfidence</a:t>
            </a:r>
          </a:p>
          <a:p>
            <a:r>
              <a:rPr lang="en-US" dirty="0" smtClean="0"/>
              <a:t>Frame blindness</a:t>
            </a:r>
          </a:p>
          <a:p>
            <a:r>
              <a:rPr lang="en-US" dirty="0" smtClean="0"/>
              <a:t>Lack of frame</a:t>
            </a:r>
          </a:p>
          <a:p>
            <a:r>
              <a:rPr lang="en-US" dirty="0" smtClean="0"/>
              <a:t>Taking shortcuts</a:t>
            </a:r>
          </a:p>
          <a:p>
            <a:r>
              <a:rPr lang="en-US" dirty="0" smtClean="0"/>
              <a:t>Going by gut feel</a:t>
            </a:r>
          </a:p>
          <a:p>
            <a:r>
              <a:rPr lang="en-US" dirty="0" smtClean="0"/>
              <a:t>Group failure</a:t>
            </a:r>
          </a:p>
          <a:p>
            <a:r>
              <a:rPr lang="en-US" dirty="0" smtClean="0"/>
              <a:t>Misinterpreting feedback</a:t>
            </a:r>
          </a:p>
          <a:p>
            <a:r>
              <a:rPr lang="en-US" dirty="0" smtClean="0"/>
              <a:t>Not recording past negotiations</a:t>
            </a:r>
          </a:p>
          <a:p>
            <a:r>
              <a:rPr lang="en-US" smtClean="0"/>
              <a:t>Failure in auditing </a:t>
            </a:r>
            <a:r>
              <a:rPr lang="en-US" dirty="0" smtClean="0"/>
              <a:t>one’s own decision processes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568</Words>
  <Application>Microsoft Office PowerPoint</Application>
  <PresentationFormat>On-screen Show (4:3)</PresentationFormat>
  <Paragraphs>66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Negotiation Strategies</vt:lpstr>
      <vt:lpstr>Distributive Bargaining</vt:lpstr>
      <vt:lpstr>MIN – MAX Strategy</vt:lpstr>
      <vt:lpstr>BATANA</vt:lpstr>
      <vt:lpstr>The use of POWER in negotiations</vt:lpstr>
      <vt:lpstr>Perception of Power</vt:lpstr>
      <vt:lpstr>Sources of Power</vt:lpstr>
      <vt:lpstr>Elements of BATANAs</vt:lpstr>
      <vt:lpstr>The Past has no Future</vt:lpstr>
      <vt:lpstr>The Power of Silence</vt:lpstr>
      <vt:lpstr>Changing priorities during negotiation</vt:lpstr>
      <vt:lpstr>The winner’s curse</vt:lpstr>
      <vt:lpstr>Intuition</vt:lpstr>
      <vt:lpstr>The Good Cop/Bad Cop strategy</vt:lpstr>
      <vt:lpstr>High ball/low ball approach</vt:lpstr>
      <vt:lpstr>Compromise</vt:lpstr>
      <vt:lpstr>Negotiation traps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Negotiation Strategies</dc:title>
  <dc:creator/>
  <cp:lastModifiedBy>mnt</cp:lastModifiedBy>
  <cp:revision>21</cp:revision>
  <dcterms:created xsi:type="dcterms:W3CDTF">2006-08-16T00:00:00Z</dcterms:created>
  <dcterms:modified xsi:type="dcterms:W3CDTF">2008-12-13T13:42:16Z</dcterms:modified>
</cp:coreProperties>
</file>