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5" r:id="rId3"/>
    <p:sldId id="262" r:id="rId4"/>
    <p:sldId id="257" r:id="rId5"/>
    <p:sldId id="258" r:id="rId6"/>
    <p:sldId id="259" r:id="rId7"/>
    <p:sldId id="260" r:id="rId8"/>
    <p:sldId id="264" r:id="rId9"/>
    <p:sldId id="263" r:id="rId10"/>
    <p:sldId id="261"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5620"/>
    <p:restoredTop sz="94660"/>
  </p:normalViewPr>
  <p:slideViewPr>
    <p:cSldViewPr>
      <p:cViewPr varScale="1">
        <p:scale>
          <a:sx n="74" d="100"/>
          <a:sy n="74" d="100"/>
        </p:scale>
        <p:origin x="-48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2261725F-BF41-4FF8-BECF-05B2492B73A7}" type="datetimeFigureOut">
              <a:rPr lang="en-US" smtClean="0"/>
              <a:pPr/>
              <a:t>9/5/2009</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BD64692B-938E-4893-9597-FB46D4C18A5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2261725F-BF41-4FF8-BECF-05B2492B73A7}" type="datetimeFigureOut">
              <a:rPr lang="en-US" smtClean="0"/>
              <a:pPr/>
              <a:t>9/5/2009</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BD64692B-938E-4893-9597-FB46D4C18A5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2261725F-BF41-4FF8-BECF-05B2492B73A7}" type="datetimeFigureOut">
              <a:rPr lang="en-US" smtClean="0"/>
              <a:pPr/>
              <a:t>9/5/2009</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BD64692B-938E-4893-9597-FB46D4C18A55}"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2261725F-BF41-4FF8-BECF-05B2492B73A7}" type="datetimeFigureOut">
              <a:rPr lang="en-US" smtClean="0"/>
              <a:pPr/>
              <a:t>9/5/2009</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D64692B-938E-4893-9597-FB46D4C18A5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2261725F-BF41-4FF8-BECF-05B2492B73A7}" type="datetimeFigureOut">
              <a:rPr lang="en-US" smtClean="0"/>
              <a:pPr/>
              <a:t>9/5/2009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BD64692B-938E-4893-9597-FB46D4C18A55}"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2261725F-BF41-4FF8-BECF-05B2492B73A7}" type="datetimeFigureOut">
              <a:rPr lang="en-US" smtClean="0"/>
              <a:pPr/>
              <a:t>9/5/2009</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64692B-938E-4893-9597-FB46D4C18A5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261725F-BF41-4FF8-BECF-05B2492B73A7}" type="datetimeFigureOut">
              <a:rPr lang="en-US" smtClean="0"/>
              <a:pPr/>
              <a:t>9/5/2009</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64692B-938E-4893-9597-FB46D4C18A5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2261725F-BF41-4FF8-BECF-05B2492B73A7}" type="datetimeFigureOut">
              <a:rPr lang="en-US" smtClean="0"/>
              <a:pPr/>
              <a:t>9/5/2009</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64692B-938E-4893-9597-FB46D4C18A5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2261725F-BF41-4FF8-BECF-05B2492B73A7}" type="datetimeFigureOut">
              <a:rPr lang="en-US" smtClean="0"/>
              <a:pPr/>
              <a:t>9/5/2009</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D64692B-938E-4893-9597-FB46D4C18A55}"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261725F-BF41-4FF8-BECF-05B2492B73A7}" type="datetimeFigureOut">
              <a:rPr lang="en-US" smtClean="0"/>
              <a:pPr/>
              <a:t>9/5/2009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64692B-938E-4893-9597-FB46D4C18A5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261725F-BF41-4FF8-BECF-05B2492B73A7}" type="datetimeFigureOut">
              <a:rPr lang="en-US" smtClean="0"/>
              <a:pPr/>
              <a:t>9/5/2009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64692B-938E-4893-9597-FB46D4C18A5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2261725F-BF41-4FF8-BECF-05B2492B73A7}" type="datetimeFigureOut">
              <a:rPr lang="en-US" smtClean="0"/>
              <a:pPr/>
              <a:t>9/5/2009</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D64692B-938E-4893-9597-FB46D4C18A55}"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295401"/>
            <a:ext cx="8458200" cy="4780386"/>
          </a:xfrm>
        </p:spPr>
        <p:txBody>
          <a:bodyPr/>
          <a:lstStyle/>
          <a:p>
            <a:r>
              <a:rPr lang="en-US" dirty="0" smtClean="0"/>
              <a:t>Motivations to Buying</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People are different at different times</a:t>
            </a:r>
            <a:endParaRPr lang="en-US" dirty="0"/>
          </a:p>
        </p:txBody>
      </p:sp>
      <p:sp>
        <p:nvSpPr>
          <p:cNvPr id="3" name="Content Placeholder 2"/>
          <p:cNvSpPr>
            <a:spLocks noGrp="1"/>
          </p:cNvSpPr>
          <p:nvPr>
            <p:ph idx="1"/>
          </p:nvPr>
        </p:nvSpPr>
        <p:spPr/>
        <p:txBody>
          <a:bodyPr/>
          <a:lstStyle/>
          <a:p>
            <a:r>
              <a:rPr lang="en-US" dirty="0" smtClean="0"/>
              <a:t>Environmental factors</a:t>
            </a:r>
          </a:p>
          <a:p>
            <a:r>
              <a:rPr lang="en-US" dirty="0" smtClean="0"/>
              <a:t>General organic states</a:t>
            </a:r>
          </a:p>
          <a:p>
            <a:r>
              <a:rPr lang="en-US" dirty="0" smtClean="0"/>
              <a:t>Specific conditions induced </a:t>
            </a:r>
          </a:p>
          <a:p>
            <a:r>
              <a:rPr lang="en-US" dirty="0" smtClean="0"/>
              <a:t>Previous events</a:t>
            </a:r>
          </a:p>
          <a:p>
            <a:r>
              <a:rPr lang="en-US" dirty="0" smtClean="0"/>
              <a:t>Incentives and motives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 people buy?</a:t>
            </a:r>
            <a:endParaRPr lang="en-US" dirty="0"/>
          </a:p>
        </p:txBody>
      </p:sp>
      <p:sp>
        <p:nvSpPr>
          <p:cNvPr id="3" name="Content Placeholder 2"/>
          <p:cNvSpPr>
            <a:spLocks noGrp="1"/>
          </p:cNvSpPr>
          <p:nvPr>
            <p:ph idx="1"/>
          </p:nvPr>
        </p:nvSpPr>
        <p:spPr/>
        <p:txBody>
          <a:bodyPr/>
          <a:lstStyle/>
          <a:p>
            <a:r>
              <a:rPr lang="en-US" dirty="0" smtClean="0"/>
              <a:t>Ostensibly for some need. What is this need?</a:t>
            </a:r>
          </a:p>
          <a:p>
            <a:pPr>
              <a:buNone/>
            </a:pPr>
            <a:r>
              <a:rPr lang="en-US" dirty="0" smtClean="0"/>
              <a:t>Need could be at three levels</a:t>
            </a:r>
          </a:p>
          <a:p>
            <a:r>
              <a:rPr lang="en-US" dirty="0" smtClean="0"/>
              <a:t>Conscious</a:t>
            </a:r>
          </a:p>
          <a:p>
            <a:r>
              <a:rPr lang="en-US" dirty="0" smtClean="0"/>
              <a:t>Sub conscious</a:t>
            </a:r>
          </a:p>
          <a:p>
            <a:r>
              <a:rPr lang="en-US" dirty="0" smtClean="0"/>
              <a:t>Unconscious</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ox(i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approaches to buying</a:t>
            </a:r>
            <a:endParaRPr lang="en-US" dirty="0"/>
          </a:p>
        </p:txBody>
      </p:sp>
      <p:sp>
        <p:nvSpPr>
          <p:cNvPr id="3" name="Content Placeholder 2"/>
          <p:cNvSpPr>
            <a:spLocks noGrp="1"/>
          </p:cNvSpPr>
          <p:nvPr>
            <p:ph idx="1"/>
          </p:nvPr>
        </p:nvSpPr>
        <p:spPr/>
        <p:txBody>
          <a:bodyPr/>
          <a:lstStyle/>
          <a:p>
            <a:pPr>
              <a:buNone/>
            </a:pPr>
            <a:r>
              <a:rPr lang="en-US" dirty="0" smtClean="0"/>
              <a:t>Several approaches are there, although no single approach has been universally accepted</a:t>
            </a:r>
          </a:p>
          <a:p>
            <a:r>
              <a:rPr lang="en-US" dirty="0" smtClean="0"/>
              <a:t>The traditional approach</a:t>
            </a:r>
          </a:p>
          <a:p>
            <a:r>
              <a:rPr lang="en-US" dirty="0" smtClean="0"/>
              <a:t>The problem solving approach</a:t>
            </a:r>
          </a:p>
          <a:p>
            <a:r>
              <a:rPr lang="en-US" dirty="0" smtClean="0"/>
              <a:t>The self-concept theory</a:t>
            </a:r>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a:t>T</a:t>
            </a:r>
            <a:r>
              <a:rPr lang="en-US" dirty="0" smtClean="0"/>
              <a:t>raditional </a:t>
            </a:r>
            <a:r>
              <a:rPr lang="en-US" dirty="0"/>
              <a:t>A</a:t>
            </a:r>
            <a:r>
              <a:rPr lang="en-US" dirty="0" smtClean="0"/>
              <a:t>pproach</a:t>
            </a:r>
            <a:endParaRPr lang="en-US" dirty="0"/>
          </a:p>
        </p:txBody>
      </p:sp>
      <p:sp>
        <p:nvSpPr>
          <p:cNvPr id="3" name="Content Placeholder 2"/>
          <p:cNvSpPr>
            <a:spLocks noGrp="1"/>
          </p:cNvSpPr>
          <p:nvPr>
            <p:ph idx="1"/>
          </p:nvPr>
        </p:nvSpPr>
        <p:spPr/>
        <p:txBody>
          <a:bodyPr>
            <a:normAutofit/>
          </a:bodyPr>
          <a:lstStyle/>
          <a:p>
            <a:r>
              <a:rPr lang="en-US" dirty="0" smtClean="0"/>
              <a:t>Rational Buying motives -  </a:t>
            </a:r>
            <a:r>
              <a:rPr lang="en-US" sz="2000" dirty="0" smtClean="0"/>
              <a:t>reasons to buy, financial gain, value-for-money, </a:t>
            </a:r>
            <a:r>
              <a:rPr lang="en-US" sz="2000" i="1" dirty="0" err="1" smtClean="0"/>
              <a:t>fab</a:t>
            </a:r>
            <a:r>
              <a:rPr lang="en-US" sz="2000" dirty="0" smtClean="0"/>
              <a:t> approach – features, advantages, benefits</a:t>
            </a:r>
          </a:p>
          <a:p>
            <a:pPr>
              <a:buNone/>
            </a:pPr>
            <a:endParaRPr lang="en-US" sz="2000" dirty="0" smtClean="0"/>
          </a:p>
          <a:p>
            <a:r>
              <a:rPr lang="en-US" dirty="0" smtClean="0"/>
              <a:t>Emotional Buying Motives – </a:t>
            </a:r>
            <a:r>
              <a:rPr lang="en-US" sz="2000" dirty="0" smtClean="0"/>
              <a:t>physical pleasure, comfort, avoidance of effort, play and relaxation, aesthetic pleasure, self esteem, pride, ego, power, status, imitation, acquisitiveness, romantic and sexual drives, physical and mental health, desire for new experiences, urge to create, desire for justice, sense of duty, love of others, fear or caution</a:t>
            </a: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Problem Solving Approach</a:t>
            </a:r>
            <a:endParaRPr lang="en-US" dirty="0"/>
          </a:p>
        </p:txBody>
      </p:sp>
      <p:sp>
        <p:nvSpPr>
          <p:cNvPr id="3" name="Content Placeholder 2"/>
          <p:cNvSpPr>
            <a:spLocks noGrp="1"/>
          </p:cNvSpPr>
          <p:nvPr>
            <p:ph idx="1"/>
          </p:nvPr>
        </p:nvSpPr>
        <p:spPr/>
        <p:txBody>
          <a:bodyPr/>
          <a:lstStyle/>
          <a:p>
            <a:r>
              <a:rPr lang="en-US" dirty="0" smtClean="0"/>
              <a:t>Products are a bundle of solutions</a:t>
            </a:r>
          </a:p>
          <a:p>
            <a:r>
              <a:rPr lang="en-US" dirty="0" smtClean="0"/>
              <a:t>Every product/service solves a customer problem</a:t>
            </a:r>
          </a:p>
          <a:p>
            <a:r>
              <a:rPr lang="en-US" dirty="0" smtClean="0"/>
              <a:t>In general, the more problem a product solves, the stronger its appeal. Also the seriousness of the problem solved directly affects its attractiveness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Self Concept </a:t>
            </a:r>
            <a:r>
              <a:rPr lang="en-US" dirty="0"/>
              <a:t>T</a:t>
            </a:r>
            <a:r>
              <a:rPr lang="en-US" dirty="0" smtClean="0"/>
              <a:t>heory</a:t>
            </a:r>
            <a:endParaRPr lang="en-US" dirty="0"/>
          </a:p>
        </p:txBody>
      </p:sp>
      <p:sp>
        <p:nvSpPr>
          <p:cNvPr id="3" name="Content Placeholder 2"/>
          <p:cNvSpPr>
            <a:spLocks noGrp="1"/>
          </p:cNvSpPr>
          <p:nvPr>
            <p:ph idx="1"/>
          </p:nvPr>
        </p:nvSpPr>
        <p:spPr/>
        <p:txBody>
          <a:bodyPr>
            <a:normAutofit/>
          </a:bodyPr>
          <a:lstStyle/>
          <a:p>
            <a:r>
              <a:rPr lang="en-US" dirty="0" smtClean="0"/>
              <a:t>The Real Self – </a:t>
            </a:r>
            <a:r>
              <a:rPr lang="en-US" sz="2400" dirty="0" smtClean="0"/>
              <a:t>what you think you are</a:t>
            </a:r>
          </a:p>
          <a:p>
            <a:r>
              <a:rPr lang="en-US" dirty="0" smtClean="0"/>
              <a:t>The </a:t>
            </a:r>
            <a:r>
              <a:rPr lang="en-US" dirty="0"/>
              <a:t>I</a:t>
            </a:r>
            <a:r>
              <a:rPr lang="en-US" dirty="0" smtClean="0"/>
              <a:t>deal Self – </a:t>
            </a:r>
            <a:r>
              <a:rPr lang="en-US" sz="2400" dirty="0" smtClean="0"/>
              <a:t>how you would like to think of yourself</a:t>
            </a:r>
          </a:p>
          <a:p>
            <a:r>
              <a:rPr lang="en-US" dirty="0" smtClean="0"/>
              <a:t>Self in context (the real other) – </a:t>
            </a:r>
            <a:r>
              <a:rPr lang="en-US" sz="2400" dirty="0" smtClean="0"/>
              <a:t>your perception of others perceptions of you </a:t>
            </a:r>
          </a:p>
          <a:p>
            <a:r>
              <a:rPr lang="en-US" dirty="0" smtClean="0"/>
              <a:t>Extended Self (the ideal other) </a:t>
            </a:r>
            <a:r>
              <a:rPr lang="en-US" sz="2400" dirty="0" smtClean="0"/>
              <a:t>– how you want other people to think of you</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838201"/>
            <a:ext cx="8458200" cy="5237586"/>
          </a:xfrm>
        </p:spPr>
        <p:txBody>
          <a:bodyPr/>
          <a:lstStyle/>
          <a:p>
            <a:pPr algn="ctr"/>
            <a:r>
              <a:rPr lang="en-US" dirty="0" smtClean="0"/>
              <a:t>Value Analysis</a:t>
            </a:r>
            <a:endParaRPr lang="en-US" dirty="0"/>
          </a:p>
        </p:txBody>
      </p:sp>
      <p:sp>
        <p:nvSpPr>
          <p:cNvPr id="6" name="Subtitle 5"/>
          <p:cNvSpPr>
            <a:spLocks noGrp="1"/>
          </p:cNvSpPr>
          <p:nvPr>
            <p:ph type="subTitle" idx="1"/>
          </p:nvPr>
        </p:nvSpPr>
        <p:spPr>
          <a:xfrm>
            <a:off x="381000" y="2209800"/>
            <a:ext cx="8458200" cy="2590800"/>
          </a:xfrm>
        </p:spPr>
        <p:txBody>
          <a:bodyPr/>
          <a:lstStyle/>
          <a:p>
            <a:pPr algn="ctr"/>
            <a:r>
              <a:rPr lang="en-US" dirty="0" smtClean="0"/>
              <a:t>A value analysis determines the best product for the money spent. Can be explained through product cost </a:t>
            </a:r>
            <a:r>
              <a:rPr lang="en-US" dirty="0" err="1" smtClean="0"/>
              <a:t>vs</a:t>
            </a:r>
            <a:r>
              <a:rPr lang="en-US" dirty="0" smtClean="0"/>
              <a:t> true value, unit cost and ROI</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ox(in)">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Consumer purchase decision making</a:t>
            </a:r>
            <a:endParaRPr lang="en-US" dirty="0"/>
          </a:p>
        </p:txBody>
      </p:sp>
      <p:sp>
        <p:nvSpPr>
          <p:cNvPr id="4" name="Rectangle 3"/>
          <p:cNvSpPr/>
          <p:nvPr/>
        </p:nvSpPr>
        <p:spPr>
          <a:xfrm>
            <a:off x="3810000" y="1447800"/>
            <a:ext cx="1600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Need Recognition</a:t>
            </a:r>
            <a:endParaRPr lang="en-US" sz="1400" dirty="0"/>
          </a:p>
        </p:txBody>
      </p:sp>
      <p:sp>
        <p:nvSpPr>
          <p:cNvPr id="5" name="Rectangle 4"/>
          <p:cNvSpPr/>
          <p:nvPr/>
        </p:nvSpPr>
        <p:spPr>
          <a:xfrm>
            <a:off x="3810000" y="2209800"/>
            <a:ext cx="1600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Search for </a:t>
            </a:r>
          </a:p>
          <a:p>
            <a:pPr algn="ctr"/>
            <a:r>
              <a:rPr lang="en-US" sz="1400" dirty="0" smtClean="0"/>
              <a:t>alternatives</a:t>
            </a:r>
            <a:endParaRPr lang="en-US" sz="1400" dirty="0"/>
          </a:p>
        </p:txBody>
      </p:sp>
      <p:sp>
        <p:nvSpPr>
          <p:cNvPr id="6" name="Rectangle 5"/>
          <p:cNvSpPr/>
          <p:nvPr/>
        </p:nvSpPr>
        <p:spPr>
          <a:xfrm>
            <a:off x="3810000" y="2971800"/>
            <a:ext cx="16002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smtClean="0"/>
              <a:t>Prepurchase</a:t>
            </a:r>
            <a:r>
              <a:rPr lang="en-US" sz="1400" dirty="0" smtClean="0"/>
              <a:t> alternative evaluation</a:t>
            </a:r>
            <a:endParaRPr lang="en-US" sz="1400" dirty="0"/>
          </a:p>
        </p:txBody>
      </p:sp>
      <p:sp>
        <p:nvSpPr>
          <p:cNvPr id="7" name="Rectangle 6"/>
          <p:cNvSpPr/>
          <p:nvPr/>
        </p:nvSpPr>
        <p:spPr>
          <a:xfrm>
            <a:off x="3810000" y="3810000"/>
            <a:ext cx="1600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Purchase</a:t>
            </a:r>
            <a:endParaRPr lang="en-US" sz="1400" dirty="0"/>
          </a:p>
        </p:txBody>
      </p:sp>
      <p:sp>
        <p:nvSpPr>
          <p:cNvPr id="8" name="Rectangle 7"/>
          <p:cNvSpPr/>
          <p:nvPr/>
        </p:nvSpPr>
        <p:spPr>
          <a:xfrm>
            <a:off x="3810000" y="4572000"/>
            <a:ext cx="1600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Consumption</a:t>
            </a:r>
            <a:endParaRPr lang="en-US" sz="1400" dirty="0"/>
          </a:p>
        </p:txBody>
      </p:sp>
      <p:sp>
        <p:nvSpPr>
          <p:cNvPr id="9" name="Rectangle 8"/>
          <p:cNvSpPr/>
          <p:nvPr/>
        </p:nvSpPr>
        <p:spPr>
          <a:xfrm>
            <a:off x="3810000" y="5334000"/>
            <a:ext cx="1600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Post purchase </a:t>
            </a:r>
          </a:p>
          <a:p>
            <a:pPr algn="ctr"/>
            <a:r>
              <a:rPr lang="en-US" sz="1400" dirty="0" smtClean="0"/>
              <a:t>evaluation</a:t>
            </a:r>
            <a:endParaRPr lang="en-US" sz="1400" dirty="0"/>
          </a:p>
        </p:txBody>
      </p:sp>
      <p:sp>
        <p:nvSpPr>
          <p:cNvPr id="10" name="Rectangle 9"/>
          <p:cNvSpPr/>
          <p:nvPr/>
        </p:nvSpPr>
        <p:spPr>
          <a:xfrm>
            <a:off x="3810000" y="6019800"/>
            <a:ext cx="1600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Divestment</a:t>
            </a:r>
            <a:endParaRPr lang="en-US" sz="1400" dirty="0"/>
          </a:p>
        </p:txBody>
      </p:sp>
      <p:cxnSp>
        <p:nvCxnSpPr>
          <p:cNvPr id="12" name="Straight Arrow Connector 11"/>
          <p:cNvCxnSpPr>
            <a:stCxn id="4" idx="2"/>
            <a:endCxn id="5" idx="0"/>
          </p:cNvCxnSpPr>
          <p:nvPr/>
        </p:nvCxnSpPr>
        <p:spPr>
          <a:xfrm rot="5400000">
            <a:off x="4457700" y="20574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5" idx="2"/>
            <a:endCxn id="6" idx="0"/>
          </p:cNvCxnSpPr>
          <p:nvPr/>
        </p:nvCxnSpPr>
        <p:spPr>
          <a:xfrm rot="5400000">
            <a:off x="4457700" y="28194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6" idx="2"/>
            <a:endCxn id="7" idx="0"/>
          </p:cNvCxnSpPr>
          <p:nvPr/>
        </p:nvCxnSpPr>
        <p:spPr>
          <a:xfrm rot="5400000">
            <a:off x="4457700" y="36576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7" idx="2"/>
            <a:endCxn id="8" idx="0"/>
          </p:cNvCxnSpPr>
          <p:nvPr/>
        </p:nvCxnSpPr>
        <p:spPr>
          <a:xfrm rot="5400000">
            <a:off x="4457700" y="44196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8" idx="2"/>
            <a:endCxn id="9" idx="0"/>
          </p:cNvCxnSpPr>
          <p:nvPr/>
        </p:nvCxnSpPr>
        <p:spPr>
          <a:xfrm rot="5400000">
            <a:off x="4457700" y="51816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9" idx="2"/>
            <a:endCxn id="10" idx="0"/>
          </p:cNvCxnSpPr>
          <p:nvPr/>
        </p:nvCxnSpPr>
        <p:spPr>
          <a:xfrm rot="5400000">
            <a:off x="4495800" y="5905500"/>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Obstacles </a:t>
            </a:r>
            <a:r>
              <a:rPr lang="en-US" dirty="0" smtClean="0"/>
              <a:t>to Buying</a:t>
            </a:r>
            <a:endParaRPr lang="en-US" dirty="0"/>
          </a:p>
        </p:txBody>
      </p:sp>
      <p:sp>
        <p:nvSpPr>
          <p:cNvPr id="3" name="Content Placeholder 2"/>
          <p:cNvSpPr>
            <a:spLocks noGrp="1"/>
          </p:cNvSpPr>
          <p:nvPr>
            <p:ph idx="1"/>
          </p:nvPr>
        </p:nvSpPr>
        <p:spPr/>
        <p:txBody>
          <a:bodyPr/>
          <a:lstStyle/>
          <a:p>
            <a:r>
              <a:rPr lang="en-US" dirty="0" smtClean="0"/>
              <a:t>Incompatibility with self-concept</a:t>
            </a:r>
          </a:p>
          <a:p>
            <a:r>
              <a:rPr lang="en-US" dirty="0" smtClean="0"/>
              <a:t>Risk of moving away from the ideal self</a:t>
            </a:r>
          </a:p>
          <a:p>
            <a:r>
              <a:rPr lang="en-US" dirty="0" smtClean="0"/>
              <a:t>Guilt</a:t>
            </a:r>
          </a:p>
          <a:p>
            <a:r>
              <a:rPr lang="en-US" dirty="0" smtClean="0"/>
              <a:t>Buying motive and talking point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176</TotalTime>
  <Words>333</Words>
  <Application>Microsoft Office PowerPoint</Application>
  <PresentationFormat>On-screen Show (4:3)</PresentationFormat>
  <Paragraphs>48</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Trek</vt:lpstr>
      <vt:lpstr>Motivations to Buying</vt:lpstr>
      <vt:lpstr>People are different at different times</vt:lpstr>
      <vt:lpstr>Why do people buy?</vt:lpstr>
      <vt:lpstr>3 approaches to buying</vt:lpstr>
      <vt:lpstr>The Traditional Approach</vt:lpstr>
      <vt:lpstr>The Problem Solving Approach</vt:lpstr>
      <vt:lpstr>The Self Concept Theory</vt:lpstr>
      <vt:lpstr>Value Analysis</vt:lpstr>
      <vt:lpstr>Consumer purchase decision making</vt:lpstr>
      <vt:lpstr>Obstacles to Buying</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Motivations to Buying</dc:title>
  <dc:creator>mnt</dc:creator>
  <cp:lastModifiedBy>mnt</cp:lastModifiedBy>
  <cp:revision>23</cp:revision>
  <dcterms:created xsi:type="dcterms:W3CDTF">2008-10-01T12:27:05Z</dcterms:created>
  <dcterms:modified xsi:type="dcterms:W3CDTF">2009-09-05T09:07:07Z</dcterms:modified>
</cp:coreProperties>
</file>