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8" r:id="rId5"/>
    <p:sldId id="259" r:id="rId6"/>
    <p:sldId id="271" r:id="rId7"/>
    <p:sldId id="260" r:id="rId8"/>
    <p:sldId id="261" r:id="rId9"/>
    <p:sldId id="262" r:id="rId10"/>
    <p:sldId id="274" r:id="rId11"/>
    <p:sldId id="264" r:id="rId12"/>
    <p:sldId id="272" r:id="rId13"/>
    <p:sldId id="263" r:id="rId14"/>
    <p:sldId id="270" r:id="rId15"/>
    <p:sldId id="273" r:id="rId16"/>
    <p:sldId id="265" r:id="rId17"/>
    <p:sldId id="266" r:id="rId18"/>
    <p:sldId id="26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12/30/2008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1447799"/>
          </a:xfrm>
        </p:spPr>
        <p:txBody>
          <a:bodyPr/>
          <a:lstStyle/>
          <a:p>
            <a:r>
              <a:rPr lang="en-US" dirty="0" smtClean="0"/>
              <a:t>Sales Prospecting, the Pre-approach and the Approach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1600199"/>
          </a:xfrm>
        </p:spPr>
        <p:txBody>
          <a:bodyPr/>
          <a:lstStyle/>
          <a:p>
            <a:r>
              <a:rPr lang="en-US" dirty="0" smtClean="0"/>
              <a:t>Who is a prospect?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3048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 person/organization who is most likely to benefit from a product and can also afford to buy. A </a:t>
            </a:r>
            <a:r>
              <a:rPr lang="en-US" b="1" dirty="0" smtClean="0"/>
              <a:t>lead</a:t>
            </a:r>
            <a:r>
              <a:rPr lang="en-US" dirty="0" smtClean="0"/>
              <a:t> is a person or an organization who might possibly be a prospect. A lead must first be </a:t>
            </a:r>
            <a:r>
              <a:rPr lang="en-US" b="1" dirty="0" smtClean="0"/>
              <a:t>qualified</a:t>
            </a:r>
            <a:r>
              <a:rPr lang="en-US" dirty="0" smtClean="0"/>
              <a:t> before it can be considered a prospect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1219199"/>
          </a:xfrm>
        </p:spPr>
        <p:txBody>
          <a:bodyPr/>
          <a:lstStyle/>
          <a:p>
            <a:r>
              <a:rPr lang="en-US" dirty="0" smtClean="0"/>
              <a:t>Prospects </a:t>
            </a:r>
            <a:r>
              <a:rPr lang="en-US" dirty="0" err="1" smtClean="0"/>
              <a:t>vs</a:t>
            </a:r>
            <a:r>
              <a:rPr lang="en-US" dirty="0" smtClean="0"/>
              <a:t> Suspects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971800"/>
            <a:ext cx="6400800" cy="1905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You ‘spend’ time with a suspect (leads); you invest time with a prospect (qualified). Prospecting is a 24/7 job and is the life-blood of sales. It identifies potential customers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3276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Good prospecting means more sales because it allows you to spend  your time with people whose probability of buying is high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4038600"/>
            <a:ext cx="6400800" cy="1600200"/>
          </a:xfrm>
        </p:spPr>
        <p:txBody>
          <a:bodyPr/>
          <a:lstStyle/>
          <a:p>
            <a:r>
              <a:rPr lang="en-US" dirty="0" smtClean="0"/>
              <a:t>Good prospecting increases and improves your productivity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1295399"/>
          </a:xfrm>
        </p:spPr>
        <p:txBody>
          <a:bodyPr/>
          <a:lstStyle/>
          <a:p>
            <a:r>
              <a:rPr lang="en-US" dirty="0" smtClean="0"/>
              <a:t>Who </a:t>
            </a:r>
            <a:r>
              <a:rPr lang="en-US" dirty="0" smtClean="0"/>
              <a:t>is a qualified prospect?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6400800" cy="3429000"/>
          </a:xfrm>
        </p:spPr>
        <p:txBody>
          <a:bodyPr/>
          <a:lstStyle/>
          <a:p>
            <a:r>
              <a:rPr lang="en-US" dirty="0" smtClean="0"/>
              <a:t>A qualified prospect has a need for the product, can afford to buy, has the authority to make the decision to buy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qualify a prospect?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Does this individual or business </a:t>
            </a:r>
            <a:r>
              <a:rPr lang="en-US" b="1" dirty="0" smtClean="0"/>
              <a:t>need</a:t>
            </a:r>
            <a:r>
              <a:rPr lang="en-US" dirty="0" smtClean="0"/>
              <a:t> my services or product?</a:t>
            </a:r>
          </a:p>
          <a:p>
            <a:r>
              <a:rPr lang="en-US" dirty="0" smtClean="0"/>
              <a:t>Does this individual or business </a:t>
            </a:r>
            <a:r>
              <a:rPr lang="en-US" b="1" dirty="0" smtClean="0"/>
              <a:t>perceive a need or problem </a:t>
            </a:r>
            <a:r>
              <a:rPr lang="en-US" dirty="0" smtClean="0"/>
              <a:t>that may be satisfied by my product or service?</a:t>
            </a:r>
          </a:p>
          <a:p>
            <a:r>
              <a:rPr lang="en-US" dirty="0" smtClean="0"/>
              <a:t>Does the individual or business have a sincere </a:t>
            </a:r>
            <a:r>
              <a:rPr lang="en-US" b="1" dirty="0" smtClean="0"/>
              <a:t>desire</a:t>
            </a:r>
            <a:r>
              <a:rPr lang="en-US" dirty="0" smtClean="0"/>
              <a:t> to fulfill this need or solve this problem?</a:t>
            </a:r>
          </a:p>
          <a:p>
            <a:r>
              <a:rPr lang="en-US" dirty="0" smtClean="0"/>
              <a:t>Can this person desire to fulfill needs or solve problems be converted into a </a:t>
            </a:r>
            <a:r>
              <a:rPr lang="en-US" b="1" dirty="0" smtClean="0"/>
              <a:t>belief</a:t>
            </a:r>
            <a:r>
              <a:rPr lang="en-US" dirty="0" smtClean="0"/>
              <a:t> that my product is needed?</a:t>
            </a:r>
          </a:p>
          <a:p>
            <a:r>
              <a:rPr lang="en-US" dirty="0" smtClean="0"/>
              <a:t>Does this individual or business have the </a:t>
            </a:r>
            <a:r>
              <a:rPr lang="en-US" b="1" dirty="0" smtClean="0"/>
              <a:t>financial resources </a:t>
            </a:r>
            <a:r>
              <a:rPr lang="en-US" dirty="0" smtClean="0"/>
              <a:t>to pay?</a:t>
            </a:r>
          </a:p>
          <a:p>
            <a:r>
              <a:rPr lang="en-US" dirty="0" smtClean="0"/>
              <a:t>Does the individual have the </a:t>
            </a:r>
            <a:r>
              <a:rPr lang="en-US" b="1" dirty="0" smtClean="0"/>
              <a:t>authority</a:t>
            </a:r>
            <a:r>
              <a:rPr lang="en-US" dirty="0" smtClean="0"/>
              <a:t> to buy?</a:t>
            </a:r>
          </a:p>
          <a:p>
            <a:r>
              <a:rPr lang="en-US" dirty="0" smtClean="0"/>
              <a:t>Is this potential prospect’s purchase large enough to be </a:t>
            </a:r>
            <a:r>
              <a:rPr lang="en-US" b="1" dirty="0" smtClean="0"/>
              <a:t>profitable</a:t>
            </a:r>
            <a:r>
              <a:rPr lang="en-US" dirty="0" smtClean="0"/>
              <a:t>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get qualified prospects?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Referral systems</a:t>
            </a:r>
          </a:p>
          <a:p>
            <a:r>
              <a:rPr lang="en-US" dirty="0" err="1" smtClean="0"/>
              <a:t>Centres</a:t>
            </a:r>
            <a:r>
              <a:rPr lang="en-US" dirty="0" smtClean="0"/>
              <a:t> of influence/networking</a:t>
            </a:r>
          </a:p>
          <a:p>
            <a:r>
              <a:rPr lang="en-US" dirty="0" smtClean="0"/>
              <a:t>Personal observation</a:t>
            </a:r>
          </a:p>
          <a:p>
            <a:r>
              <a:rPr lang="en-US" dirty="0" smtClean="0"/>
              <a:t>Sales associates</a:t>
            </a:r>
          </a:p>
          <a:p>
            <a:r>
              <a:rPr lang="en-US" dirty="0" smtClean="0"/>
              <a:t>Cold calls</a:t>
            </a:r>
          </a:p>
          <a:p>
            <a:r>
              <a:rPr lang="en-US" dirty="0" smtClean="0"/>
              <a:t>Direct marketing</a:t>
            </a:r>
          </a:p>
          <a:p>
            <a:r>
              <a:rPr lang="en-US" dirty="0" smtClean="0"/>
              <a:t>Parties</a:t>
            </a:r>
          </a:p>
          <a:p>
            <a:r>
              <a:rPr lang="en-US" dirty="0" smtClean="0"/>
              <a:t>Walk ins or call-ups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for selling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5Ps</a:t>
            </a:r>
          </a:p>
          <a:p>
            <a:r>
              <a:rPr lang="en-US" dirty="0" smtClean="0"/>
              <a:t>Prior Planning Prevents Poor Performance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Preapproach</a:t>
            </a:r>
            <a:r>
              <a:rPr lang="en-US" dirty="0" smtClean="0"/>
              <a:t> to Individuals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Name</a:t>
            </a:r>
          </a:p>
          <a:p>
            <a:r>
              <a:rPr lang="en-US" dirty="0" smtClean="0"/>
              <a:t>Age</a:t>
            </a:r>
          </a:p>
          <a:p>
            <a:r>
              <a:rPr lang="en-US" dirty="0" smtClean="0"/>
              <a:t>Education</a:t>
            </a:r>
          </a:p>
          <a:p>
            <a:r>
              <a:rPr lang="en-US" dirty="0" smtClean="0"/>
              <a:t>Place of residence</a:t>
            </a:r>
          </a:p>
          <a:p>
            <a:r>
              <a:rPr lang="en-US" dirty="0" smtClean="0"/>
              <a:t>The need</a:t>
            </a:r>
          </a:p>
          <a:p>
            <a:r>
              <a:rPr lang="en-US" dirty="0" smtClean="0"/>
              <a:t>Ability to buy</a:t>
            </a:r>
          </a:p>
          <a:p>
            <a:r>
              <a:rPr lang="en-US" dirty="0" smtClean="0"/>
              <a:t>Authority to buy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Facts about family</a:t>
            </a:r>
          </a:p>
          <a:p>
            <a:r>
              <a:rPr lang="en-US" dirty="0" smtClean="0"/>
              <a:t>Reference groups</a:t>
            </a:r>
          </a:p>
          <a:p>
            <a:r>
              <a:rPr lang="en-US" dirty="0" smtClean="0"/>
              <a:t>The best time to call</a:t>
            </a:r>
          </a:p>
          <a:p>
            <a:r>
              <a:rPr lang="en-US" dirty="0" smtClean="0"/>
              <a:t>Personal peculiarities</a:t>
            </a:r>
          </a:p>
          <a:p>
            <a:r>
              <a:rPr lang="en-US" dirty="0" smtClean="0"/>
              <a:t>Occupation</a:t>
            </a:r>
          </a:p>
          <a:p>
            <a:r>
              <a:rPr lang="en-US" dirty="0" smtClean="0"/>
              <a:t>Recreation, interests, hobbies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the </a:t>
            </a:r>
            <a:r>
              <a:rPr lang="en-US" dirty="0" err="1" smtClean="0"/>
              <a:t>Preapproach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 additional qualifying information</a:t>
            </a:r>
          </a:p>
          <a:p>
            <a:r>
              <a:rPr lang="en-US" dirty="0" smtClean="0"/>
              <a:t>Gain insight as to how best to approach the prospect</a:t>
            </a:r>
          </a:p>
          <a:p>
            <a:r>
              <a:rPr lang="en-US" dirty="0" smtClean="0"/>
              <a:t>Obtain information for the presentation</a:t>
            </a:r>
          </a:p>
          <a:p>
            <a:r>
              <a:rPr lang="en-US" dirty="0" smtClean="0"/>
              <a:t>To avoid making any serious errors</a:t>
            </a:r>
          </a:p>
          <a:p>
            <a:r>
              <a:rPr lang="en-US" dirty="0" smtClean="0"/>
              <a:t>Give more confidence</a:t>
            </a:r>
          </a:p>
          <a:p>
            <a:r>
              <a:rPr lang="en-US" dirty="0" smtClean="0"/>
              <a:t>Impress prospect about your professionalism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Preapproach</a:t>
            </a:r>
            <a:r>
              <a:rPr lang="en-US" dirty="0" smtClean="0"/>
              <a:t> to Organizations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Company personnel</a:t>
            </a:r>
          </a:p>
          <a:p>
            <a:r>
              <a:rPr lang="en-US" dirty="0" smtClean="0"/>
              <a:t>Company operations</a:t>
            </a:r>
          </a:p>
          <a:p>
            <a:r>
              <a:rPr lang="en-US" dirty="0" smtClean="0"/>
              <a:t>Buying practices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1219199"/>
          </a:xfrm>
        </p:spPr>
        <p:txBody>
          <a:bodyPr/>
          <a:lstStyle/>
          <a:p>
            <a:r>
              <a:rPr lang="en-US" dirty="0" smtClean="0"/>
              <a:t>Prospect’s state of decision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2819400"/>
          </a:xfrm>
        </p:spPr>
        <p:txBody>
          <a:bodyPr/>
          <a:lstStyle/>
          <a:p>
            <a:r>
              <a:rPr lang="en-US" dirty="0" smtClean="0"/>
              <a:t>The primary demand for a product must exist before selective demand can be stimulated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Approach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Approach has three goals</a:t>
            </a:r>
          </a:p>
          <a:p>
            <a:r>
              <a:rPr lang="en-US" dirty="0" smtClean="0"/>
              <a:t>To gain the prospect’s attention</a:t>
            </a:r>
          </a:p>
          <a:p>
            <a:r>
              <a:rPr lang="en-US" dirty="0" smtClean="0"/>
              <a:t>To stimulate an interest in the proposition</a:t>
            </a:r>
          </a:p>
          <a:p>
            <a:r>
              <a:rPr lang="en-US" dirty="0" smtClean="0"/>
              <a:t>To provide a smooth transition into the presentation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2438399"/>
          </a:xfrm>
        </p:spPr>
        <p:txBody>
          <a:bodyPr>
            <a:normAutofit/>
          </a:bodyPr>
          <a:lstStyle/>
          <a:p>
            <a:r>
              <a:rPr lang="en-US" dirty="0" smtClean="0"/>
              <a:t>80% of all sales people have call reluctance. Results follow effort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Successful sales professionals make the sales calls for the benefit of the prospect and for their personal gain</a:t>
            </a:r>
          </a:p>
          <a:p>
            <a:r>
              <a:rPr lang="en-US" dirty="0" smtClean="0"/>
              <a:t> – in that order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open the sales call?</a:t>
            </a: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Gambit </a:t>
            </a:r>
            <a:r>
              <a:rPr lang="en-US" dirty="0"/>
              <a:t>used to catch the interest of the customer.</a:t>
            </a:r>
          </a:p>
          <a:p>
            <a:r>
              <a:rPr lang="en-US" dirty="0"/>
              <a:t>There is no such thing as a routine sales call.</a:t>
            </a:r>
          </a:p>
          <a:p>
            <a:r>
              <a:rPr lang="en-US" dirty="0"/>
              <a:t>You must learn ‘creative discontent’</a:t>
            </a:r>
          </a:p>
          <a:p>
            <a:r>
              <a:rPr lang="en-US" dirty="0"/>
              <a:t>Customer should look forward to your arrival.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  <p:bldP spid="21507" grpI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Opening Gambits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Introductory</a:t>
            </a:r>
          </a:p>
          <a:p>
            <a:r>
              <a:rPr lang="en-US" dirty="0" smtClean="0"/>
              <a:t>Product</a:t>
            </a:r>
          </a:p>
          <a:p>
            <a:r>
              <a:rPr lang="en-US" dirty="0" smtClean="0"/>
              <a:t>Consumer benefit</a:t>
            </a:r>
          </a:p>
          <a:p>
            <a:r>
              <a:rPr lang="en-US" dirty="0" smtClean="0"/>
              <a:t>Curiosity</a:t>
            </a:r>
          </a:p>
          <a:p>
            <a:r>
              <a:rPr lang="en-US" dirty="0" smtClean="0"/>
              <a:t>Shock</a:t>
            </a:r>
          </a:p>
          <a:p>
            <a:r>
              <a:rPr lang="en-US" dirty="0" smtClean="0"/>
              <a:t>Showmanship</a:t>
            </a:r>
          </a:p>
          <a:p>
            <a:r>
              <a:rPr lang="en-US" dirty="0" smtClean="0"/>
              <a:t>Offering free services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</a:p>
          <a:p>
            <a:r>
              <a:rPr lang="en-US" dirty="0" smtClean="0"/>
              <a:t>Statement</a:t>
            </a:r>
          </a:p>
          <a:p>
            <a:r>
              <a:rPr lang="en-US" dirty="0" smtClean="0"/>
              <a:t>Premium</a:t>
            </a:r>
          </a:p>
          <a:p>
            <a:r>
              <a:rPr lang="en-US" dirty="0" smtClean="0"/>
              <a:t>Survey</a:t>
            </a:r>
          </a:p>
          <a:p>
            <a:r>
              <a:rPr lang="en-US" dirty="0" smtClean="0"/>
              <a:t>Compliment</a:t>
            </a:r>
          </a:p>
          <a:p>
            <a:r>
              <a:rPr lang="en-US" dirty="0" smtClean="0"/>
              <a:t>Referrals</a:t>
            </a:r>
          </a:p>
          <a:p>
            <a:r>
              <a:rPr lang="en-US" dirty="0" smtClean="0"/>
              <a:t>Dramatics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essentials of a good approach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Making and keeping appointments</a:t>
            </a:r>
          </a:p>
          <a:p>
            <a:r>
              <a:rPr lang="en-US" dirty="0" smtClean="0"/>
              <a:t>Timing the approach</a:t>
            </a:r>
          </a:p>
          <a:p>
            <a:r>
              <a:rPr lang="en-US" dirty="0" smtClean="0"/>
              <a:t>Use of the business card</a:t>
            </a:r>
          </a:p>
          <a:p>
            <a:r>
              <a:rPr lang="en-US" dirty="0" smtClean="0"/>
              <a:t>Appearance</a:t>
            </a:r>
          </a:p>
          <a:p>
            <a:r>
              <a:rPr lang="en-US" dirty="0" smtClean="0"/>
              <a:t>Avoiding the early dismissal</a:t>
            </a:r>
          </a:p>
          <a:p>
            <a:r>
              <a:rPr lang="en-US" dirty="0" smtClean="0"/>
              <a:t>Never apologizing for taking the prospect’s time</a:t>
            </a:r>
          </a:p>
          <a:p>
            <a:r>
              <a:rPr lang="en-US" dirty="0" smtClean="0"/>
              <a:t>Winning undivided attention</a:t>
            </a:r>
          </a:p>
          <a:p>
            <a:r>
              <a:rPr lang="en-US" dirty="0" smtClean="0"/>
              <a:t>Relieving or removing sales tension</a:t>
            </a:r>
          </a:p>
          <a:p>
            <a:r>
              <a:rPr lang="en-US" dirty="0" smtClean="0"/>
              <a:t>The call-back approach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066801"/>
            <a:ext cx="7772400" cy="2533650"/>
          </a:xfrm>
        </p:spPr>
        <p:txBody>
          <a:bodyPr>
            <a:normAutofit/>
          </a:bodyPr>
          <a:lstStyle/>
          <a:p>
            <a:r>
              <a:rPr lang="en-US" dirty="0" smtClean="0"/>
              <a:t>Success follows the person who possesses courage, courtesy and confidence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Buyers often judge sales people chiefly by the way in which they come back after </a:t>
            </a:r>
            <a:r>
              <a:rPr lang="en-US" smtClean="0"/>
              <a:t>frequent rebuffs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592</Words>
  <Application>Microsoft Office PowerPoint</Application>
  <PresentationFormat>On-screen Show (4:3)</PresentationFormat>
  <Paragraphs>97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Sales Prospecting, the Pre-approach and the Approach</vt:lpstr>
      <vt:lpstr>Who is a prospect?</vt:lpstr>
      <vt:lpstr>Prospects vs Suspects</vt:lpstr>
      <vt:lpstr>Good prospecting means more sales because it allows you to spend  your time with people whose probability of buying is high</vt:lpstr>
      <vt:lpstr>Who is a qualified prospect?</vt:lpstr>
      <vt:lpstr>How to qualify a prospect?</vt:lpstr>
      <vt:lpstr>How to get qualified prospects?</vt:lpstr>
      <vt:lpstr>Planning for selling</vt:lpstr>
      <vt:lpstr>The Preapproach to Individuals</vt:lpstr>
      <vt:lpstr>Objectives of the Preapproach</vt:lpstr>
      <vt:lpstr>The Preapproach to Organizations</vt:lpstr>
      <vt:lpstr>Prospect’s state of decision</vt:lpstr>
      <vt:lpstr>The Approach</vt:lpstr>
      <vt:lpstr>80% of all sales people have call reluctance. Results follow effort</vt:lpstr>
      <vt:lpstr>How to open the sales call?</vt:lpstr>
      <vt:lpstr>Opening Gambits</vt:lpstr>
      <vt:lpstr>Other essentials of a good approach</vt:lpstr>
      <vt:lpstr>Success follows the person who possesses courage, courtesy and confidence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Sales Prospecting</dc:title>
  <dc:creator/>
  <cp:lastModifiedBy>mnt</cp:lastModifiedBy>
  <cp:revision>41</cp:revision>
  <dcterms:created xsi:type="dcterms:W3CDTF">2006-08-16T00:00:00Z</dcterms:created>
  <dcterms:modified xsi:type="dcterms:W3CDTF">2008-12-30T12:08:18Z</dcterms:modified>
</cp:coreProperties>
</file>