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4" r:id="rId4"/>
    <p:sldId id="265" r:id="rId5"/>
    <p:sldId id="266" r:id="rId6"/>
    <p:sldId id="269" r:id="rId7"/>
    <p:sldId id="270" r:id="rId8"/>
    <p:sldId id="267" r:id="rId9"/>
    <p:sldId id="26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CC7354-2EE0-498C-B1A5-A745F8DF26B0}" type="datetimeFigureOut">
              <a:rPr lang="en-US" smtClean="0"/>
              <a:pPr/>
              <a:t>1/11/2011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0F97A3-F572-40AB-8E97-48E877D1305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Art of Persuasion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523999"/>
          </a:xfrm>
        </p:spPr>
        <p:txBody>
          <a:bodyPr/>
          <a:lstStyle/>
          <a:p>
            <a:pPr algn="ctr"/>
            <a:r>
              <a:rPr lang="en-US" dirty="0" smtClean="0"/>
              <a:t>Selling is Persuasion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/>
          <a:p>
            <a:pPr algn="ctr"/>
            <a:r>
              <a:rPr lang="en-US" dirty="0" smtClean="0"/>
              <a:t>Selling is </a:t>
            </a:r>
            <a:r>
              <a:rPr lang="en-US" b="1" dirty="0" smtClean="0"/>
              <a:t>persuading</a:t>
            </a:r>
            <a:r>
              <a:rPr lang="en-US" dirty="0" smtClean="0"/>
              <a:t> others to buy your </a:t>
            </a:r>
            <a:r>
              <a:rPr lang="en-US" b="1" dirty="0" smtClean="0"/>
              <a:t>proposition</a:t>
            </a:r>
            <a:r>
              <a:rPr lang="en-US" dirty="0" smtClean="0"/>
              <a:t>. Persuasion involves </a:t>
            </a:r>
            <a:r>
              <a:rPr lang="en-US" b="1" dirty="0" smtClean="0"/>
              <a:t>motivation</a:t>
            </a:r>
            <a:r>
              <a:rPr lang="en-US" dirty="0" smtClean="0"/>
              <a:t> aimed at inducing </a:t>
            </a:r>
            <a:r>
              <a:rPr lang="en-US" b="1" dirty="0" smtClean="0"/>
              <a:t>action (buying)</a:t>
            </a:r>
            <a:endParaRPr lang="en-US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you communicate could determine how persuasive you 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Verbal (the words you use)</a:t>
            </a:r>
          </a:p>
          <a:p>
            <a:r>
              <a:rPr lang="en-US" dirty="0" smtClean="0"/>
              <a:t>Vocal (the tone you use)</a:t>
            </a:r>
          </a:p>
          <a:p>
            <a:r>
              <a:rPr lang="en-US" dirty="0" smtClean="0"/>
              <a:t>Facial (the expressions you put on)</a:t>
            </a:r>
          </a:p>
          <a:p>
            <a:r>
              <a:rPr lang="en-US" dirty="0" smtClean="0"/>
              <a:t>Non-verbal ( the body movements you make)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concept of space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Intimate space</a:t>
            </a:r>
          </a:p>
          <a:p>
            <a:r>
              <a:rPr lang="en-US" dirty="0" smtClean="0"/>
              <a:t>Personal space</a:t>
            </a:r>
          </a:p>
          <a:p>
            <a:r>
              <a:rPr lang="en-US" dirty="0" smtClean="0"/>
              <a:t>Social space</a:t>
            </a:r>
          </a:p>
          <a:p>
            <a:r>
              <a:rPr lang="en-US" dirty="0" smtClean="0"/>
              <a:t>Public space</a:t>
            </a:r>
          </a:p>
          <a:p>
            <a:r>
              <a:rPr lang="en-US" dirty="0" smtClean="0"/>
              <a:t>Space threats</a:t>
            </a:r>
          </a:p>
          <a:p>
            <a:r>
              <a:rPr lang="en-US" dirty="0" smtClean="0"/>
              <a:t>Space invasion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Barriers to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in perception</a:t>
            </a:r>
          </a:p>
          <a:p>
            <a:r>
              <a:rPr lang="en-US" dirty="0" smtClean="0"/>
              <a:t>Need for the product</a:t>
            </a:r>
          </a:p>
          <a:p>
            <a:r>
              <a:rPr lang="en-US" dirty="0" smtClean="0"/>
              <a:t>Selling pressure</a:t>
            </a:r>
          </a:p>
          <a:p>
            <a:r>
              <a:rPr lang="en-US" dirty="0" smtClean="0"/>
              <a:t>Information overload</a:t>
            </a:r>
          </a:p>
          <a:p>
            <a:r>
              <a:rPr lang="en-US" dirty="0" smtClean="0"/>
              <a:t>Disorganized sales presentation</a:t>
            </a:r>
          </a:p>
          <a:p>
            <a:r>
              <a:rPr lang="en-US" dirty="0" smtClean="0"/>
              <a:t>Distraction</a:t>
            </a:r>
          </a:p>
          <a:p>
            <a:r>
              <a:rPr lang="en-US" dirty="0" smtClean="0"/>
              <a:t>Poor listening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066800"/>
          </a:xfrm>
        </p:spPr>
        <p:txBody>
          <a:bodyPr/>
          <a:lstStyle/>
          <a:p>
            <a:pPr algn="ctr"/>
            <a:r>
              <a:rPr lang="en-US" dirty="0" smtClean="0"/>
              <a:t>Power and Persuasion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Who has the ‘power’ 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Levels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Reward</a:t>
            </a:r>
          </a:p>
          <a:p>
            <a:r>
              <a:rPr lang="en-US" dirty="0" smtClean="0"/>
              <a:t>Coercive</a:t>
            </a:r>
          </a:p>
          <a:p>
            <a:r>
              <a:rPr lang="en-US" dirty="0" smtClean="0"/>
              <a:t>Legitimate</a:t>
            </a:r>
          </a:p>
          <a:p>
            <a:r>
              <a:rPr lang="en-US" dirty="0" smtClean="0"/>
              <a:t>Referent</a:t>
            </a:r>
          </a:p>
          <a:p>
            <a:r>
              <a:rPr lang="en-US" dirty="0" smtClean="0"/>
              <a:t>Expert</a:t>
            </a:r>
          </a:p>
          <a:p>
            <a:r>
              <a:rPr lang="en-US" dirty="0" smtClean="0"/>
              <a:t>Persuasion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Three levels of listening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Marginal</a:t>
            </a:r>
          </a:p>
          <a:p>
            <a:r>
              <a:rPr lang="en-US" dirty="0" smtClean="0"/>
              <a:t>Evaluative</a:t>
            </a:r>
          </a:p>
          <a:p>
            <a:r>
              <a:rPr lang="en-US" dirty="0" smtClean="0"/>
              <a:t>Active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Attitude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Enthusiasm</a:t>
            </a:r>
          </a:p>
          <a:p>
            <a:r>
              <a:rPr lang="en-US" dirty="0" smtClean="0"/>
              <a:t>Knowledge</a:t>
            </a:r>
          </a:p>
          <a:p>
            <a:r>
              <a:rPr lang="en-US" dirty="0" smtClean="0"/>
              <a:t>Credibility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3715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Principle of contingency benefits</a:t>
            </a:r>
            <a:endParaRPr lang="en-US" sz="4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pPr algn="ctr"/>
            <a:r>
              <a:rPr lang="en-US" dirty="0" smtClean="0"/>
              <a:t>People are persuaded to buy things because they are motivated by their desire for the future benefits you offer them.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</a:t>
            </a:r>
            <a:r>
              <a:rPr lang="en-US" smtClean="0"/>
              <a:t>of Suggestion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People accept any idea that enters their mind unless there is a contradictory idea that blocks its acceptance</a:t>
            </a:r>
          </a:p>
          <a:p>
            <a:r>
              <a:rPr lang="en-US" dirty="0" smtClean="0"/>
              <a:t>People will act in accordance with a suggestion unless stopped physically. If they are merely indifferent, they would probably go along with the suggestion</a:t>
            </a:r>
          </a:p>
          <a:p>
            <a:r>
              <a:rPr lang="en-US" dirty="0" smtClean="0"/>
              <a:t>The acceptance of a suggestion depends on the source of the suggestion</a:t>
            </a:r>
          </a:p>
          <a:p>
            <a:r>
              <a:rPr lang="en-US" dirty="0" smtClean="0"/>
              <a:t>The acceptance of the suggestion depends on the intensity with which it is made</a:t>
            </a:r>
          </a:p>
          <a:p>
            <a:r>
              <a:rPr lang="en-US" dirty="0" smtClean="0"/>
              <a:t>People are more apt to act on a recent suggestion than one made earlier</a:t>
            </a:r>
          </a:p>
          <a:p>
            <a:r>
              <a:rPr lang="en-US" dirty="0" smtClean="0"/>
              <a:t>A suggestions is apt to be accepted, if it is repeated</a:t>
            </a:r>
          </a:p>
          <a:p>
            <a:r>
              <a:rPr lang="en-US" dirty="0" smtClean="0"/>
              <a:t>People will believe a suggestion if they want to believe it, regardless of its merit</a:t>
            </a:r>
          </a:p>
          <a:p>
            <a:r>
              <a:rPr lang="en-US" dirty="0" smtClean="0"/>
              <a:t>A suggestion that appears to be natural and spontaneous is more likely to be accepted than one which is apparently planned and contrived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means of suggestion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Suggestion through action</a:t>
            </a:r>
          </a:p>
          <a:p>
            <a:r>
              <a:rPr lang="en-US" dirty="0" smtClean="0"/>
              <a:t>Direct suggestion</a:t>
            </a:r>
          </a:p>
          <a:p>
            <a:r>
              <a:rPr lang="en-US" dirty="0" smtClean="0"/>
              <a:t>Indirect suggestion</a:t>
            </a:r>
          </a:p>
          <a:p>
            <a:r>
              <a:rPr lang="en-US" dirty="0" smtClean="0"/>
              <a:t>Positive and negative suggestion</a:t>
            </a:r>
          </a:p>
          <a:p>
            <a:r>
              <a:rPr lang="en-US" dirty="0" smtClean="0"/>
              <a:t>Counter suggestion</a:t>
            </a:r>
          </a:p>
          <a:p>
            <a:r>
              <a:rPr lang="en-US" dirty="0" smtClean="0"/>
              <a:t>Pleasant versus unpleasant suggestion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emotion to stimulate prospects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r>
              <a:rPr lang="en-US" dirty="0" smtClean="0"/>
              <a:t>Choice of words</a:t>
            </a:r>
          </a:p>
          <a:p>
            <a:r>
              <a:rPr lang="en-US" dirty="0" smtClean="0"/>
              <a:t>Emotional appeals are more forceful in most instances than rational ones.</a:t>
            </a:r>
          </a:p>
          <a:p>
            <a:r>
              <a:rPr lang="en-US" dirty="0" smtClean="0"/>
              <a:t>Using the right verbs and adjectives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use of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When should it be used?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Professional buyers</a:t>
            </a:r>
          </a:p>
          <a:p>
            <a:r>
              <a:rPr lang="en-US" dirty="0" smtClean="0"/>
              <a:t>Technical buyers</a:t>
            </a:r>
          </a:p>
          <a:p>
            <a:r>
              <a:rPr lang="en-US" dirty="0" smtClean="0"/>
              <a:t>In selling complex articles or propositions</a:t>
            </a:r>
          </a:p>
          <a:p>
            <a:r>
              <a:rPr lang="en-US" dirty="0" smtClean="0"/>
              <a:t>When large expenditures are involved</a:t>
            </a:r>
          </a:p>
          <a:p>
            <a:r>
              <a:rPr lang="en-US" dirty="0" smtClean="0"/>
              <a:t>In selling something new to the buyer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374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The Art of Persuasion</vt:lpstr>
      <vt:lpstr>Selling is Persuasion</vt:lpstr>
      <vt:lpstr>How you communicate could determine how persuasive you are</vt:lpstr>
      <vt:lpstr>The concept of space</vt:lpstr>
      <vt:lpstr>Barriers to communication</vt:lpstr>
      <vt:lpstr>Power and Persuasion</vt:lpstr>
      <vt:lpstr>Levels of Power</vt:lpstr>
      <vt:lpstr>Three levels of listening</vt:lpstr>
      <vt:lpstr>Attitude</vt:lpstr>
      <vt:lpstr>Principle of contingency benefits</vt:lpstr>
      <vt:lpstr>Principles of Suggestion</vt:lpstr>
      <vt:lpstr>Other means of suggestion</vt:lpstr>
      <vt:lpstr>Using emotion to stimulate prospects</vt:lpstr>
      <vt:lpstr>The use of logic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Persuasion</dc:title>
  <dc:creator>mnt</dc:creator>
  <cp:lastModifiedBy>mnt</cp:lastModifiedBy>
  <cp:revision>21</cp:revision>
  <dcterms:created xsi:type="dcterms:W3CDTF">2008-10-01T13:08:07Z</dcterms:created>
  <dcterms:modified xsi:type="dcterms:W3CDTF">2011-01-11T05:24:07Z</dcterms:modified>
</cp:coreProperties>
</file>