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620"/>
    <p:restoredTop sz="94660"/>
  </p:normalViewPr>
  <p:slideViewPr>
    <p:cSldViewPr>
      <p:cViewPr varScale="1">
        <p:scale>
          <a:sx n="52" d="100"/>
          <a:sy n="52" d="100"/>
        </p:scale>
        <p:origin x="-870" y="-84"/>
      </p:cViewPr>
      <p:guideLst>
        <p:guide orient="horz" pos="2160"/>
        <p:guide pos="2880"/>
      </p:guideLst>
    </p:cSldViewPr>
  </p:slide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0" scaled="1"/>
        </a:gra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invGray">
          <a:xfrm>
            <a:off x="8783638" y="444500"/>
            <a:ext cx="360362" cy="3152775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50000">
                <a:schemeClr val="hlink"/>
              </a:gs>
              <a:gs pos="100000">
                <a:schemeClr val="bg2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5" name="Freeform 3"/>
          <p:cNvSpPr>
            <a:spLocks/>
          </p:cNvSpPr>
          <p:nvPr/>
        </p:nvSpPr>
        <p:spPr bwMode="invGray">
          <a:xfrm>
            <a:off x="0" y="0"/>
            <a:ext cx="9144000" cy="21336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720"/>
              </a:cxn>
              <a:cxn ang="0">
                <a:pos x="3600" y="624"/>
              </a:cxn>
              <a:cxn ang="0">
                <a:pos x="0" y="1000"/>
              </a:cxn>
              <a:cxn ang="0">
                <a:pos x="0" y="0"/>
              </a:cxn>
            </a:cxnLst>
            <a:rect l="0" t="0" r="r" b="b"/>
            <a:pathLst>
              <a:path w="5760" h="1104">
                <a:moveTo>
                  <a:pt x="0" y="0"/>
                </a:moveTo>
                <a:lnTo>
                  <a:pt x="5760" y="0"/>
                </a:lnTo>
                <a:lnTo>
                  <a:pt x="5760" y="720"/>
                </a:lnTo>
                <a:cubicBezTo>
                  <a:pt x="5400" y="824"/>
                  <a:pt x="4560" y="577"/>
                  <a:pt x="3600" y="624"/>
                </a:cubicBezTo>
                <a:cubicBezTo>
                  <a:pt x="2640" y="671"/>
                  <a:pt x="600" y="1104"/>
                  <a:pt x="0" y="1000"/>
                </a:cubicBez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6" name="Freeform 4"/>
          <p:cNvSpPr>
            <a:spLocks/>
          </p:cNvSpPr>
          <p:nvPr/>
        </p:nvSpPr>
        <p:spPr bwMode="invGray">
          <a:xfrm>
            <a:off x="0" y="1163638"/>
            <a:ext cx="9144000" cy="5694362"/>
          </a:xfrm>
          <a:custGeom>
            <a:avLst/>
            <a:gdLst/>
            <a:ahLst/>
            <a:cxnLst>
              <a:cxn ang="0">
                <a:pos x="0" y="582"/>
              </a:cxn>
              <a:cxn ang="0">
                <a:pos x="2640" y="267"/>
              </a:cxn>
              <a:cxn ang="0">
                <a:pos x="3373" y="160"/>
              </a:cxn>
              <a:cxn ang="0">
                <a:pos x="5760" y="358"/>
              </a:cxn>
              <a:cxn ang="0">
                <a:pos x="5760" y="3587"/>
              </a:cxn>
              <a:cxn ang="0">
                <a:pos x="0" y="3587"/>
              </a:cxn>
              <a:cxn ang="0">
                <a:pos x="0" y="582"/>
              </a:cxn>
            </a:cxnLst>
            <a:rect l="0" t="0" r="r" b="b"/>
            <a:pathLst>
              <a:path w="5760" h="3587">
                <a:moveTo>
                  <a:pt x="0" y="582"/>
                </a:moveTo>
                <a:cubicBezTo>
                  <a:pt x="1027" y="680"/>
                  <a:pt x="1960" y="387"/>
                  <a:pt x="2640" y="267"/>
                </a:cubicBezTo>
                <a:cubicBezTo>
                  <a:pt x="2640" y="267"/>
                  <a:pt x="3268" y="180"/>
                  <a:pt x="3373" y="160"/>
                </a:cubicBezTo>
                <a:cubicBezTo>
                  <a:pt x="4120" y="0"/>
                  <a:pt x="5280" y="358"/>
                  <a:pt x="5760" y="358"/>
                </a:cubicBezTo>
                <a:lnTo>
                  <a:pt x="5760" y="3587"/>
                </a:lnTo>
                <a:lnTo>
                  <a:pt x="0" y="3587"/>
                </a:lnTo>
                <a:cubicBezTo>
                  <a:pt x="0" y="3587"/>
                  <a:pt x="0" y="582"/>
                  <a:pt x="0" y="582"/>
                </a:cubicBezTo>
                <a:close/>
              </a:path>
            </a:pathLst>
          </a:custGeom>
          <a:gradFill rotWithShape="0"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0" scaled="1"/>
          </a:gradFill>
          <a:ln w="9525" cap="flat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17" name="Freeform 5"/>
          <p:cNvSpPr>
            <a:spLocks/>
          </p:cNvSpPr>
          <p:nvPr/>
        </p:nvSpPr>
        <p:spPr bwMode="invGray">
          <a:xfrm>
            <a:off x="0" y="292100"/>
            <a:ext cx="9144000" cy="854075"/>
          </a:xfrm>
          <a:custGeom>
            <a:avLst/>
            <a:gdLst/>
            <a:ahLst/>
            <a:cxnLst>
              <a:cxn ang="0">
                <a:pos x="0" y="163"/>
              </a:cxn>
              <a:cxn ang="0">
                <a:pos x="0" y="403"/>
              </a:cxn>
              <a:cxn ang="0">
                <a:pos x="1773" y="443"/>
              </a:cxn>
              <a:cxn ang="0">
                <a:pos x="4573" y="176"/>
              </a:cxn>
              <a:cxn ang="0">
                <a:pos x="5760" y="536"/>
              </a:cxn>
              <a:cxn ang="0">
                <a:pos x="5760" y="163"/>
              </a:cxn>
              <a:cxn ang="0">
                <a:pos x="4560" y="29"/>
              </a:cxn>
              <a:cxn ang="0">
                <a:pos x="1987" y="336"/>
              </a:cxn>
              <a:cxn ang="0">
                <a:pos x="0" y="163"/>
              </a:cxn>
            </a:cxnLst>
            <a:rect l="0" t="0" r="r" b="b"/>
            <a:pathLst>
              <a:path w="5760" h="538">
                <a:moveTo>
                  <a:pt x="0" y="163"/>
                </a:moveTo>
                <a:lnTo>
                  <a:pt x="0" y="403"/>
                </a:lnTo>
                <a:cubicBezTo>
                  <a:pt x="295" y="450"/>
                  <a:pt x="1011" y="481"/>
                  <a:pt x="1773" y="443"/>
                </a:cubicBezTo>
                <a:cubicBezTo>
                  <a:pt x="2535" y="405"/>
                  <a:pt x="3909" y="161"/>
                  <a:pt x="4573" y="176"/>
                </a:cubicBezTo>
                <a:cubicBezTo>
                  <a:pt x="5237" y="191"/>
                  <a:pt x="5562" y="538"/>
                  <a:pt x="5760" y="536"/>
                </a:cubicBezTo>
                <a:lnTo>
                  <a:pt x="5760" y="163"/>
                </a:lnTo>
                <a:cubicBezTo>
                  <a:pt x="5560" y="79"/>
                  <a:pt x="5189" y="0"/>
                  <a:pt x="4560" y="29"/>
                </a:cubicBezTo>
                <a:cubicBezTo>
                  <a:pt x="3931" y="58"/>
                  <a:pt x="2747" y="314"/>
                  <a:pt x="1987" y="336"/>
                </a:cubicBezTo>
                <a:cubicBezTo>
                  <a:pt x="1227" y="358"/>
                  <a:pt x="414" y="199"/>
                  <a:pt x="0" y="163"/>
                </a:cubicBez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8" name="Freeform 6"/>
          <p:cNvSpPr>
            <a:spLocks/>
          </p:cNvSpPr>
          <p:nvPr/>
        </p:nvSpPr>
        <p:spPr bwMode="hidden">
          <a:xfrm>
            <a:off x="0" y="2405063"/>
            <a:ext cx="9144000" cy="1069975"/>
          </a:xfrm>
          <a:custGeom>
            <a:avLst/>
            <a:gdLst/>
            <a:ahLst/>
            <a:cxnLst>
              <a:cxn ang="0">
                <a:pos x="0" y="246"/>
              </a:cxn>
              <a:cxn ang="0">
                <a:pos x="0" y="406"/>
              </a:cxn>
              <a:cxn ang="0">
                <a:pos x="1280" y="645"/>
              </a:cxn>
              <a:cxn ang="0">
                <a:pos x="1627" y="580"/>
              </a:cxn>
              <a:cxn ang="0">
                <a:pos x="4493" y="113"/>
              </a:cxn>
              <a:cxn ang="0">
                <a:pos x="5760" y="606"/>
              </a:cxn>
              <a:cxn ang="0">
                <a:pos x="5760" y="233"/>
              </a:cxn>
              <a:cxn ang="0">
                <a:pos x="4040" y="33"/>
              </a:cxn>
              <a:cxn ang="0">
                <a:pos x="1093" y="433"/>
              </a:cxn>
              <a:cxn ang="0">
                <a:pos x="0" y="246"/>
              </a:cxn>
            </a:cxnLst>
            <a:rect l="0" t="0" r="r" b="b"/>
            <a:pathLst>
              <a:path w="5760" h="674">
                <a:moveTo>
                  <a:pt x="0" y="246"/>
                </a:moveTo>
                <a:lnTo>
                  <a:pt x="0" y="406"/>
                </a:lnTo>
                <a:cubicBezTo>
                  <a:pt x="213" y="463"/>
                  <a:pt x="1009" y="616"/>
                  <a:pt x="1280" y="645"/>
                </a:cubicBezTo>
                <a:cubicBezTo>
                  <a:pt x="1551" y="674"/>
                  <a:pt x="1092" y="669"/>
                  <a:pt x="1627" y="580"/>
                </a:cubicBezTo>
                <a:cubicBezTo>
                  <a:pt x="2162" y="491"/>
                  <a:pt x="3804" y="109"/>
                  <a:pt x="4493" y="113"/>
                </a:cubicBezTo>
                <a:cubicBezTo>
                  <a:pt x="5182" y="117"/>
                  <a:pt x="5549" y="586"/>
                  <a:pt x="5760" y="606"/>
                </a:cubicBezTo>
                <a:lnTo>
                  <a:pt x="5760" y="233"/>
                </a:lnTo>
                <a:cubicBezTo>
                  <a:pt x="5471" y="158"/>
                  <a:pt x="4818" y="0"/>
                  <a:pt x="4040" y="33"/>
                </a:cubicBezTo>
                <a:cubicBezTo>
                  <a:pt x="3262" y="66"/>
                  <a:pt x="1766" y="398"/>
                  <a:pt x="1093" y="433"/>
                </a:cubicBezTo>
                <a:cubicBezTo>
                  <a:pt x="420" y="468"/>
                  <a:pt x="228" y="285"/>
                  <a:pt x="0" y="246"/>
                </a:cubicBez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19" name="Freeform 7"/>
          <p:cNvSpPr>
            <a:spLocks/>
          </p:cNvSpPr>
          <p:nvPr/>
        </p:nvSpPr>
        <p:spPr bwMode="white">
          <a:xfrm>
            <a:off x="2476500" y="1522413"/>
            <a:ext cx="6667500" cy="5335587"/>
          </a:xfrm>
          <a:custGeom>
            <a:avLst/>
            <a:gdLst/>
            <a:ahLst/>
            <a:cxnLst>
              <a:cxn ang="0">
                <a:pos x="0" y="3361"/>
              </a:cxn>
              <a:cxn ang="0">
                <a:pos x="1054" y="295"/>
              </a:cxn>
              <a:cxn ang="0">
                <a:pos x="4200" y="1588"/>
              </a:cxn>
              <a:cxn ang="0">
                <a:pos x="4200" y="2028"/>
              </a:cxn>
              <a:cxn ang="0">
                <a:pos x="1200" y="442"/>
              </a:cxn>
              <a:cxn ang="0">
                <a:pos x="347" y="3361"/>
              </a:cxn>
              <a:cxn ang="0">
                <a:pos x="0" y="3361"/>
              </a:cxn>
            </a:cxnLst>
            <a:rect l="0" t="0" r="r" b="b"/>
            <a:pathLst>
              <a:path w="4200" h="3361">
                <a:moveTo>
                  <a:pt x="0" y="3361"/>
                </a:moveTo>
                <a:cubicBezTo>
                  <a:pt x="118" y="2850"/>
                  <a:pt x="354" y="590"/>
                  <a:pt x="1054" y="295"/>
                </a:cubicBezTo>
                <a:cubicBezTo>
                  <a:pt x="1754" y="0"/>
                  <a:pt x="3676" y="1299"/>
                  <a:pt x="4200" y="1588"/>
                </a:cubicBezTo>
                <a:lnTo>
                  <a:pt x="4200" y="2028"/>
                </a:lnTo>
                <a:cubicBezTo>
                  <a:pt x="3700" y="1837"/>
                  <a:pt x="1842" y="220"/>
                  <a:pt x="1200" y="442"/>
                </a:cubicBezTo>
                <a:cubicBezTo>
                  <a:pt x="558" y="664"/>
                  <a:pt x="547" y="2875"/>
                  <a:pt x="347" y="3361"/>
                </a:cubicBezTo>
                <a:lnTo>
                  <a:pt x="0" y="3361"/>
                </a:ln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50000">
                <a:schemeClr val="bg1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20" name="Freeform 8"/>
          <p:cNvSpPr>
            <a:spLocks/>
          </p:cNvSpPr>
          <p:nvPr/>
        </p:nvSpPr>
        <p:spPr bwMode="invGray">
          <a:xfrm>
            <a:off x="0" y="3443288"/>
            <a:ext cx="9144000" cy="3055937"/>
          </a:xfrm>
          <a:custGeom>
            <a:avLst/>
            <a:gdLst/>
            <a:ahLst/>
            <a:cxnLst>
              <a:cxn ang="0">
                <a:pos x="0" y="804"/>
              </a:cxn>
              <a:cxn ang="0">
                <a:pos x="0" y="991"/>
              </a:cxn>
              <a:cxn ang="0">
                <a:pos x="1547" y="1818"/>
              </a:cxn>
              <a:cxn ang="0">
                <a:pos x="3253" y="351"/>
              </a:cxn>
              <a:cxn ang="0">
                <a:pos x="5760" y="1537"/>
              </a:cxn>
              <a:cxn ang="0">
                <a:pos x="5760" y="1151"/>
              </a:cxn>
              <a:cxn ang="0">
                <a:pos x="3240" y="84"/>
              </a:cxn>
              <a:cxn ang="0">
                <a:pos x="1573" y="1671"/>
              </a:cxn>
              <a:cxn ang="0">
                <a:pos x="0" y="804"/>
              </a:cxn>
            </a:cxnLst>
            <a:rect l="0" t="0" r="r" b="b"/>
            <a:pathLst>
              <a:path w="5760" h="1925">
                <a:moveTo>
                  <a:pt x="0" y="804"/>
                </a:moveTo>
                <a:lnTo>
                  <a:pt x="0" y="991"/>
                </a:lnTo>
                <a:cubicBezTo>
                  <a:pt x="258" y="1160"/>
                  <a:pt x="1005" y="1925"/>
                  <a:pt x="1547" y="1818"/>
                </a:cubicBezTo>
                <a:cubicBezTo>
                  <a:pt x="2089" y="1711"/>
                  <a:pt x="2551" y="398"/>
                  <a:pt x="3253" y="351"/>
                </a:cubicBezTo>
                <a:cubicBezTo>
                  <a:pt x="3955" y="304"/>
                  <a:pt x="5342" y="1404"/>
                  <a:pt x="5760" y="1537"/>
                </a:cubicBezTo>
                <a:lnTo>
                  <a:pt x="5760" y="1151"/>
                </a:lnTo>
                <a:cubicBezTo>
                  <a:pt x="5405" y="1124"/>
                  <a:pt x="3982" y="0"/>
                  <a:pt x="3240" y="84"/>
                </a:cubicBezTo>
                <a:cubicBezTo>
                  <a:pt x="2542" y="171"/>
                  <a:pt x="2113" y="1551"/>
                  <a:pt x="1573" y="1671"/>
                </a:cubicBezTo>
                <a:cubicBezTo>
                  <a:pt x="1033" y="1791"/>
                  <a:pt x="262" y="826"/>
                  <a:pt x="0" y="804"/>
                </a:cubicBez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21" name="Freeform 9"/>
          <p:cNvSpPr>
            <a:spLocks/>
          </p:cNvSpPr>
          <p:nvPr/>
        </p:nvSpPr>
        <p:spPr bwMode="white">
          <a:xfrm>
            <a:off x="0" y="3552825"/>
            <a:ext cx="6237288" cy="3365500"/>
          </a:xfrm>
          <a:custGeom>
            <a:avLst/>
            <a:gdLst/>
            <a:ahLst/>
            <a:cxnLst>
              <a:cxn ang="0">
                <a:pos x="0" y="415"/>
              </a:cxn>
              <a:cxn ang="0">
                <a:pos x="0" y="508"/>
              </a:cxn>
              <a:cxn ang="0">
                <a:pos x="1933" y="229"/>
              </a:cxn>
              <a:cxn ang="0">
                <a:pos x="3920" y="1055"/>
              </a:cxn>
              <a:cxn ang="0">
                <a:pos x="3587" y="2082"/>
              </a:cxn>
              <a:cxn ang="0">
                <a:pos x="3947" y="829"/>
              </a:cxn>
              <a:cxn ang="0">
                <a:pos x="2253" y="69"/>
              </a:cxn>
              <a:cxn ang="0">
                <a:pos x="0" y="415"/>
              </a:cxn>
            </a:cxnLst>
            <a:rect l="0" t="0" r="r" b="b"/>
            <a:pathLst>
              <a:path w="4196" h="2120">
                <a:moveTo>
                  <a:pt x="0" y="415"/>
                </a:moveTo>
                <a:lnTo>
                  <a:pt x="0" y="508"/>
                </a:lnTo>
                <a:cubicBezTo>
                  <a:pt x="160" y="577"/>
                  <a:pt x="1280" y="138"/>
                  <a:pt x="1933" y="229"/>
                </a:cubicBezTo>
                <a:cubicBezTo>
                  <a:pt x="2586" y="320"/>
                  <a:pt x="3644" y="746"/>
                  <a:pt x="3920" y="1055"/>
                </a:cubicBezTo>
                <a:cubicBezTo>
                  <a:pt x="4196" y="1364"/>
                  <a:pt x="3583" y="2120"/>
                  <a:pt x="3587" y="2082"/>
                </a:cubicBezTo>
                <a:lnTo>
                  <a:pt x="3947" y="829"/>
                </a:lnTo>
                <a:cubicBezTo>
                  <a:pt x="3725" y="494"/>
                  <a:pt x="2911" y="138"/>
                  <a:pt x="2253" y="69"/>
                </a:cubicBezTo>
                <a:cubicBezTo>
                  <a:pt x="1595" y="0"/>
                  <a:pt x="469" y="343"/>
                  <a:pt x="0" y="415"/>
                </a:cubicBez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50000">
                <a:schemeClr val="bg1"/>
              </a:gs>
              <a:gs pos="100000">
                <a:schemeClr val="accent2"/>
              </a:gs>
            </a:gsLst>
            <a:lin ang="5400000" scaled="1"/>
          </a:gradFill>
          <a:ln w="9525" cap="flat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22" name="Rectangle 10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323" name="Rectangle 11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324" name="Rectangle 12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>
                <a:solidFill>
                  <a:srgbClr val="FFFFCC"/>
                </a:solidFill>
              </a:defRPr>
            </a:lvl1pPr>
          </a:lstStyle>
          <a:p>
            <a:endParaRPr lang="en-US"/>
          </a:p>
        </p:txBody>
      </p:sp>
      <p:sp>
        <p:nvSpPr>
          <p:cNvPr id="13325" name="Rectangle 13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rgbClr val="FFFFCC"/>
                </a:solidFill>
              </a:defRPr>
            </a:lvl1pPr>
          </a:lstStyle>
          <a:p>
            <a:endParaRPr lang="en-US"/>
          </a:p>
        </p:txBody>
      </p:sp>
      <p:sp>
        <p:nvSpPr>
          <p:cNvPr id="13326" name="Rectangle 14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rgbClr val="FFFFCC"/>
                </a:solidFill>
              </a:defRPr>
            </a:lvl1pPr>
          </a:lstStyle>
          <a:p>
            <a:fld id="{27B29C31-929D-4CC4-845B-70145A70A26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D38DAC-82D9-4E07-9C53-1868C91AFA0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B63711-3C67-47DD-92B9-0E70F02A180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ED39F8-EFB4-482A-A090-3D859F6F023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BA98C3-00EA-4C56-BF0D-5C851A26082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D06FE0-3E9F-4DDC-B7D1-374AC1DE6DB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0B3C4D-CCBE-4D13-B567-CD6826ACA4D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67D0BC-0280-4D72-9A04-96ACF4907D4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67AC5E-C382-463B-BED0-A0EC52C4202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70FBFC-B4EE-4994-AF37-B5C07C8D1B6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69DB5A-82FB-48A6-9B83-7B334AA6AFC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0" scaled="1"/>
        </a:gra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invGray">
          <a:xfrm>
            <a:off x="8783638" y="444500"/>
            <a:ext cx="360362" cy="3152775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50000">
                <a:schemeClr val="hlink"/>
              </a:gs>
              <a:gs pos="100000">
                <a:schemeClr val="bg2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1" name="Freeform 3"/>
          <p:cNvSpPr>
            <a:spLocks/>
          </p:cNvSpPr>
          <p:nvPr/>
        </p:nvSpPr>
        <p:spPr bwMode="invGray">
          <a:xfrm>
            <a:off x="0" y="0"/>
            <a:ext cx="9144000" cy="21336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720"/>
              </a:cxn>
              <a:cxn ang="0">
                <a:pos x="3600" y="624"/>
              </a:cxn>
              <a:cxn ang="0">
                <a:pos x="0" y="1000"/>
              </a:cxn>
              <a:cxn ang="0">
                <a:pos x="0" y="0"/>
              </a:cxn>
            </a:cxnLst>
            <a:rect l="0" t="0" r="r" b="b"/>
            <a:pathLst>
              <a:path w="5760" h="1104">
                <a:moveTo>
                  <a:pt x="0" y="0"/>
                </a:moveTo>
                <a:lnTo>
                  <a:pt x="5760" y="0"/>
                </a:lnTo>
                <a:lnTo>
                  <a:pt x="5760" y="720"/>
                </a:lnTo>
                <a:cubicBezTo>
                  <a:pt x="5400" y="824"/>
                  <a:pt x="4560" y="577"/>
                  <a:pt x="3600" y="624"/>
                </a:cubicBezTo>
                <a:cubicBezTo>
                  <a:pt x="2640" y="671"/>
                  <a:pt x="600" y="1104"/>
                  <a:pt x="0" y="1000"/>
                </a:cubicBez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2" name="Freeform 4"/>
          <p:cNvSpPr>
            <a:spLocks/>
          </p:cNvSpPr>
          <p:nvPr/>
        </p:nvSpPr>
        <p:spPr bwMode="invGray">
          <a:xfrm>
            <a:off x="0" y="1163638"/>
            <a:ext cx="9144000" cy="5694362"/>
          </a:xfrm>
          <a:custGeom>
            <a:avLst/>
            <a:gdLst/>
            <a:ahLst/>
            <a:cxnLst>
              <a:cxn ang="0">
                <a:pos x="0" y="582"/>
              </a:cxn>
              <a:cxn ang="0">
                <a:pos x="2640" y="267"/>
              </a:cxn>
              <a:cxn ang="0">
                <a:pos x="3373" y="160"/>
              </a:cxn>
              <a:cxn ang="0">
                <a:pos x="5760" y="358"/>
              </a:cxn>
              <a:cxn ang="0">
                <a:pos x="5760" y="3587"/>
              </a:cxn>
              <a:cxn ang="0">
                <a:pos x="0" y="3587"/>
              </a:cxn>
              <a:cxn ang="0">
                <a:pos x="0" y="582"/>
              </a:cxn>
            </a:cxnLst>
            <a:rect l="0" t="0" r="r" b="b"/>
            <a:pathLst>
              <a:path w="5760" h="3587">
                <a:moveTo>
                  <a:pt x="0" y="582"/>
                </a:moveTo>
                <a:cubicBezTo>
                  <a:pt x="1027" y="680"/>
                  <a:pt x="1960" y="387"/>
                  <a:pt x="2640" y="267"/>
                </a:cubicBezTo>
                <a:cubicBezTo>
                  <a:pt x="2640" y="267"/>
                  <a:pt x="3268" y="180"/>
                  <a:pt x="3373" y="160"/>
                </a:cubicBezTo>
                <a:cubicBezTo>
                  <a:pt x="4120" y="0"/>
                  <a:pt x="5280" y="358"/>
                  <a:pt x="5760" y="358"/>
                </a:cubicBezTo>
                <a:lnTo>
                  <a:pt x="5760" y="3587"/>
                </a:lnTo>
                <a:lnTo>
                  <a:pt x="0" y="3587"/>
                </a:lnTo>
                <a:cubicBezTo>
                  <a:pt x="0" y="3587"/>
                  <a:pt x="0" y="582"/>
                  <a:pt x="0" y="582"/>
                </a:cubicBezTo>
                <a:close/>
              </a:path>
            </a:pathLst>
          </a:custGeom>
          <a:gradFill rotWithShape="0"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0" scaled="1"/>
          </a:gradFill>
          <a:ln w="9525" cap="flat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293" name="Freeform 5"/>
          <p:cNvSpPr>
            <a:spLocks/>
          </p:cNvSpPr>
          <p:nvPr/>
        </p:nvSpPr>
        <p:spPr bwMode="invGray">
          <a:xfrm>
            <a:off x="0" y="292100"/>
            <a:ext cx="9144000" cy="854075"/>
          </a:xfrm>
          <a:custGeom>
            <a:avLst/>
            <a:gdLst/>
            <a:ahLst/>
            <a:cxnLst>
              <a:cxn ang="0">
                <a:pos x="0" y="163"/>
              </a:cxn>
              <a:cxn ang="0">
                <a:pos x="0" y="403"/>
              </a:cxn>
              <a:cxn ang="0">
                <a:pos x="1773" y="443"/>
              </a:cxn>
              <a:cxn ang="0">
                <a:pos x="4573" y="176"/>
              </a:cxn>
              <a:cxn ang="0">
                <a:pos x="5760" y="536"/>
              </a:cxn>
              <a:cxn ang="0">
                <a:pos x="5760" y="163"/>
              </a:cxn>
              <a:cxn ang="0">
                <a:pos x="4560" y="29"/>
              </a:cxn>
              <a:cxn ang="0">
                <a:pos x="1987" y="336"/>
              </a:cxn>
              <a:cxn ang="0">
                <a:pos x="0" y="163"/>
              </a:cxn>
            </a:cxnLst>
            <a:rect l="0" t="0" r="r" b="b"/>
            <a:pathLst>
              <a:path w="5760" h="538">
                <a:moveTo>
                  <a:pt x="0" y="163"/>
                </a:moveTo>
                <a:lnTo>
                  <a:pt x="0" y="403"/>
                </a:lnTo>
                <a:cubicBezTo>
                  <a:pt x="295" y="450"/>
                  <a:pt x="1011" y="481"/>
                  <a:pt x="1773" y="443"/>
                </a:cubicBezTo>
                <a:cubicBezTo>
                  <a:pt x="2535" y="405"/>
                  <a:pt x="3909" y="161"/>
                  <a:pt x="4573" y="176"/>
                </a:cubicBezTo>
                <a:cubicBezTo>
                  <a:pt x="5237" y="191"/>
                  <a:pt x="5562" y="538"/>
                  <a:pt x="5760" y="536"/>
                </a:cubicBezTo>
                <a:lnTo>
                  <a:pt x="5760" y="163"/>
                </a:lnTo>
                <a:cubicBezTo>
                  <a:pt x="5560" y="79"/>
                  <a:pt x="5189" y="0"/>
                  <a:pt x="4560" y="29"/>
                </a:cubicBezTo>
                <a:cubicBezTo>
                  <a:pt x="3931" y="58"/>
                  <a:pt x="2747" y="314"/>
                  <a:pt x="1987" y="336"/>
                </a:cubicBezTo>
                <a:cubicBezTo>
                  <a:pt x="1227" y="358"/>
                  <a:pt x="414" y="199"/>
                  <a:pt x="0" y="163"/>
                </a:cubicBez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4" name="Freeform 6"/>
          <p:cNvSpPr>
            <a:spLocks/>
          </p:cNvSpPr>
          <p:nvPr/>
        </p:nvSpPr>
        <p:spPr bwMode="invGray">
          <a:xfrm>
            <a:off x="0" y="2405063"/>
            <a:ext cx="9144000" cy="1069975"/>
          </a:xfrm>
          <a:custGeom>
            <a:avLst/>
            <a:gdLst/>
            <a:ahLst/>
            <a:cxnLst>
              <a:cxn ang="0">
                <a:pos x="0" y="246"/>
              </a:cxn>
              <a:cxn ang="0">
                <a:pos x="0" y="406"/>
              </a:cxn>
              <a:cxn ang="0">
                <a:pos x="1280" y="645"/>
              </a:cxn>
              <a:cxn ang="0">
                <a:pos x="1627" y="580"/>
              </a:cxn>
              <a:cxn ang="0">
                <a:pos x="4493" y="113"/>
              </a:cxn>
              <a:cxn ang="0">
                <a:pos x="5760" y="606"/>
              </a:cxn>
              <a:cxn ang="0">
                <a:pos x="5760" y="233"/>
              </a:cxn>
              <a:cxn ang="0">
                <a:pos x="4040" y="33"/>
              </a:cxn>
              <a:cxn ang="0">
                <a:pos x="1093" y="433"/>
              </a:cxn>
              <a:cxn ang="0">
                <a:pos x="0" y="246"/>
              </a:cxn>
            </a:cxnLst>
            <a:rect l="0" t="0" r="r" b="b"/>
            <a:pathLst>
              <a:path w="5760" h="674">
                <a:moveTo>
                  <a:pt x="0" y="246"/>
                </a:moveTo>
                <a:lnTo>
                  <a:pt x="0" y="406"/>
                </a:lnTo>
                <a:cubicBezTo>
                  <a:pt x="213" y="463"/>
                  <a:pt x="1009" y="616"/>
                  <a:pt x="1280" y="645"/>
                </a:cubicBezTo>
                <a:cubicBezTo>
                  <a:pt x="1551" y="674"/>
                  <a:pt x="1092" y="669"/>
                  <a:pt x="1627" y="580"/>
                </a:cubicBezTo>
                <a:cubicBezTo>
                  <a:pt x="2162" y="491"/>
                  <a:pt x="3804" y="109"/>
                  <a:pt x="4493" y="113"/>
                </a:cubicBezTo>
                <a:cubicBezTo>
                  <a:pt x="5182" y="117"/>
                  <a:pt x="5549" y="586"/>
                  <a:pt x="5760" y="606"/>
                </a:cubicBezTo>
                <a:lnTo>
                  <a:pt x="5760" y="233"/>
                </a:lnTo>
                <a:cubicBezTo>
                  <a:pt x="5471" y="158"/>
                  <a:pt x="4818" y="0"/>
                  <a:pt x="4040" y="33"/>
                </a:cubicBezTo>
                <a:cubicBezTo>
                  <a:pt x="3262" y="66"/>
                  <a:pt x="1766" y="398"/>
                  <a:pt x="1093" y="433"/>
                </a:cubicBezTo>
                <a:cubicBezTo>
                  <a:pt x="420" y="468"/>
                  <a:pt x="228" y="285"/>
                  <a:pt x="0" y="246"/>
                </a:cubicBez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295" name="Freeform 7"/>
          <p:cNvSpPr>
            <a:spLocks/>
          </p:cNvSpPr>
          <p:nvPr/>
        </p:nvSpPr>
        <p:spPr bwMode="white">
          <a:xfrm>
            <a:off x="2476500" y="1522413"/>
            <a:ext cx="6667500" cy="5335587"/>
          </a:xfrm>
          <a:custGeom>
            <a:avLst/>
            <a:gdLst/>
            <a:ahLst/>
            <a:cxnLst>
              <a:cxn ang="0">
                <a:pos x="0" y="3361"/>
              </a:cxn>
              <a:cxn ang="0">
                <a:pos x="1054" y="295"/>
              </a:cxn>
              <a:cxn ang="0">
                <a:pos x="4200" y="1588"/>
              </a:cxn>
              <a:cxn ang="0">
                <a:pos x="4200" y="2028"/>
              </a:cxn>
              <a:cxn ang="0">
                <a:pos x="1200" y="442"/>
              </a:cxn>
              <a:cxn ang="0">
                <a:pos x="347" y="3361"/>
              </a:cxn>
              <a:cxn ang="0">
                <a:pos x="0" y="3361"/>
              </a:cxn>
            </a:cxnLst>
            <a:rect l="0" t="0" r="r" b="b"/>
            <a:pathLst>
              <a:path w="4200" h="3361">
                <a:moveTo>
                  <a:pt x="0" y="3361"/>
                </a:moveTo>
                <a:cubicBezTo>
                  <a:pt x="118" y="2850"/>
                  <a:pt x="354" y="590"/>
                  <a:pt x="1054" y="295"/>
                </a:cubicBezTo>
                <a:cubicBezTo>
                  <a:pt x="1754" y="0"/>
                  <a:pt x="3676" y="1299"/>
                  <a:pt x="4200" y="1588"/>
                </a:cubicBezTo>
                <a:lnTo>
                  <a:pt x="4200" y="2028"/>
                </a:lnTo>
                <a:cubicBezTo>
                  <a:pt x="3700" y="1837"/>
                  <a:pt x="1842" y="220"/>
                  <a:pt x="1200" y="442"/>
                </a:cubicBezTo>
                <a:cubicBezTo>
                  <a:pt x="558" y="664"/>
                  <a:pt x="547" y="2875"/>
                  <a:pt x="347" y="3361"/>
                </a:cubicBezTo>
                <a:lnTo>
                  <a:pt x="0" y="3361"/>
                </a:ln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50000">
                <a:schemeClr val="bg1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6" name="Freeform 8"/>
          <p:cNvSpPr>
            <a:spLocks/>
          </p:cNvSpPr>
          <p:nvPr/>
        </p:nvSpPr>
        <p:spPr bwMode="white">
          <a:xfrm>
            <a:off x="0" y="3443288"/>
            <a:ext cx="9144000" cy="3055937"/>
          </a:xfrm>
          <a:custGeom>
            <a:avLst/>
            <a:gdLst/>
            <a:ahLst/>
            <a:cxnLst>
              <a:cxn ang="0">
                <a:pos x="0" y="804"/>
              </a:cxn>
              <a:cxn ang="0">
                <a:pos x="0" y="991"/>
              </a:cxn>
              <a:cxn ang="0">
                <a:pos x="1547" y="1818"/>
              </a:cxn>
              <a:cxn ang="0">
                <a:pos x="3253" y="351"/>
              </a:cxn>
              <a:cxn ang="0">
                <a:pos x="5760" y="1537"/>
              </a:cxn>
              <a:cxn ang="0">
                <a:pos x="5760" y="1151"/>
              </a:cxn>
              <a:cxn ang="0">
                <a:pos x="3240" y="84"/>
              </a:cxn>
              <a:cxn ang="0">
                <a:pos x="1573" y="1671"/>
              </a:cxn>
              <a:cxn ang="0">
                <a:pos x="0" y="804"/>
              </a:cxn>
            </a:cxnLst>
            <a:rect l="0" t="0" r="r" b="b"/>
            <a:pathLst>
              <a:path w="5760" h="1925">
                <a:moveTo>
                  <a:pt x="0" y="804"/>
                </a:moveTo>
                <a:lnTo>
                  <a:pt x="0" y="991"/>
                </a:lnTo>
                <a:cubicBezTo>
                  <a:pt x="258" y="1160"/>
                  <a:pt x="1005" y="1925"/>
                  <a:pt x="1547" y="1818"/>
                </a:cubicBezTo>
                <a:cubicBezTo>
                  <a:pt x="2089" y="1711"/>
                  <a:pt x="2551" y="398"/>
                  <a:pt x="3253" y="351"/>
                </a:cubicBezTo>
                <a:cubicBezTo>
                  <a:pt x="3955" y="304"/>
                  <a:pt x="5342" y="1404"/>
                  <a:pt x="5760" y="1537"/>
                </a:cubicBezTo>
                <a:lnTo>
                  <a:pt x="5760" y="1151"/>
                </a:lnTo>
                <a:cubicBezTo>
                  <a:pt x="5405" y="1124"/>
                  <a:pt x="3982" y="0"/>
                  <a:pt x="3240" y="84"/>
                </a:cubicBezTo>
                <a:cubicBezTo>
                  <a:pt x="2542" y="171"/>
                  <a:pt x="2113" y="1551"/>
                  <a:pt x="1573" y="1671"/>
                </a:cubicBezTo>
                <a:cubicBezTo>
                  <a:pt x="1033" y="1791"/>
                  <a:pt x="262" y="826"/>
                  <a:pt x="0" y="804"/>
                </a:cubicBez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297" name="Freeform 9"/>
          <p:cNvSpPr>
            <a:spLocks/>
          </p:cNvSpPr>
          <p:nvPr/>
        </p:nvSpPr>
        <p:spPr bwMode="white">
          <a:xfrm>
            <a:off x="0" y="3552825"/>
            <a:ext cx="6237288" cy="3365500"/>
          </a:xfrm>
          <a:custGeom>
            <a:avLst/>
            <a:gdLst/>
            <a:ahLst/>
            <a:cxnLst>
              <a:cxn ang="0">
                <a:pos x="0" y="415"/>
              </a:cxn>
              <a:cxn ang="0">
                <a:pos x="0" y="508"/>
              </a:cxn>
              <a:cxn ang="0">
                <a:pos x="1933" y="229"/>
              </a:cxn>
              <a:cxn ang="0">
                <a:pos x="3920" y="1055"/>
              </a:cxn>
              <a:cxn ang="0">
                <a:pos x="3587" y="2082"/>
              </a:cxn>
              <a:cxn ang="0">
                <a:pos x="3947" y="829"/>
              </a:cxn>
              <a:cxn ang="0">
                <a:pos x="2253" y="69"/>
              </a:cxn>
              <a:cxn ang="0">
                <a:pos x="0" y="415"/>
              </a:cxn>
            </a:cxnLst>
            <a:rect l="0" t="0" r="r" b="b"/>
            <a:pathLst>
              <a:path w="4196" h="2120">
                <a:moveTo>
                  <a:pt x="0" y="415"/>
                </a:moveTo>
                <a:lnTo>
                  <a:pt x="0" y="508"/>
                </a:lnTo>
                <a:cubicBezTo>
                  <a:pt x="160" y="577"/>
                  <a:pt x="1280" y="138"/>
                  <a:pt x="1933" y="229"/>
                </a:cubicBezTo>
                <a:cubicBezTo>
                  <a:pt x="2586" y="320"/>
                  <a:pt x="3644" y="746"/>
                  <a:pt x="3920" y="1055"/>
                </a:cubicBezTo>
                <a:cubicBezTo>
                  <a:pt x="4196" y="1364"/>
                  <a:pt x="3583" y="2120"/>
                  <a:pt x="3587" y="2082"/>
                </a:cubicBezTo>
                <a:lnTo>
                  <a:pt x="3947" y="829"/>
                </a:lnTo>
                <a:cubicBezTo>
                  <a:pt x="3725" y="494"/>
                  <a:pt x="2911" y="138"/>
                  <a:pt x="2253" y="69"/>
                </a:cubicBezTo>
                <a:cubicBezTo>
                  <a:pt x="1595" y="0"/>
                  <a:pt x="469" y="343"/>
                  <a:pt x="0" y="415"/>
                </a:cubicBez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50000">
                <a:schemeClr val="bg1"/>
              </a:gs>
              <a:gs pos="100000">
                <a:schemeClr val="accent2"/>
              </a:gs>
            </a:gsLst>
            <a:lin ang="5400000" scaled="1"/>
          </a:gradFill>
          <a:ln w="9525" cap="flat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298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2299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		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2300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/>
            </a:lvl1pPr>
          </a:lstStyle>
          <a:p>
            <a:endParaRPr lang="en-US"/>
          </a:p>
        </p:txBody>
      </p:sp>
      <p:sp>
        <p:nvSpPr>
          <p:cNvPr id="12301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/>
            </a:lvl1pPr>
          </a:lstStyle>
          <a:p>
            <a:endParaRPr lang="en-US"/>
          </a:p>
        </p:txBody>
      </p:sp>
      <p:sp>
        <p:nvSpPr>
          <p:cNvPr id="12302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/>
            </a:lvl1pPr>
          </a:lstStyle>
          <a:p>
            <a:fld id="{D5E3015E-49DD-4DEA-8F75-A4311AF35277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 animBg="1"/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Demonstration Impact Selling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Objectives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increase credibility</a:t>
            </a:r>
          </a:p>
          <a:p>
            <a:r>
              <a:rPr lang="en-US"/>
              <a:t>increase prospect involvement</a:t>
            </a:r>
          </a:p>
          <a:p>
            <a:r>
              <a:rPr lang="en-US"/>
              <a:t>increase prospect desire</a:t>
            </a:r>
          </a:p>
          <a:p>
            <a:r>
              <a:rPr lang="en-US"/>
              <a:t>creating a lasting impression</a:t>
            </a: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If a picture is worth a thousand words 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/>
              <a:t>then a demonstration is worth a thousand pictures</a:t>
            </a:r>
            <a:r>
              <a:rPr lang="en-US"/>
              <a:t> </a:t>
            </a: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4343400"/>
          </a:xfrm>
        </p:spPr>
        <p:txBody>
          <a:bodyPr/>
          <a:lstStyle/>
          <a:p>
            <a:r>
              <a:rPr lang="en-US"/>
              <a:t>Psychological studies have shown that that people receive 87 % of their information on the outside world through their eyes and only 13% through the other four senses.</a:t>
            </a:r>
          </a:p>
        </p:txBody>
      </p:sp>
    </p:spTree>
  </p:cSld>
  <p:clrMapOvr>
    <a:masterClrMapping/>
  </p:clrMapOvr>
  <p:transition>
    <p:cover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Sales Demonstration Checklist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Is the demonstration </a:t>
            </a:r>
            <a:r>
              <a:rPr lang="en-US" i="1"/>
              <a:t>needed</a:t>
            </a:r>
            <a:r>
              <a:rPr lang="en-US"/>
              <a:t> and </a:t>
            </a:r>
            <a:r>
              <a:rPr lang="en-US" i="1"/>
              <a:t>appropriate</a:t>
            </a:r>
            <a:r>
              <a:rPr lang="en-US"/>
              <a:t> ?</a:t>
            </a:r>
          </a:p>
          <a:p>
            <a:r>
              <a:rPr lang="en-US"/>
              <a:t>Have you developed a specific demonstration </a:t>
            </a:r>
            <a:r>
              <a:rPr lang="en-US" i="1"/>
              <a:t>objective</a:t>
            </a:r>
            <a:r>
              <a:rPr lang="en-US"/>
              <a:t>?</a:t>
            </a:r>
          </a:p>
          <a:p>
            <a:r>
              <a:rPr lang="en-US"/>
              <a:t>Have you properly </a:t>
            </a:r>
            <a:r>
              <a:rPr lang="en-US" i="1"/>
              <a:t>planned</a:t>
            </a:r>
            <a:r>
              <a:rPr lang="en-US"/>
              <a:t> and </a:t>
            </a:r>
            <a:r>
              <a:rPr lang="en-US" i="1"/>
              <a:t>organised</a:t>
            </a:r>
            <a:r>
              <a:rPr lang="en-US"/>
              <a:t> the demonstration?</a:t>
            </a:r>
          </a:p>
          <a:p>
            <a:r>
              <a:rPr lang="en-US"/>
              <a:t>Have you rehearsed so that the demonstration </a:t>
            </a:r>
            <a:r>
              <a:rPr lang="en-US" i="1"/>
              <a:t>flows smoothly</a:t>
            </a:r>
            <a:r>
              <a:rPr lang="en-US"/>
              <a:t> and appears </a:t>
            </a:r>
            <a:r>
              <a:rPr lang="en-US" i="1"/>
              <a:t>natural?</a:t>
            </a:r>
            <a:endParaRPr lang="en-US"/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Sales Demonstration Checklist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What is the probability that the demonstration will go as</a:t>
            </a:r>
            <a:r>
              <a:rPr lang="en-US" i="1"/>
              <a:t> planned</a:t>
            </a:r>
            <a:r>
              <a:rPr lang="en-US"/>
              <a:t>?</a:t>
            </a:r>
          </a:p>
          <a:p>
            <a:r>
              <a:rPr lang="en-US"/>
              <a:t>What is the probability that the demonstration will </a:t>
            </a:r>
            <a:r>
              <a:rPr lang="en-US" i="1"/>
              <a:t>backfire</a:t>
            </a:r>
            <a:r>
              <a:rPr lang="en-US"/>
              <a:t>?</a:t>
            </a:r>
          </a:p>
          <a:p>
            <a:r>
              <a:rPr lang="en-US"/>
              <a:t>Does the demonstration present your product in an </a:t>
            </a:r>
            <a:r>
              <a:rPr lang="en-US" i="1"/>
              <a:t>ethical</a:t>
            </a:r>
            <a:r>
              <a:rPr lang="en-US"/>
              <a:t> and</a:t>
            </a:r>
            <a:r>
              <a:rPr lang="en-US" i="1"/>
              <a:t> professional </a:t>
            </a:r>
            <a:r>
              <a:rPr lang="en-US"/>
              <a:t>manner?</a:t>
            </a:r>
          </a:p>
        </p:txBody>
      </p:sp>
    </p:spTree>
  </p:cSld>
  <p:clrMapOvr>
    <a:masterClrMapping/>
  </p:clrMapOvr>
  <p:transition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Get Participation in your demonstration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let the prospect do something simple</a:t>
            </a:r>
          </a:p>
          <a:p>
            <a:r>
              <a:rPr lang="en-US"/>
              <a:t>let the prospect work an important feature</a:t>
            </a:r>
          </a:p>
          <a:p>
            <a:r>
              <a:rPr lang="en-US"/>
              <a:t>let the prospect do something routine, frequently repeated</a:t>
            </a:r>
          </a:p>
          <a:p>
            <a:r>
              <a:rPr lang="en-US"/>
              <a:t>have the prospect answer questions throughout the demonstration</a:t>
            </a: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This allows you to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determine the prospect’s attitude towards the product</a:t>
            </a:r>
          </a:p>
          <a:p>
            <a:r>
              <a:rPr lang="en-US"/>
              <a:t>to progress in the demonstration or wait and answer any questions or address any objections</a:t>
            </a:r>
          </a:p>
          <a:p>
            <a:r>
              <a:rPr lang="en-US"/>
              <a:t>aid in getting the prospect into the positive ‘Yes’ mood</a:t>
            </a:r>
          </a:p>
          <a:p>
            <a:r>
              <a:rPr lang="en-US"/>
              <a:t>set the stage for closing the sale</a:t>
            </a: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 autoUpdateAnimBg="0"/>
    </p:bldLst>
  </p:timing>
</p:sld>
</file>

<file path=ppt/theme/theme1.xml><?xml version="1.0" encoding="utf-8"?>
<a:theme xmlns:a="http://schemas.openxmlformats.org/drawingml/2006/main" name="Ribbons">
  <a:themeElements>
    <a:clrScheme name="Ribbons 1">
      <a:dk1>
        <a:srgbClr val="220011"/>
      </a:dk1>
      <a:lt1>
        <a:srgbClr val="FFFFCC"/>
      </a:lt1>
      <a:dk2>
        <a:srgbClr val="660033"/>
      </a:dk2>
      <a:lt2>
        <a:srgbClr val="FFCC00"/>
      </a:lt2>
      <a:accent1>
        <a:srgbClr val="CC0099"/>
      </a:accent1>
      <a:accent2>
        <a:srgbClr val="56002B"/>
      </a:accent2>
      <a:accent3>
        <a:srgbClr val="B8AAAD"/>
      </a:accent3>
      <a:accent4>
        <a:srgbClr val="DADAAE"/>
      </a:accent4>
      <a:accent5>
        <a:srgbClr val="E2AACA"/>
      </a:accent5>
      <a:accent6>
        <a:srgbClr val="4D0026"/>
      </a:accent6>
      <a:hlink>
        <a:srgbClr val="9C004E"/>
      </a:hlink>
      <a:folHlink>
        <a:srgbClr val="FF6600"/>
      </a:folHlink>
    </a:clrScheme>
    <a:fontScheme name="Ribbons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/>
          </a:defRPr>
        </a:defPPr>
      </a:lstStyle>
    </a:lnDef>
  </a:objectDefaults>
  <a:extraClrSchemeLst>
    <a:extraClrScheme>
      <a:clrScheme name="Ribbons 1">
        <a:dk1>
          <a:srgbClr val="220011"/>
        </a:dk1>
        <a:lt1>
          <a:srgbClr val="FFFFCC"/>
        </a:lt1>
        <a:dk2>
          <a:srgbClr val="660033"/>
        </a:dk2>
        <a:lt2>
          <a:srgbClr val="FFCC00"/>
        </a:lt2>
        <a:accent1>
          <a:srgbClr val="CC0099"/>
        </a:accent1>
        <a:accent2>
          <a:srgbClr val="56002B"/>
        </a:accent2>
        <a:accent3>
          <a:srgbClr val="B8AAAD"/>
        </a:accent3>
        <a:accent4>
          <a:srgbClr val="DADAAE"/>
        </a:accent4>
        <a:accent5>
          <a:srgbClr val="E2AACA"/>
        </a:accent5>
        <a:accent6>
          <a:srgbClr val="4D0026"/>
        </a:accent6>
        <a:hlink>
          <a:srgbClr val="9C004E"/>
        </a:hlink>
        <a:folHlink>
          <a:srgbClr val="FF66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bbons 2">
        <a:dk1>
          <a:srgbClr val="000F1E"/>
        </a:dk1>
        <a:lt1>
          <a:srgbClr val="FFFFFF"/>
        </a:lt1>
        <a:dk2>
          <a:srgbClr val="003366"/>
        </a:dk2>
        <a:lt2>
          <a:srgbClr val="33CCCC"/>
        </a:lt2>
        <a:accent1>
          <a:srgbClr val="006699"/>
        </a:accent1>
        <a:accent2>
          <a:srgbClr val="003366"/>
        </a:accent2>
        <a:accent3>
          <a:srgbClr val="AAADB8"/>
        </a:accent3>
        <a:accent4>
          <a:srgbClr val="DADADA"/>
        </a:accent4>
        <a:accent5>
          <a:srgbClr val="AAB8CA"/>
        </a:accent5>
        <a:accent6>
          <a:srgbClr val="002D5C"/>
        </a:accent6>
        <a:hlink>
          <a:srgbClr val="0099CC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bbons 3">
        <a:dk1>
          <a:srgbClr val="002F2E"/>
        </a:dk1>
        <a:lt1>
          <a:srgbClr val="FFFFFF"/>
        </a:lt1>
        <a:dk2>
          <a:srgbClr val="008080"/>
        </a:dk2>
        <a:lt2>
          <a:srgbClr val="66FFCC"/>
        </a:lt2>
        <a:accent1>
          <a:srgbClr val="0099CC"/>
        </a:accent1>
        <a:accent2>
          <a:srgbClr val="005250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4948"/>
        </a:accent6>
        <a:hlink>
          <a:srgbClr val="00CC99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bbons 4">
        <a:dk1>
          <a:srgbClr val="000022"/>
        </a:dk1>
        <a:lt1>
          <a:srgbClr val="FFFFFF"/>
        </a:lt1>
        <a:dk2>
          <a:srgbClr val="000066"/>
        </a:dk2>
        <a:lt2>
          <a:srgbClr val="FFCC00"/>
        </a:lt2>
        <a:accent1>
          <a:srgbClr val="666699"/>
        </a:accent1>
        <a:accent2>
          <a:srgbClr val="000048"/>
        </a:accent2>
        <a:accent3>
          <a:srgbClr val="AAAAB8"/>
        </a:accent3>
        <a:accent4>
          <a:srgbClr val="DADADA"/>
        </a:accent4>
        <a:accent5>
          <a:srgbClr val="B8B8CA"/>
        </a:accent5>
        <a:accent6>
          <a:srgbClr val="000040"/>
        </a:accent6>
        <a:hlink>
          <a:srgbClr val="9999FF"/>
        </a:hlink>
        <a:folHlink>
          <a:srgbClr val="0000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bbons 5">
        <a:dk1>
          <a:srgbClr val="663300"/>
        </a:dk1>
        <a:lt1>
          <a:srgbClr val="FFFFFF"/>
        </a:lt1>
        <a:dk2>
          <a:srgbClr val="000000"/>
        </a:dk2>
        <a:lt2>
          <a:srgbClr val="FFFF99"/>
        </a:lt2>
        <a:accent1>
          <a:srgbClr val="FFCC66"/>
        </a:accent1>
        <a:accent2>
          <a:srgbClr val="FFFFCC"/>
        </a:accent2>
        <a:accent3>
          <a:srgbClr val="FFFFFF"/>
        </a:accent3>
        <a:accent4>
          <a:srgbClr val="562A00"/>
        </a:accent4>
        <a:accent5>
          <a:srgbClr val="FFE2B8"/>
        </a:accent5>
        <a:accent6>
          <a:srgbClr val="E7E7B9"/>
        </a:accent6>
        <a:hlink>
          <a:srgbClr val="FFCC00"/>
        </a:hlink>
        <a:folHlink>
          <a:srgbClr val="FF7C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bbons 6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CBCBCB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D4D4D4"/>
        </a:accent6>
        <a:hlink>
          <a:srgbClr val="4D4D4D"/>
        </a:hlink>
        <a:folHlink>
          <a:srgbClr val="86868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Designs\RIBBONS.POT</Template>
  <TotalTime>44</TotalTime>
  <Words>220</Words>
  <Application>Microsoft PowerPoint</Application>
  <PresentationFormat>On-screen Show (4:3)</PresentationFormat>
  <Paragraphs>28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Times New Roman</vt:lpstr>
      <vt:lpstr>Ribbons</vt:lpstr>
      <vt:lpstr>Demonstration Impact Selling</vt:lpstr>
      <vt:lpstr>Objectives</vt:lpstr>
      <vt:lpstr>If a picture is worth a thousand words </vt:lpstr>
      <vt:lpstr>Psychological studies have shown that that people receive 87 % of their information on the outside world through their eyes and only 13% through the other four senses.</vt:lpstr>
      <vt:lpstr>Sales Demonstration Checklist</vt:lpstr>
      <vt:lpstr>Sales Demonstration Checklist</vt:lpstr>
      <vt:lpstr>Get Participation in your demonstration</vt:lpstr>
      <vt:lpstr>This allows you to</vt:lpstr>
    </vt:vector>
  </TitlesOfParts>
  <Company>XIMB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Demonstration Impact Selling</dc:title>
  <dc:creator>MR.TRIPAHTY</dc:creator>
  <cp:lastModifiedBy>mnt</cp:lastModifiedBy>
  <cp:revision>6</cp:revision>
  <dcterms:created xsi:type="dcterms:W3CDTF">2002-02-03T22:09:54Z</dcterms:created>
  <dcterms:modified xsi:type="dcterms:W3CDTF">2008-10-20T10:20:24Z</dcterms:modified>
</cp:coreProperties>
</file>