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5" r:id="rId5"/>
    <p:sldId id="268" r:id="rId6"/>
    <p:sldId id="259" r:id="rId7"/>
    <p:sldId id="260" r:id="rId8"/>
    <p:sldId id="261" r:id="rId9"/>
    <p:sldId id="262" r:id="rId10"/>
    <p:sldId id="263" r:id="rId11"/>
    <p:sldId id="266" r:id="rId12"/>
    <p:sldId id="26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p:cViewPr varScale="1">
        <p:scale>
          <a:sx n="86" d="100"/>
          <a:sy n="86" d="100"/>
        </p:scale>
        <p:origin x="-12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D8BD707-D9CF-40AE-B4C6-C98DA3205C09}" type="datetimeFigureOut">
              <a:rPr lang="en-US" smtClean="0"/>
              <a:pPr/>
              <a:t>1/7/2009</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1/7/2009</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D8BD707-D9CF-40AE-B4C6-C98DA3205C09}" type="datetimeFigureOut">
              <a:rPr lang="en-US" smtClean="0"/>
              <a:pPr/>
              <a:t>1/7/2009</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D8BD707-D9CF-40AE-B4C6-C98DA3205C09}" type="datetimeFigureOut">
              <a:rPr lang="en-US" smtClean="0"/>
              <a:pPr/>
              <a:t>1/7/2009</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D8BD707-D9CF-40AE-B4C6-C98DA3205C09}" type="datetimeFigureOut">
              <a:rPr lang="en-US" smtClean="0"/>
              <a:pPr/>
              <a:t>1/7/2009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1/7/2009</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1/7/2009</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1/7/2009</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1/7/2009</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pPr/>
              <a:t>1/7/2009</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Presentation</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lnSpcReduction="10000"/>
          </a:bodyPr>
          <a:lstStyle/>
          <a:p>
            <a:r>
              <a:rPr lang="en-US" dirty="0" smtClean="0"/>
              <a:t>To make the prospect aware of a problem or a need</a:t>
            </a:r>
          </a:p>
          <a:p>
            <a:r>
              <a:rPr lang="en-US" dirty="0" smtClean="0"/>
              <a:t>To prove your proposition would solve that problem or meet that need</a:t>
            </a:r>
          </a:p>
          <a:p>
            <a:r>
              <a:rPr lang="en-US" dirty="0" smtClean="0"/>
              <a:t>To prove that you and your company are worthy suppliers</a:t>
            </a:r>
          </a:p>
          <a:p>
            <a:r>
              <a:rPr lang="en-US" dirty="0" smtClean="0"/>
              <a:t>To motivate or persuade the prospect to act promptly to solve the problem or meet that need</a:t>
            </a:r>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Building Confidence</a:t>
            </a:r>
            <a:endParaRPr lang="en-US" dirty="0"/>
          </a:p>
        </p:txBody>
      </p:sp>
      <p:sp>
        <p:nvSpPr>
          <p:cNvPr id="3" name="Content Placeholder 2"/>
          <p:cNvSpPr>
            <a:spLocks noGrp="1"/>
          </p:cNvSpPr>
          <p:nvPr>
            <p:ph idx="1"/>
          </p:nvPr>
        </p:nvSpPr>
        <p:spPr/>
        <p:txBody>
          <a:bodyPr/>
          <a:lstStyle/>
          <a:p>
            <a:r>
              <a:rPr lang="en-US" dirty="0" smtClean="0"/>
              <a:t>Personal </a:t>
            </a:r>
            <a:r>
              <a:rPr lang="en-US" dirty="0" err="1" smtClean="0"/>
              <a:t>behaviour</a:t>
            </a:r>
            <a:endParaRPr lang="en-US" dirty="0" smtClean="0"/>
          </a:p>
          <a:p>
            <a:r>
              <a:rPr lang="en-US" dirty="0" smtClean="0"/>
              <a:t>Confidence building techniques</a:t>
            </a:r>
          </a:p>
          <a:p>
            <a:r>
              <a:rPr lang="en-US" dirty="0" smtClean="0"/>
              <a:t>The guarantee</a:t>
            </a:r>
          </a:p>
          <a:p>
            <a:r>
              <a:rPr lang="en-US" dirty="0" smtClean="0"/>
              <a:t>The use of testimonials</a:t>
            </a:r>
          </a:p>
          <a:p>
            <a:r>
              <a:rPr lang="en-US" dirty="0" smtClean="0"/>
              <a:t>Show records</a:t>
            </a:r>
          </a:p>
          <a:p>
            <a:r>
              <a:rPr lang="en-US" dirty="0" smtClean="0"/>
              <a:t>Plant tours</a:t>
            </a:r>
          </a:p>
          <a:p>
            <a:r>
              <a:rPr lang="en-US" dirty="0" smtClean="0"/>
              <a:t>Demonstrations</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1" nodeType="click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42" dur="500"/>
                                        <p:tgtEl>
                                          <p:spTgt spid="3">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1" nodeType="clickEffect">
                                  <p:stCondLst>
                                    <p:cond delay="0"/>
                                  </p:stCondLst>
                                  <p:childTnLst>
                                    <p:set>
                                      <p:cBhvr>
                                        <p:cTn id="4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47" dur="500"/>
                                        <p:tgtEl>
                                          <p:spTgt spid="3">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1" nodeType="clickEffect">
                                  <p:stCondLst>
                                    <p:cond delay="0"/>
                                  </p:stCondLst>
                                  <p:childTnLst>
                                    <p:set>
                                      <p:cBhvr>
                                        <p:cTn id="5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52" dur="500"/>
                                        <p:tgtEl>
                                          <p:spTgt spid="3">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1"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57" dur="500"/>
                                        <p:tgtEl>
                                          <p:spTgt spid="3">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1" nodeType="clickEffect">
                                  <p:stCondLst>
                                    <p:cond delay="0"/>
                                  </p:stCondLst>
                                  <p:childTnLst>
                                    <p:set>
                                      <p:cBhvr>
                                        <p:cTn id="6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62" dur="500"/>
                                        <p:tgtEl>
                                          <p:spTgt spid="3">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grpId="1" nodeType="clickEffect">
                                  <p:stCondLst>
                                    <p:cond delay="0"/>
                                  </p:stCondLst>
                                  <p:childTnLst>
                                    <p:set>
                                      <p:cBhvr>
                                        <p:cTn id="6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67" dur="500"/>
                                        <p:tgtEl>
                                          <p:spTgt spid="3">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4" presetClass="entr" presetSubtype="10" fill="hold" grpId="1" nodeType="clickEffect">
                                  <p:stCondLst>
                                    <p:cond delay="0"/>
                                  </p:stCondLst>
                                  <p:childTnLst>
                                    <p:set>
                                      <p:cBhvr>
                                        <p:cTn id="7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7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762001"/>
            <a:ext cx="7772400" cy="2971799"/>
          </a:xfrm>
        </p:spPr>
        <p:txBody>
          <a:bodyPr/>
          <a:lstStyle/>
          <a:p>
            <a:r>
              <a:rPr lang="en-US" dirty="0" smtClean="0"/>
              <a:t>If you don’t CLEARLY understand and cannot clearly ARTICULATE the difference, you may be LOSING sales </a:t>
            </a:r>
            <a:r>
              <a:rPr lang="en-US" smtClean="0"/>
              <a:t>to those who can</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Sales Presentation</a:t>
            </a:r>
            <a:endParaRPr lang="en-US" dirty="0"/>
          </a:p>
        </p:txBody>
      </p:sp>
      <p:sp>
        <p:nvSpPr>
          <p:cNvPr id="3" name="Content Placeholder 2"/>
          <p:cNvSpPr>
            <a:spLocks noGrp="1"/>
          </p:cNvSpPr>
          <p:nvPr>
            <p:ph idx="1"/>
          </p:nvPr>
        </p:nvSpPr>
        <p:spPr/>
        <p:txBody>
          <a:bodyPr/>
          <a:lstStyle/>
          <a:p>
            <a:r>
              <a:rPr lang="en-US" dirty="0" smtClean="0"/>
              <a:t>The memorized presentation</a:t>
            </a:r>
          </a:p>
          <a:p>
            <a:r>
              <a:rPr lang="en-US" dirty="0" smtClean="0"/>
              <a:t>The formula presentation</a:t>
            </a:r>
          </a:p>
          <a:p>
            <a:r>
              <a:rPr lang="en-US" dirty="0" smtClean="0"/>
              <a:t>The Need-Satisfaction presentation</a:t>
            </a:r>
          </a:p>
          <a:p>
            <a:r>
              <a:rPr lang="en-US" dirty="0" smtClean="0"/>
              <a:t>The Problem-Solution presentation</a:t>
            </a:r>
          </a:p>
          <a:p>
            <a:r>
              <a:rPr lang="en-US" dirty="0" smtClean="0"/>
              <a:t>The group presentation</a:t>
            </a:r>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t>Other basic Strategies of the presentation</a:t>
            </a:r>
            <a:endParaRPr lang="en-US" sz="2800" dirty="0"/>
          </a:p>
        </p:txBody>
      </p:sp>
      <p:sp>
        <p:nvSpPr>
          <p:cNvPr id="3" name="Content Placeholder 2"/>
          <p:cNvSpPr>
            <a:spLocks noGrp="1"/>
          </p:cNvSpPr>
          <p:nvPr>
            <p:ph idx="1"/>
          </p:nvPr>
        </p:nvSpPr>
        <p:spPr/>
        <p:txBody>
          <a:bodyPr/>
          <a:lstStyle/>
          <a:p>
            <a:r>
              <a:rPr lang="en-US" dirty="0" smtClean="0"/>
              <a:t>Selling should not be a battle</a:t>
            </a:r>
          </a:p>
          <a:p>
            <a:r>
              <a:rPr lang="en-US" dirty="0" smtClean="0"/>
              <a:t>Keep the interview friendly</a:t>
            </a:r>
          </a:p>
          <a:p>
            <a:r>
              <a:rPr lang="en-US" dirty="0" smtClean="0"/>
              <a:t>Controlling the interview</a:t>
            </a:r>
          </a:p>
          <a:p>
            <a:r>
              <a:rPr lang="en-US" dirty="0" smtClean="0"/>
              <a:t>Timing</a:t>
            </a:r>
          </a:p>
          <a:p>
            <a:r>
              <a:rPr lang="en-US" dirty="0" smtClean="0"/>
              <a:t>Listening</a:t>
            </a:r>
          </a:p>
          <a:p>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Situational selling strategies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Ignore the static</a:t>
            </a:r>
          </a:p>
          <a:p>
            <a:r>
              <a:rPr lang="en-US" dirty="0" smtClean="0"/>
              <a:t>Take a strong positive action</a:t>
            </a:r>
          </a:p>
          <a:p>
            <a:r>
              <a:rPr lang="en-US" dirty="0" smtClean="0"/>
              <a:t>The challenge</a:t>
            </a:r>
          </a:p>
          <a:p>
            <a:r>
              <a:rPr lang="en-US" dirty="0" smtClean="0"/>
              <a:t>Mitigating circumstances</a:t>
            </a:r>
          </a:p>
          <a:p>
            <a:r>
              <a:rPr lang="en-US" dirty="0" smtClean="0"/>
              <a:t>Withdrawal</a:t>
            </a:r>
          </a:p>
          <a:p>
            <a:r>
              <a:rPr lang="en-US" dirty="0" smtClean="0"/>
              <a:t>Play for time</a:t>
            </a:r>
          </a:p>
          <a:p>
            <a:r>
              <a:rPr lang="en-US" dirty="0" smtClean="0"/>
              <a:t>Change the subject</a:t>
            </a:r>
          </a:p>
          <a:p>
            <a:r>
              <a:rPr lang="en-US" dirty="0" smtClean="0"/>
              <a:t>Be a ‘whipping’ boy</a:t>
            </a:r>
          </a:p>
          <a:p>
            <a:r>
              <a:rPr lang="en-US" dirty="0" smtClean="0"/>
              <a:t>The interrupted interview</a:t>
            </a:r>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6"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Horizontal)">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1066799"/>
          </a:xfrm>
        </p:spPr>
        <p:txBody>
          <a:bodyPr/>
          <a:lstStyle/>
          <a:p>
            <a:pPr algn="ctr"/>
            <a:r>
              <a:rPr lang="en-US" dirty="0" smtClean="0"/>
              <a:t>Handling objections</a:t>
            </a:r>
            <a:endParaRPr lang="en-US" dirty="0"/>
          </a:p>
        </p:txBody>
      </p:sp>
      <p:sp>
        <p:nvSpPr>
          <p:cNvPr id="4" name="Subtitle 3"/>
          <p:cNvSpPr>
            <a:spLocks noGrp="1"/>
          </p:cNvSpPr>
          <p:nvPr>
            <p:ph type="subTitle" idx="1"/>
          </p:nvPr>
        </p:nvSpPr>
        <p:spPr>
          <a:xfrm>
            <a:off x="1371600" y="2362200"/>
            <a:ext cx="6400800" cy="1828800"/>
          </a:xfrm>
        </p:spPr>
        <p:txBody>
          <a:bodyPr/>
          <a:lstStyle/>
          <a:p>
            <a:r>
              <a:rPr lang="en-US" dirty="0" smtClean="0"/>
              <a:t>Objections are an integral part of the process. It indicates an interest in the presentation. At least they are listening. The dangerous prospect is the one who does not speak at all. </a:t>
            </a:r>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ox(in)">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400" dirty="0" smtClean="0"/>
              <a:t>Objections are guideposts to prospect reactions</a:t>
            </a:r>
            <a:endParaRPr lang="en-US" sz="2400" dirty="0"/>
          </a:p>
        </p:txBody>
      </p:sp>
      <p:sp>
        <p:nvSpPr>
          <p:cNvPr id="3" name="Content Placeholder 2"/>
          <p:cNvSpPr>
            <a:spLocks noGrp="1"/>
          </p:cNvSpPr>
          <p:nvPr>
            <p:ph idx="1"/>
          </p:nvPr>
        </p:nvSpPr>
        <p:spPr/>
        <p:txBody>
          <a:bodyPr>
            <a:normAutofit fontScale="77500" lnSpcReduction="20000"/>
          </a:bodyPr>
          <a:lstStyle/>
          <a:p>
            <a:r>
              <a:rPr lang="en-US" dirty="0" smtClean="0"/>
              <a:t>Usually it is a request for additional information</a:t>
            </a:r>
          </a:p>
          <a:p>
            <a:r>
              <a:rPr lang="en-US" dirty="0" smtClean="0"/>
              <a:t>It could be a request for further clarification</a:t>
            </a:r>
          </a:p>
          <a:p>
            <a:r>
              <a:rPr lang="en-US" dirty="0" smtClean="0"/>
              <a:t>Don’t try to dodge them. It would only make the prospect suspicious.</a:t>
            </a:r>
          </a:p>
          <a:p>
            <a:r>
              <a:rPr lang="en-US" dirty="0" smtClean="0"/>
              <a:t>Do not argue with the prospect</a:t>
            </a:r>
          </a:p>
          <a:p>
            <a:r>
              <a:rPr lang="en-US" dirty="0" smtClean="0"/>
              <a:t>Avoid irrelevant objections.</a:t>
            </a:r>
          </a:p>
          <a:p>
            <a:r>
              <a:rPr lang="en-US" dirty="0" smtClean="0"/>
              <a:t>It is a good idea to handle the objection the moment they are raised</a:t>
            </a:r>
          </a:p>
          <a:p>
            <a:r>
              <a:rPr lang="en-US" dirty="0" smtClean="0"/>
              <a:t>However, not all objections are required to be taken up at once.</a:t>
            </a:r>
          </a:p>
          <a:p>
            <a:r>
              <a:rPr lang="en-US" dirty="0" smtClean="0"/>
              <a:t>Never magnify an objection.</a:t>
            </a:r>
          </a:p>
          <a:p>
            <a:r>
              <a:rPr lang="en-US" dirty="0" smtClean="0"/>
              <a:t>Objections can be stated, hidden, valid, invalid </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Determining hidden objections</a:t>
            </a:r>
            <a:endParaRPr lang="en-US" dirty="0"/>
          </a:p>
        </p:txBody>
      </p:sp>
      <p:sp>
        <p:nvSpPr>
          <p:cNvPr id="3" name="Content Placeholder 2"/>
          <p:cNvSpPr>
            <a:spLocks noGrp="1"/>
          </p:cNvSpPr>
          <p:nvPr>
            <p:ph idx="1"/>
          </p:nvPr>
        </p:nvSpPr>
        <p:spPr/>
        <p:txBody>
          <a:bodyPr/>
          <a:lstStyle/>
          <a:p>
            <a:r>
              <a:rPr lang="en-US" dirty="0" smtClean="0"/>
              <a:t>Asking questions</a:t>
            </a:r>
          </a:p>
          <a:p>
            <a:r>
              <a:rPr lang="en-US" dirty="0" smtClean="0"/>
              <a:t>‘What else is bothering you?’</a:t>
            </a:r>
          </a:p>
          <a:p>
            <a:r>
              <a:rPr lang="en-US" dirty="0" smtClean="0"/>
              <a:t>“Honest John’’ technique</a:t>
            </a:r>
          </a:p>
          <a:p>
            <a:r>
              <a:rPr lang="en-US" dirty="0" smtClean="0"/>
              <a:t>“Habeas corpus” technique</a:t>
            </a:r>
          </a:p>
          <a:p>
            <a:r>
              <a:rPr lang="en-US" dirty="0" smtClean="0"/>
              <a:t>The 4 ‘No’s technique – no need, no want, no money, no hurry</a:t>
            </a:r>
          </a:p>
          <a:p>
            <a:r>
              <a:rPr lang="en-US" dirty="0" smtClean="0"/>
              <a:t>Perception - insight</a:t>
            </a:r>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1"/>
            <a:ext cx="7772400" cy="2609850"/>
          </a:xfrm>
        </p:spPr>
        <p:txBody>
          <a:bodyPr>
            <a:normAutofit fontScale="90000"/>
          </a:bodyPr>
          <a:lstStyle/>
          <a:p>
            <a:r>
              <a:rPr lang="en-US" dirty="0" smtClean="0"/>
              <a:t>IF </a:t>
            </a:r>
            <a:r>
              <a:rPr lang="en-US" dirty="0" smtClean="0"/>
              <a:t>you </a:t>
            </a:r>
            <a:r>
              <a:rPr lang="en-US" dirty="0" smtClean="0"/>
              <a:t>can identify the proper objection, then you can take steps to overcome it, or move on to the next prospect, instead of wasting time</a:t>
            </a:r>
            <a:endParaRPr lang="en-US" dirty="0"/>
          </a:p>
        </p:txBody>
      </p:sp>
      <p:sp>
        <p:nvSpPr>
          <p:cNvPr id="5" name="Subtitle 4"/>
          <p:cNvSpPr>
            <a:spLocks noGrp="1"/>
          </p:cNvSpPr>
          <p:nvPr>
            <p:ph type="subTitle" idx="1"/>
          </p:nvPr>
        </p:nvSpPr>
        <p:spPr/>
        <p:txBody>
          <a:bodyPr/>
          <a:lstStyle/>
          <a:p>
            <a:pPr algn="ctr"/>
            <a:r>
              <a:rPr lang="en-US" dirty="0" smtClean="0"/>
              <a:t>Therefore, anticipate and forestall objections</a:t>
            </a:r>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Methods of handling objections</a:t>
            </a:r>
            <a:endParaRPr lang="en-US" dirty="0"/>
          </a:p>
        </p:txBody>
      </p:sp>
      <p:sp>
        <p:nvSpPr>
          <p:cNvPr id="3" name="Content Placeholder 2"/>
          <p:cNvSpPr>
            <a:spLocks noGrp="1"/>
          </p:cNvSpPr>
          <p:nvPr>
            <p:ph idx="1"/>
          </p:nvPr>
        </p:nvSpPr>
        <p:spPr/>
        <p:txBody>
          <a:bodyPr/>
          <a:lstStyle/>
          <a:p>
            <a:r>
              <a:rPr lang="en-US" dirty="0" smtClean="0"/>
              <a:t>Direct denial</a:t>
            </a:r>
          </a:p>
          <a:p>
            <a:r>
              <a:rPr lang="en-US" dirty="0" smtClean="0"/>
              <a:t>Indirect denial</a:t>
            </a:r>
          </a:p>
          <a:p>
            <a:r>
              <a:rPr lang="en-US" dirty="0" smtClean="0"/>
              <a:t>Boomerang</a:t>
            </a:r>
          </a:p>
          <a:p>
            <a:r>
              <a:rPr lang="en-US" dirty="0" smtClean="0"/>
              <a:t>Compensation</a:t>
            </a:r>
          </a:p>
          <a:p>
            <a:r>
              <a:rPr lang="en-US" dirty="0" smtClean="0"/>
              <a:t>Question</a:t>
            </a:r>
          </a:p>
          <a:p>
            <a:r>
              <a:rPr lang="en-US" dirty="0" smtClean="0"/>
              <a:t>Pass up</a:t>
            </a:r>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90</TotalTime>
  <Words>380</Words>
  <Application>Microsoft Office PowerPoint</Application>
  <PresentationFormat>On-screen Show (4:3)</PresentationFormat>
  <Paragraphs>65</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Trek</vt:lpstr>
      <vt:lpstr>The Presentation</vt:lpstr>
      <vt:lpstr>Objectives</vt:lpstr>
      <vt:lpstr>Building Confidence</vt:lpstr>
      <vt:lpstr>If you don’t CLEARLY understand and cannot clearly ARTICULATE the difference, you may be LOSING sales to those who can</vt:lpstr>
      <vt:lpstr>The Sales Presentation</vt:lpstr>
      <vt:lpstr>Other basic Strategies of the presentation</vt:lpstr>
      <vt:lpstr>Situational selling strategies</vt:lpstr>
      <vt:lpstr>Handling objections</vt:lpstr>
      <vt:lpstr>Objections are guideposts to prospect reactions</vt:lpstr>
      <vt:lpstr>Determining hidden objections</vt:lpstr>
      <vt:lpstr>IF you can identify the proper objection, then you can take steps to overcome it, or move on to the next prospect, instead of wasting time</vt:lpstr>
      <vt:lpstr>Basic Methods of handling objections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Presentation</dc:title>
  <dc:creator/>
  <cp:lastModifiedBy>mnt</cp:lastModifiedBy>
  <cp:revision>18</cp:revision>
  <dcterms:created xsi:type="dcterms:W3CDTF">2006-08-16T00:00:00Z</dcterms:created>
  <dcterms:modified xsi:type="dcterms:W3CDTF">2009-01-07T11:57:36Z</dcterms:modified>
</cp:coreProperties>
</file>