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1" r:id="rId9"/>
    <p:sldId id="262" r:id="rId10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466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446467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6468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69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0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1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2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3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4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5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6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7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8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79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80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6481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4648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4648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46484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446485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46486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134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174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7884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654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7097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225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724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931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8119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911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442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445443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5444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45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46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47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48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49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50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51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52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53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54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55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56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5457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4545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545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fld id="{4AF9A2C8-4068-49FC-B700-FD8EF6B0E61B}" type="datetimeFigureOut">
              <a:rPr lang="en-IN" smtClean="0"/>
              <a:t>14-01-2014</a:t>
            </a:fld>
            <a:endParaRPr lang="en-IN"/>
          </a:p>
        </p:txBody>
      </p:sp>
      <p:sp>
        <p:nvSpPr>
          <p:cNvPr id="44546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IN"/>
          </a:p>
        </p:txBody>
      </p:sp>
      <p:sp>
        <p:nvSpPr>
          <p:cNvPr id="44546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B229884-432A-4126-9352-D46EAE8CEBC6}" type="slidenum">
              <a:rPr lang="en-IN" smtClean="0"/>
              <a:t>‹#›</a:t>
            </a:fld>
            <a:endParaRPr lang="en-IN"/>
          </a:p>
        </p:txBody>
      </p:sp>
      <p:sp>
        <p:nvSpPr>
          <p:cNvPr id="44546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IN" dirty="0" smtClean="0"/>
              <a:t>Competition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42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Competitive Forces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Segment rivalry</a:t>
            </a:r>
          </a:p>
          <a:p>
            <a:r>
              <a:rPr lang="en-IN" dirty="0" smtClean="0"/>
              <a:t>New entrants</a:t>
            </a:r>
          </a:p>
          <a:p>
            <a:r>
              <a:rPr lang="en-IN" dirty="0" smtClean="0"/>
              <a:t>Substitute products</a:t>
            </a:r>
          </a:p>
          <a:p>
            <a:r>
              <a:rPr lang="en-IN" dirty="0" smtClean="0"/>
              <a:t>Customer bargaining power</a:t>
            </a:r>
          </a:p>
          <a:p>
            <a:r>
              <a:rPr lang="en-IN" dirty="0" smtClean="0"/>
              <a:t>Supplier bargaining power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789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Who is the competitor?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Identifying competition is critical</a:t>
            </a:r>
          </a:p>
          <a:p>
            <a:r>
              <a:rPr lang="en-IN" dirty="0" smtClean="0"/>
              <a:t>Entry barriers</a:t>
            </a:r>
          </a:p>
          <a:p>
            <a:r>
              <a:rPr lang="en-IN" dirty="0" smtClean="0"/>
              <a:t>Exit barriers</a:t>
            </a:r>
          </a:p>
          <a:p>
            <a:r>
              <a:rPr lang="en-IN" dirty="0" smtClean="0"/>
              <a:t>Industry classification</a:t>
            </a:r>
          </a:p>
          <a:p>
            <a:r>
              <a:rPr lang="en-IN" dirty="0" smtClean="0"/>
              <a:t>Market classification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471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all customers equal?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2503488"/>
              </p:ext>
            </p:extLst>
          </p:nvPr>
        </p:nvGraphicFramePr>
        <p:xfrm>
          <a:off x="1835696" y="1600200"/>
          <a:ext cx="5760640" cy="3556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2880320"/>
              </a:tblGrid>
              <a:tr h="1778496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778496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3491880" y="5805264"/>
            <a:ext cx="23762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346578" y="2564904"/>
            <a:ext cx="0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52549" y="5620598"/>
            <a:ext cx="1299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Valuable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1100807" y="1377633"/>
            <a:ext cx="461665" cy="110626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IN" dirty="0" smtClean="0"/>
              <a:t>Vulnerable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1331641" y="53623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Low</a:t>
            </a:r>
            <a:endParaRPr lang="en-IN" dirty="0"/>
          </a:p>
        </p:txBody>
      </p:sp>
      <p:sp>
        <p:nvSpPr>
          <p:cNvPr id="15" name="TextBox 14"/>
          <p:cNvSpPr txBox="1"/>
          <p:nvPr/>
        </p:nvSpPr>
        <p:spPr>
          <a:xfrm>
            <a:off x="7452320" y="5362312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High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110697" y="4751455"/>
            <a:ext cx="972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Low</a:t>
            </a:r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110697" y="1557396"/>
            <a:ext cx="990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High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4932040" y="2322984"/>
            <a:ext cx="2520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Maybe dissatisfied and unhappy</a:t>
            </a:r>
            <a:r>
              <a:rPr lang="en-IN" dirty="0" smtClean="0">
                <a:solidFill>
                  <a:srgbClr val="FF0000"/>
                </a:solidFill>
              </a:rPr>
              <a:t>. Try to retain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29118" y="2149552"/>
            <a:ext cx="2329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dirty="0" smtClean="0">
              <a:solidFill>
                <a:srgbClr val="FF0000"/>
              </a:solidFill>
            </a:endParaRPr>
          </a:p>
          <a:p>
            <a:pPr algn="ctr"/>
            <a:r>
              <a:rPr lang="en-IN" dirty="0" smtClean="0">
                <a:solidFill>
                  <a:srgbClr val="FF0000"/>
                </a:solidFill>
              </a:rPr>
              <a:t>Let them go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67744" y="3868719"/>
            <a:ext cx="2399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They are happy, but you may not want them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32041" y="386104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Loyal and happy. Retain</a:t>
            </a:r>
            <a:endParaRPr lang="en-I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11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Identifying Competition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Share of market – actual market share</a:t>
            </a:r>
          </a:p>
          <a:p>
            <a:r>
              <a:rPr lang="en-IN" dirty="0" smtClean="0"/>
              <a:t>Share of mind – top </a:t>
            </a:r>
            <a:r>
              <a:rPr lang="en-IN" dirty="0"/>
              <a:t>o</a:t>
            </a:r>
            <a:r>
              <a:rPr lang="en-IN" dirty="0" smtClean="0"/>
              <a:t>f mind recall for brand/company</a:t>
            </a:r>
          </a:p>
          <a:p>
            <a:r>
              <a:rPr lang="en-IN" dirty="0" smtClean="0"/>
              <a:t>Share of heart – preference for brand/company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1992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Which competitors to focus on?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Strong </a:t>
            </a:r>
            <a:r>
              <a:rPr lang="en-IN" dirty="0" err="1" smtClean="0"/>
              <a:t>vs</a:t>
            </a:r>
            <a:r>
              <a:rPr lang="en-IN" dirty="0" smtClean="0"/>
              <a:t> weak</a:t>
            </a:r>
          </a:p>
          <a:p>
            <a:r>
              <a:rPr lang="en-IN" dirty="0" smtClean="0"/>
              <a:t>Close </a:t>
            </a:r>
            <a:r>
              <a:rPr lang="en-IN" dirty="0" err="1" smtClean="0"/>
              <a:t>vs</a:t>
            </a:r>
            <a:r>
              <a:rPr lang="en-IN" dirty="0" smtClean="0"/>
              <a:t> distant</a:t>
            </a:r>
          </a:p>
          <a:p>
            <a:r>
              <a:rPr lang="en-IN" dirty="0" smtClean="0"/>
              <a:t>Good </a:t>
            </a:r>
            <a:r>
              <a:rPr lang="en-IN" dirty="0" err="1" smtClean="0"/>
              <a:t>vs</a:t>
            </a:r>
            <a:r>
              <a:rPr lang="en-IN" smtClean="0"/>
              <a:t> bad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18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Defense</a:t>
            </a:r>
            <a:r>
              <a:rPr lang="en-IN" dirty="0" smtClean="0"/>
              <a:t> Strategies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Position </a:t>
            </a:r>
            <a:r>
              <a:rPr lang="en-IN" dirty="0" err="1" smtClean="0"/>
              <a:t>defense</a:t>
            </a:r>
            <a:endParaRPr lang="en-IN" dirty="0" smtClean="0"/>
          </a:p>
          <a:p>
            <a:r>
              <a:rPr lang="en-IN" dirty="0" smtClean="0"/>
              <a:t>Flank </a:t>
            </a:r>
            <a:r>
              <a:rPr lang="en-IN" dirty="0" err="1" smtClean="0"/>
              <a:t>defense</a:t>
            </a:r>
            <a:endParaRPr lang="en-IN" dirty="0" smtClean="0"/>
          </a:p>
          <a:p>
            <a:r>
              <a:rPr lang="en-IN" dirty="0" err="1" smtClean="0"/>
              <a:t>Premptive</a:t>
            </a:r>
            <a:r>
              <a:rPr lang="en-IN" dirty="0" smtClean="0"/>
              <a:t> </a:t>
            </a:r>
            <a:r>
              <a:rPr lang="en-IN" dirty="0" err="1" smtClean="0"/>
              <a:t>defense</a:t>
            </a:r>
            <a:endParaRPr lang="en-IN" dirty="0" smtClean="0"/>
          </a:p>
          <a:p>
            <a:r>
              <a:rPr lang="en-IN" dirty="0" smtClean="0"/>
              <a:t>Counteroffensive </a:t>
            </a:r>
            <a:r>
              <a:rPr lang="en-IN" dirty="0" err="1" smtClean="0"/>
              <a:t>defense</a:t>
            </a:r>
            <a:endParaRPr lang="en-IN" dirty="0" smtClean="0"/>
          </a:p>
          <a:p>
            <a:r>
              <a:rPr lang="en-IN" dirty="0" smtClean="0"/>
              <a:t>Mobile </a:t>
            </a:r>
            <a:r>
              <a:rPr lang="en-IN" dirty="0" err="1" smtClean="0"/>
              <a:t>defense</a:t>
            </a:r>
            <a:endParaRPr lang="en-IN" dirty="0" smtClean="0"/>
          </a:p>
          <a:p>
            <a:r>
              <a:rPr lang="en-IN" dirty="0" smtClean="0"/>
              <a:t>Contraction </a:t>
            </a:r>
            <a:r>
              <a:rPr lang="en-IN" dirty="0" err="1" smtClean="0"/>
              <a:t>defense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283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Offence Strategies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Frontal attack</a:t>
            </a:r>
          </a:p>
          <a:p>
            <a:r>
              <a:rPr lang="en-IN" dirty="0" smtClean="0"/>
              <a:t>Flank attack</a:t>
            </a:r>
          </a:p>
          <a:p>
            <a:r>
              <a:rPr lang="en-IN" dirty="0" smtClean="0"/>
              <a:t>Encirclement attack</a:t>
            </a:r>
          </a:p>
          <a:p>
            <a:r>
              <a:rPr lang="en-IN" dirty="0" smtClean="0"/>
              <a:t>Bypass attack</a:t>
            </a:r>
          </a:p>
          <a:p>
            <a:r>
              <a:rPr lang="en-IN" dirty="0" err="1" smtClean="0"/>
              <a:t>Guerilla</a:t>
            </a:r>
            <a:r>
              <a:rPr lang="en-IN" dirty="0" smtClean="0"/>
              <a:t> attack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815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Customer and Competitor Orientations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062875"/>
              </p:ext>
            </p:extLst>
          </p:nvPr>
        </p:nvGraphicFramePr>
        <p:xfrm>
          <a:off x="457200" y="1600200"/>
          <a:ext cx="8229600" cy="434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69816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Customer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Competitor</a:t>
                      </a:r>
                      <a:endParaRPr lang="en-IN" dirty="0"/>
                    </a:p>
                  </a:txBody>
                  <a:tcPr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IN" dirty="0" smtClean="0"/>
                        <a:t>Customer focused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Alert to market situations.  </a:t>
                      </a:r>
                      <a:endParaRPr lang="en-IN" dirty="0"/>
                    </a:p>
                  </a:txBody>
                  <a:tcPr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IN" dirty="0" smtClean="0"/>
                        <a:t>Product/service innovation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Has to be nimble in the market</a:t>
                      </a:r>
                      <a:endParaRPr lang="en-IN" dirty="0"/>
                    </a:p>
                  </a:txBody>
                  <a:tcPr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IN" dirty="0" smtClean="0"/>
                        <a:t>Meeting needs profitably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Mostly reactive.</a:t>
                      </a:r>
                    </a:p>
                    <a:p>
                      <a:endParaRPr lang="en-IN" dirty="0"/>
                    </a:p>
                  </a:txBody>
                  <a:tcPr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IN" dirty="0" smtClean="0"/>
                        <a:t>Cannot satisfy all customers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May have to compromise company goals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04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amwork design template">
  <a:themeElements>
    <a:clrScheme name="Teamwork design template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 design templat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design template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design template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design template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design template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design template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Presentation2</Template>
  <TotalTime>336</TotalTime>
  <Words>174</Words>
  <Application>Microsoft Office PowerPoint</Application>
  <PresentationFormat>On-screen Show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Teamwork design template</vt:lpstr>
      <vt:lpstr>Competition</vt:lpstr>
      <vt:lpstr>Competitive Forces </vt:lpstr>
      <vt:lpstr>Who is the competitor?</vt:lpstr>
      <vt:lpstr>Are all customers equal?</vt:lpstr>
      <vt:lpstr>Identifying Competition</vt:lpstr>
      <vt:lpstr>Which competitors to focus on?</vt:lpstr>
      <vt:lpstr>Defense Strategies</vt:lpstr>
      <vt:lpstr>Offence Strategies</vt:lpstr>
      <vt:lpstr>Customer and Competitor Orientations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Competition</dc:title>
  <dc:creator>MNT</dc:creator>
  <cp:lastModifiedBy>MNT</cp:lastModifiedBy>
  <cp:revision>11</cp:revision>
  <cp:lastPrinted>2014-01-06T06:00:27Z</cp:lastPrinted>
  <dcterms:created xsi:type="dcterms:W3CDTF">2013-12-11T05:30:32Z</dcterms:created>
  <dcterms:modified xsi:type="dcterms:W3CDTF">2014-01-14T10:37:45Z</dcterms:modified>
</cp:coreProperties>
</file>