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9"/>
  </p:notesMasterIdLst>
  <p:handoutMasterIdLst>
    <p:handoutMasterId r:id="rId50"/>
  </p:handoutMasterIdLst>
  <p:sldIdLst>
    <p:sldId id="256" r:id="rId2"/>
    <p:sldId id="259" r:id="rId3"/>
    <p:sldId id="803" r:id="rId4"/>
    <p:sldId id="804" r:id="rId5"/>
    <p:sldId id="267" r:id="rId6"/>
    <p:sldId id="269" r:id="rId7"/>
    <p:sldId id="270" r:id="rId8"/>
    <p:sldId id="805" r:id="rId9"/>
    <p:sldId id="281" r:id="rId10"/>
    <p:sldId id="282" r:id="rId11"/>
    <p:sldId id="283" r:id="rId12"/>
    <p:sldId id="285" r:id="rId13"/>
    <p:sldId id="286" r:id="rId14"/>
    <p:sldId id="287" r:id="rId15"/>
    <p:sldId id="288" r:id="rId16"/>
    <p:sldId id="806" r:id="rId17"/>
    <p:sldId id="289" r:id="rId18"/>
    <p:sldId id="290" r:id="rId19"/>
    <p:sldId id="291" r:id="rId20"/>
    <p:sldId id="292" r:id="rId21"/>
    <p:sldId id="293" r:id="rId22"/>
    <p:sldId id="294" r:id="rId23"/>
    <p:sldId id="295" r:id="rId24"/>
    <p:sldId id="297" r:id="rId25"/>
    <p:sldId id="351" r:id="rId26"/>
    <p:sldId id="352" r:id="rId27"/>
    <p:sldId id="353" r:id="rId28"/>
    <p:sldId id="354" r:id="rId29"/>
    <p:sldId id="355" r:id="rId30"/>
    <p:sldId id="356" r:id="rId31"/>
    <p:sldId id="357" r:id="rId32"/>
    <p:sldId id="358" r:id="rId33"/>
    <p:sldId id="359" r:id="rId34"/>
    <p:sldId id="593" r:id="rId35"/>
    <p:sldId id="594" r:id="rId36"/>
    <p:sldId id="595" r:id="rId37"/>
    <p:sldId id="596" r:id="rId38"/>
    <p:sldId id="597" r:id="rId39"/>
    <p:sldId id="598" r:id="rId40"/>
    <p:sldId id="599" r:id="rId41"/>
    <p:sldId id="600" r:id="rId42"/>
    <p:sldId id="601" r:id="rId43"/>
    <p:sldId id="612" r:id="rId44"/>
    <p:sldId id="614" r:id="rId45"/>
    <p:sldId id="615" r:id="rId46"/>
    <p:sldId id="807" r:id="rId47"/>
    <p:sldId id="808" r:id="rId48"/>
  </p:sldIdLst>
  <p:sldSz cx="9144000" cy="6858000" type="screen4x3"/>
  <p:notesSz cx="6797675" cy="9874250"/>
  <p:defaultTextStyle>
    <a:defPPr>
      <a:defRPr lang="en-US"/>
    </a:defPPr>
    <a:lvl1pPr algn="l" rtl="0" eaLnBrk="0" fontAlgn="base" hangingPunct="0">
      <a:spcBef>
        <a:spcPct val="0"/>
      </a:spcBef>
      <a:spcAft>
        <a:spcPct val="0"/>
      </a:spcAft>
      <a:defRPr sz="2400" kern="1200">
        <a:solidFill>
          <a:schemeClr val="tx1"/>
        </a:solidFill>
        <a:latin typeface="Times New Roman"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CC"/>
    <a:srgbClr val="FFCCFF"/>
    <a:srgbClr val="FFCCCC"/>
    <a:srgbClr val="FFFF99"/>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620"/>
    <p:restoredTop sz="94660"/>
  </p:normalViewPr>
  <p:slideViewPr>
    <p:cSldViewPr>
      <p:cViewPr>
        <p:scale>
          <a:sx n="81" d="100"/>
          <a:sy n="81" d="100"/>
        </p:scale>
        <p:origin x="-1056" y="21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5" d="100"/>
        <a:sy n="25"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0546" name="Rectangle 2050"/>
          <p:cNvSpPr>
            <a:spLocks noGrp="1" noChangeArrowheads="1"/>
          </p:cNvSpPr>
          <p:nvPr>
            <p:ph type="hdr" sz="quarter"/>
          </p:nvPr>
        </p:nvSpPr>
        <p:spPr bwMode="auto">
          <a:xfrm>
            <a:off x="0" y="0"/>
            <a:ext cx="2945659"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620547" name="Rectangle 2051"/>
          <p:cNvSpPr>
            <a:spLocks noGrp="1" noChangeArrowheads="1"/>
          </p:cNvSpPr>
          <p:nvPr>
            <p:ph type="dt" sz="quarter" idx="1"/>
          </p:nvPr>
        </p:nvSpPr>
        <p:spPr bwMode="auto">
          <a:xfrm>
            <a:off x="3852016" y="0"/>
            <a:ext cx="2945659"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620548" name="Rectangle 2052"/>
          <p:cNvSpPr>
            <a:spLocks noGrp="1" noChangeArrowheads="1"/>
          </p:cNvSpPr>
          <p:nvPr>
            <p:ph type="ftr" sz="quarter" idx="2"/>
          </p:nvPr>
        </p:nvSpPr>
        <p:spPr bwMode="auto">
          <a:xfrm>
            <a:off x="0" y="9380537"/>
            <a:ext cx="2945659"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620549" name="Rectangle 2053"/>
          <p:cNvSpPr>
            <a:spLocks noGrp="1" noChangeArrowheads="1"/>
          </p:cNvSpPr>
          <p:nvPr>
            <p:ph type="sldNum" sz="quarter" idx="3"/>
          </p:nvPr>
        </p:nvSpPr>
        <p:spPr bwMode="auto">
          <a:xfrm>
            <a:off x="3852016" y="9380537"/>
            <a:ext cx="2945659"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8C7E514C-560F-494D-8BFB-F963CDC8DA49}" type="slidenum">
              <a:rPr lang="en-US"/>
              <a:pPr/>
              <a:t>‹#›</a:t>
            </a:fld>
            <a:endParaRPr lang="en-US"/>
          </a:p>
        </p:txBody>
      </p:sp>
    </p:spTree>
    <p:extLst>
      <p:ext uri="{BB962C8B-B14F-4D97-AF65-F5344CB8AC3E}">
        <p14:creationId xmlns:p14="http://schemas.microsoft.com/office/powerpoint/2010/main" val="10508580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9138" name="Rectangle 2"/>
          <p:cNvSpPr>
            <a:spLocks noGrp="1" noChangeArrowheads="1"/>
          </p:cNvSpPr>
          <p:nvPr>
            <p:ph type="hdr" sz="quarter"/>
          </p:nvPr>
        </p:nvSpPr>
        <p:spPr bwMode="auto">
          <a:xfrm>
            <a:off x="0" y="0"/>
            <a:ext cx="2945659"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219139" name="Rectangle 3"/>
          <p:cNvSpPr>
            <a:spLocks noGrp="1" noChangeArrowheads="1"/>
          </p:cNvSpPr>
          <p:nvPr>
            <p:ph type="dt" idx="1"/>
          </p:nvPr>
        </p:nvSpPr>
        <p:spPr bwMode="auto">
          <a:xfrm>
            <a:off x="3852016" y="0"/>
            <a:ext cx="2945659"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219140" name="Rectangle 4"/>
          <p:cNvSpPr>
            <a:spLocks noGrp="1" noRot="1" noChangeAspect="1" noChangeArrowheads="1" noTextEdit="1"/>
          </p:cNvSpPr>
          <p:nvPr>
            <p:ph type="sldImg" idx="2"/>
          </p:nvPr>
        </p:nvSpPr>
        <p:spPr bwMode="auto">
          <a:xfrm>
            <a:off x="931863" y="741363"/>
            <a:ext cx="4933950" cy="3702050"/>
          </a:xfrm>
          <a:prstGeom prst="rect">
            <a:avLst/>
          </a:prstGeom>
          <a:noFill/>
          <a:ln w="9525">
            <a:solidFill>
              <a:srgbClr val="000000"/>
            </a:solidFill>
            <a:miter lim="800000"/>
            <a:headEnd/>
            <a:tailEnd/>
          </a:ln>
          <a:effectLst/>
        </p:spPr>
      </p:sp>
      <p:sp>
        <p:nvSpPr>
          <p:cNvPr id="219141" name="Rectangle 5"/>
          <p:cNvSpPr>
            <a:spLocks noGrp="1" noChangeArrowheads="1"/>
          </p:cNvSpPr>
          <p:nvPr>
            <p:ph type="body" sz="quarter" idx="3"/>
          </p:nvPr>
        </p:nvSpPr>
        <p:spPr bwMode="auto">
          <a:xfrm>
            <a:off x="906357" y="4690269"/>
            <a:ext cx="4984962" cy="44434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9142" name="Rectangle 6"/>
          <p:cNvSpPr>
            <a:spLocks noGrp="1" noChangeArrowheads="1"/>
          </p:cNvSpPr>
          <p:nvPr>
            <p:ph type="ftr" sz="quarter" idx="4"/>
          </p:nvPr>
        </p:nvSpPr>
        <p:spPr bwMode="auto">
          <a:xfrm>
            <a:off x="0" y="9380537"/>
            <a:ext cx="2945659"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219143" name="Rectangle 7"/>
          <p:cNvSpPr>
            <a:spLocks noGrp="1" noChangeArrowheads="1"/>
          </p:cNvSpPr>
          <p:nvPr>
            <p:ph type="sldNum" sz="quarter" idx="5"/>
          </p:nvPr>
        </p:nvSpPr>
        <p:spPr bwMode="auto">
          <a:xfrm>
            <a:off x="3852016" y="9380537"/>
            <a:ext cx="2945659"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DF38C25-6585-4826-BBF7-2DC55A013856}" type="slidenum">
              <a:rPr lang="en-US"/>
              <a:pPr/>
              <a:t>‹#›</a:t>
            </a:fld>
            <a:endParaRPr lang="en-US"/>
          </a:p>
        </p:txBody>
      </p:sp>
    </p:spTree>
    <p:extLst>
      <p:ext uri="{BB962C8B-B14F-4D97-AF65-F5344CB8AC3E}">
        <p14:creationId xmlns:p14="http://schemas.microsoft.com/office/powerpoint/2010/main" val="338022600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p:spPr>
        <p:txBody>
          <a:body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99CC"/>
            </a:gs>
            <a:gs pos="100000">
              <a:srgbClr val="FFCCCC"/>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Galliard BT" pitchFamily="18" charset="0"/>
        </a:defRPr>
      </a:lvl2pPr>
      <a:lvl3pPr algn="l" rtl="0" eaLnBrk="0" fontAlgn="base" hangingPunct="0">
        <a:spcBef>
          <a:spcPct val="0"/>
        </a:spcBef>
        <a:spcAft>
          <a:spcPct val="0"/>
        </a:spcAft>
        <a:defRPr sz="3200" b="1">
          <a:solidFill>
            <a:schemeClr val="tx2"/>
          </a:solidFill>
          <a:latin typeface="Galliard BT" pitchFamily="18" charset="0"/>
        </a:defRPr>
      </a:lvl3pPr>
      <a:lvl4pPr algn="l" rtl="0" eaLnBrk="0" fontAlgn="base" hangingPunct="0">
        <a:spcBef>
          <a:spcPct val="0"/>
        </a:spcBef>
        <a:spcAft>
          <a:spcPct val="0"/>
        </a:spcAft>
        <a:defRPr sz="3200" b="1">
          <a:solidFill>
            <a:schemeClr val="tx2"/>
          </a:solidFill>
          <a:latin typeface="Galliard BT" pitchFamily="18" charset="0"/>
        </a:defRPr>
      </a:lvl4pPr>
      <a:lvl5pPr algn="l" rtl="0" eaLnBrk="0" fontAlgn="base" hangingPunct="0">
        <a:spcBef>
          <a:spcPct val="0"/>
        </a:spcBef>
        <a:spcAft>
          <a:spcPct val="0"/>
        </a:spcAft>
        <a:defRPr sz="3200" b="1">
          <a:solidFill>
            <a:schemeClr val="tx2"/>
          </a:solidFill>
          <a:latin typeface="Galliard BT" pitchFamily="18" charset="0"/>
        </a:defRPr>
      </a:lvl5pPr>
      <a:lvl6pPr marL="457200" algn="l" rtl="0" eaLnBrk="0" fontAlgn="base" hangingPunct="0">
        <a:spcBef>
          <a:spcPct val="0"/>
        </a:spcBef>
        <a:spcAft>
          <a:spcPct val="0"/>
        </a:spcAft>
        <a:defRPr sz="3200" b="1">
          <a:solidFill>
            <a:schemeClr val="tx2"/>
          </a:solidFill>
          <a:latin typeface="Galliard BT" pitchFamily="18" charset="0"/>
        </a:defRPr>
      </a:lvl6pPr>
      <a:lvl7pPr marL="914400" algn="l" rtl="0" eaLnBrk="0" fontAlgn="base" hangingPunct="0">
        <a:spcBef>
          <a:spcPct val="0"/>
        </a:spcBef>
        <a:spcAft>
          <a:spcPct val="0"/>
        </a:spcAft>
        <a:defRPr sz="3200" b="1">
          <a:solidFill>
            <a:schemeClr val="tx2"/>
          </a:solidFill>
          <a:latin typeface="Galliard BT" pitchFamily="18" charset="0"/>
        </a:defRPr>
      </a:lvl7pPr>
      <a:lvl8pPr marL="1371600" algn="l" rtl="0" eaLnBrk="0" fontAlgn="base" hangingPunct="0">
        <a:spcBef>
          <a:spcPct val="0"/>
        </a:spcBef>
        <a:spcAft>
          <a:spcPct val="0"/>
        </a:spcAft>
        <a:defRPr sz="3200" b="1">
          <a:solidFill>
            <a:schemeClr val="tx2"/>
          </a:solidFill>
          <a:latin typeface="Galliard BT" pitchFamily="18" charset="0"/>
        </a:defRPr>
      </a:lvl8pPr>
      <a:lvl9pPr marL="1828800" algn="l" rtl="0" eaLnBrk="0" fontAlgn="base" hangingPunct="0">
        <a:spcBef>
          <a:spcPct val="0"/>
        </a:spcBef>
        <a:spcAft>
          <a:spcPct val="0"/>
        </a:spcAft>
        <a:defRPr sz="3200" b="1">
          <a:solidFill>
            <a:schemeClr val="tx2"/>
          </a:solidFill>
          <a:latin typeface="Galliard BT" pitchFamily="18" charset="0"/>
        </a:defRPr>
      </a:lvl9pPr>
    </p:titleStyle>
    <p:bodyStyle>
      <a:lvl1pPr marL="342900" indent="-342900" algn="just"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just" rtl="0" eaLnBrk="0" fontAlgn="base" hangingPunct="0">
        <a:spcBef>
          <a:spcPct val="20000"/>
        </a:spcBef>
        <a:spcAft>
          <a:spcPct val="0"/>
        </a:spcAft>
        <a:buChar char="–"/>
        <a:defRPr sz="2400">
          <a:solidFill>
            <a:schemeClr val="tx1"/>
          </a:solidFill>
          <a:latin typeface="+mn-lt"/>
        </a:defRPr>
      </a:lvl2pPr>
      <a:lvl3pPr marL="1143000" indent="-228600" algn="just" rtl="0" eaLnBrk="0" fontAlgn="base" hangingPunct="0">
        <a:spcBef>
          <a:spcPct val="20000"/>
        </a:spcBef>
        <a:spcAft>
          <a:spcPct val="0"/>
        </a:spcAft>
        <a:buChar char="•"/>
        <a:defRPr sz="2400">
          <a:solidFill>
            <a:schemeClr val="tx1"/>
          </a:solidFill>
          <a:latin typeface="+mn-lt"/>
        </a:defRPr>
      </a:lvl3pPr>
      <a:lvl4pPr marL="1600200" indent="-228600" algn="just" rtl="0" eaLnBrk="0" fontAlgn="base" hangingPunct="0">
        <a:spcBef>
          <a:spcPct val="20000"/>
        </a:spcBef>
        <a:spcAft>
          <a:spcPct val="0"/>
        </a:spcAft>
        <a:buChar char="–"/>
        <a:defRPr sz="2400">
          <a:solidFill>
            <a:schemeClr val="tx1"/>
          </a:solidFill>
          <a:latin typeface="+mn-lt"/>
        </a:defRPr>
      </a:lvl4pPr>
      <a:lvl5pPr marL="2057400" indent="-228600" algn="just" rtl="0" eaLnBrk="0" fontAlgn="base" hangingPunct="0">
        <a:spcBef>
          <a:spcPct val="20000"/>
        </a:spcBef>
        <a:spcAft>
          <a:spcPct val="0"/>
        </a:spcAft>
        <a:buChar char="»"/>
        <a:defRPr sz="2400">
          <a:solidFill>
            <a:schemeClr val="tx1"/>
          </a:solidFill>
          <a:latin typeface="+mn-lt"/>
        </a:defRPr>
      </a:lvl5pPr>
      <a:lvl6pPr marL="2514600" indent="-228600" algn="just" rtl="0" eaLnBrk="0" fontAlgn="base" hangingPunct="0">
        <a:spcBef>
          <a:spcPct val="20000"/>
        </a:spcBef>
        <a:spcAft>
          <a:spcPct val="0"/>
        </a:spcAft>
        <a:buChar char="»"/>
        <a:defRPr sz="2400">
          <a:solidFill>
            <a:schemeClr val="tx1"/>
          </a:solidFill>
          <a:latin typeface="+mn-lt"/>
        </a:defRPr>
      </a:lvl6pPr>
      <a:lvl7pPr marL="2971800" indent="-228600" algn="just" rtl="0" eaLnBrk="0" fontAlgn="base" hangingPunct="0">
        <a:spcBef>
          <a:spcPct val="20000"/>
        </a:spcBef>
        <a:spcAft>
          <a:spcPct val="0"/>
        </a:spcAft>
        <a:buChar char="»"/>
        <a:defRPr sz="2400">
          <a:solidFill>
            <a:schemeClr val="tx1"/>
          </a:solidFill>
          <a:latin typeface="+mn-lt"/>
        </a:defRPr>
      </a:lvl7pPr>
      <a:lvl8pPr marL="3429000" indent="-228600" algn="just" rtl="0" eaLnBrk="0" fontAlgn="base" hangingPunct="0">
        <a:spcBef>
          <a:spcPct val="20000"/>
        </a:spcBef>
        <a:spcAft>
          <a:spcPct val="0"/>
        </a:spcAft>
        <a:buChar char="»"/>
        <a:defRPr sz="2400">
          <a:solidFill>
            <a:schemeClr val="tx1"/>
          </a:solidFill>
          <a:latin typeface="+mn-lt"/>
        </a:defRPr>
      </a:lvl8pPr>
      <a:lvl9pPr marL="3886200" indent="-228600" algn="just" rtl="0" eaLnBrk="0" fontAlgn="base" hangingPunct="0">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pPr algn="ctr"/>
            <a:r>
              <a:rPr lang="en-US"/>
              <a:t>MEDIA</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ctr"/>
            <a:r>
              <a:rPr lang="en-US"/>
              <a:t>Media Planning</a:t>
            </a:r>
          </a:p>
        </p:txBody>
      </p:sp>
      <p:sp>
        <p:nvSpPr>
          <p:cNvPr id="5123" name="Rectangle 3"/>
          <p:cNvSpPr>
            <a:spLocks noGrp="1" noChangeArrowheads="1"/>
          </p:cNvSpPr>
          <p:nvPr>
            <p:ph type="body" idx="1"/>
          </p:nvPr>
        </p:nvSpPr>
        <p:spPr>
          <a:xfrm>
            <a:off x="685800" y="1981200"/>
            <a:ext cx="7391400" cy="4114800"/>
          </a:xfrm>
        </p:spPr>
        <p:txBody>
          <a:bodyPr/>
          <a:lstStyle/>
          <a:p>
            <a:endParaRPr lang="en-US" dirty="0"/>
          </a:p>
          <a:p>
            <a:r>
              <a:rPr lang="en-US" dirty="0"/>
              <a:t>It is basically the process involved in answering a client’s question :</a:t>
            </a:r>
          </a:p>
          <a:p>
            <a:pPr>
              <a:buFontTx/>
              <a:buNone/>
            </a:pPr>
            <a:r>
              <a:rPr lang="en-US" dirty="0"/>
              <a:t>	</a:t>
            </a:r>
          </a:p>
          <a:p>
            <a:pPr>
              <a:buFontTx/>
              <a:buNone/>
            </a:pPr>
            <a:r>
              <a:rPr lang="en-US" dirty="0"/>
              <a:t>	“ What are the best means of reaching out and        communicating to the prospective customers of my brand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2" name="Rectangle 2"/>
          <p:cNvSpPr>
            <a:spLocks noGrp="1" noChangeArrowheads="1"/>
          </p:cNvSpPr>
          <p:nvPr>
            <p:ph type="title"/>
          </p:nvPr>
        </p:nvSpPr>
        <p:spPr/>
        <p:txBody>
          <a:bodyPr/>
          <a:lstStyle/>
          <a:p>
            <a:r>
              <a:rPr lang="en-US"/>
              <a:t>TV Plan</a:t>
            </a:r>
          </a:p>
        </p:txBody>
      </p:sp>
      <p:sp>
        <p:nvSpPr>
          <p:cNvPr id="614403" name="Rectangle 3"/>
          <p:cNvSpPr>
            <a:spLocks noGrp="1" noChangeArrowheads="1"/>
          </p:cNvSpPr>
          <p:nvPr>
            <p:ph type="body" idx="1"/>
          </p:nvPr>
        </p:nvSpPr>
        <p:spPr/>
        <p:txBody>
          <a:bodyPr/>
          <a:lstStyle/>
          <a:p>
            <a:pPr>
              <a:buFontTx/>
              <a:buNone/>
            </a:pPr>
            <a:r>
              <a:rPr lang="en-US" sz="1800" b="1"/>
              <a:t>Channel	  Prog	    Day/Time    Dur    	Rate    Spots       Cost</a:t>
            </a:r>
          </a:p>
          <a:p>
            <a:pPr>
              <a:buFontTx/>
              <a:buNone/>
            </a:pPr>
            <a:endParaRPr lang="en-US" sz="1800"/>
          </a:p>
          <a:p>
            <a:pPr>
              <a:buFontTx/>
              <a:buNone/>
            </a:pPr>
            <a:r>
              <a:rPr lang="en-US" sz="1800"/>
              <a:t>X		  A	   Mon/2100    30		100	4	400</a:t>
            </a:r>
          </a:p>
          <a:p>
            <a:pPr>
              <a:buFontTx/>
              <a:buNone/>
            </a:pPr>
            <a:r>
              <a:rPr lang="en-US" sz="1800"/>
              <a:t>		  B	   Tue/2100     30		200	4	800</a:t>
            </a:r>
          </a:p>
          <a:p>
            <a:pPr>
              <a:buFontTx/>
              <a:buNone/>
            </a:pPr>
            <a:r>
              <a:rPr lang="en-US" sz="1800"/>
              <a:t>		  C	   Wed/2100    30		300	4	1200</a:t>
            </a:r>
          </a:p>
          <a:p>
            <a:pPr>
              <a:buFontTx/>
              <a:buNone/>
            </a:pPr>
            <a:r>
              <a:rPr lang="en-US" sz="1800"/>
              <a:t>Y		  D	   Thu/2100     30		400	4	1600	</a:t>
            </a:r>
          </a:p>
          <a:p>
            <a:pPr>
              <a:buFontTx/>
              <a:buNone/>
            </a:pPr>
            <a:r>
              <a:rPr lang="en-US" sz="1800"/>
              <a:t>		  E	   Fri/2100       30		500	4	2000</a:t>
            </a:r>
          </a:p>
          <a:p>
            <a:pPr>
              <a:buFontTx/>
              <a:buNone/>
            </a:pPr>
            <a:r>
              <a:rPr lang="en-US" sz="1800"/>
              <a:t>		  F	   Sat/2100      30		600	4	2400</a:t>
            </a:r>
          </a:p>
          <a:p>
            <a:pPr>
              <a:buFontTx/>
              <a:buNone/>
            </a:pPr>
            <a:r>
              <a:rPr lang="en-US" sz="1800"/>
              <a:t>		  G	   Sun/2100     30		700	4	2800</a:t>
            </a:r>
          </a:p>
          <a:p>
            <a:pPr>
              <a:buFontTx/>
              <a:buNone/>
            </a:pPr>
            <a:endParaRPr lang="en-US" sz="1800"/>
          </a:p>
          <a:p>
            <a:pPr>
              <a:buFontTx/>
              <a:buNone/>
            </a:pPr>
            <a:r>
              <a:rPr lang="en-US" sz="1800" b="1"/>
              <a:t>Plan Total					28	11200</a:t>
            </a:r>
            <a:endParaRPr lang="en-US" sz="1800"/>
          </a:p>
          <a:p>
            <a:pPr>
              <a:buFontTx/>
              <a:buNone/>
            </a:pPr>
            <a:endParaRPr lang="en-US" sz="1800"/>
          </a:p>
          <a:p>
            <a:pPr>
              <a:buFontTx/>
              <a:buNone/>
            </a:pPr>
            <a:endParaRPr lang="en-US" sz="1800"/>
          </a:p>
          <a:p>
            <a:pPr>
              <a:buFontTx/>
              <a:buNone/>
            </a:pPr>
            <a:endParaRPr lang="en-US" sz="180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6" name="Rectangle 3074"/>
          <p:cNvSpPr>
            <a:spLocks noGrp="1" noChangeArrowheads="1"/>
          </p:cNvSpPr>
          <p:nvPr>
            <p:ph type="title"/>
          </p:nvPr>
        </p:nvSpPr>
        <p:spPr/>
        <p:txBody>
          <a:bodyPr/>
          <a:lstStyle/>
          <a:p>
            <a:r>
              <a:rPr lang="en-US"/>
              <a:t>Print Plan</a:t>
            </a:r>
          </a:p>
        </p:txBody>
      </p:sp>
      <p:sp>
        <p:nvSpPr>
          <p:cNvPr id="615427" name="Rectangle 3075"/>
          <p:cNvSpPr>
            <a:spLocks noGrp="1" noChangeArrowheads="1"/>
          </p:cNvSpPr>
          <p:nvPr>
            <p:ph type="body" idx="1"/>
          </p:nvPr>
        </p:nvSpPr>
        <p:spPr>
          <a:xfrm>
            <a:off x="304800" y="1981200"/>
            <a:ext cx="8382000" cy="4114800"/>
          </a:xfrm>
        </p:spPr>
        <p:txBody>
          <a:bodyPr/>
          <a:lstStyle/>
          <a:p>
            <a:pPr>
              <a:buFontTx/>
              <a:buNone/>
            </a:pPr>
            <a:r>
              <a:rPr lang="en-US" sz="1600" b="1"/>
              <a:t>Publ.	 Lang 	Freq       Circl.       Edition         Size      Col/BW     Ins  Rate    Cost</a:t>
            </a:r>
            <a:endParaRPr lang="en-US" sz="1800" b="1"/>
          </a:p>
          <a:p>
            <a:pPr>
              <a:buFontTx/>
              <a:buNone/>
            </a:pPr>
            <a:endParaRPr lang="en-US" sz="1800"/>
          </a:p>
          <a:p>
            <a:pPr>
              <a:buFontTx/>
              <a:buNone/>
            </a:pPr>
            <a:r>
              <a:rPr lang="en-US" sz="1800"/>
              <a:t>A		Eng	Dly	50	All	100 cc	BW	4    100  	    400</a:t>
            </a:r>
          </a:p>
          <a:p>
            <a:pPr>
              <a:buFontTx/>
              <a:buNone/>
            </a:pPr>
            <a:r>
              <a:rPr lang="en-US" sz="1800"/>
              <a:t>B		Hin	Dly	60	All	100 cc	BW	4    150	    600</a:t>
            </a:r>
          </a:p>
          <a:p>
            <a:pPr>
              <a:buFontTx/>
              <a:buNone/>
            </a:pPr>
            <a:r>
              <a:rPr lang="en-US" sz="1800"/>
              <a:t>C		Eng	Dly	40	All	100 cc	BW	4    200        800</a:t>
            </a:r>
          </a:p>
          <a:p>
            <a:pPr>
              <a:buFontTx/>
              <a:buNone/>
            </a:pPr>
            <a:r>
              <a:rPr lang="en-US" sz="1800"/>
              <a:t>X		Ben	Mnly	100	Cal	FP	Col	1    250	    250</a:t>
            </a:r>
          </a:p>
          <a:p>
            <a:pPr>
              <a:buFontTx/>
              <a:buNone/>
            </a:pPr>
            <a:r>
              <a:rPr lang="en-US" sz="1800"/>
              <a:t>Y		Tam	Fnly	20	Mad	FP	Col	2    300	    600</a:t>
            </a:r>
          </a:p>
          <a:p>
            <a:pPr>
              <a:buFontTx/>
              <a:buNone/>
            </a:pPr>
            <a:r>
              <a:rPr lang="en-US" sz="1800"/>
              <a:t>Z		Tel	Wkly	10	Hyd	DS	Col	4    200	    800</a:t>
            </a:r>
          </a:p>
          <a:p>
            <a:pPr>
              <a:buFontTx/>
              <a:buNone/>
            </a:pPr>
            <a:endParaRPr lang="en-US" sz="1800"/>
          </a:p>
          <a:p>
            <a:pPr>
              <a:buFontTx/>
              <a:buNone/>
            </a:pPr>
            <a:r>
              <a:rPr lang="en-US" sz="1800" b="1"/>
              <a:t>Plan Total						19            3450</a:t>
            </a:r>
            <a:endParaRPr lang="en-US" sz="180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76200" y="509588"/>
            <a:ext cx="8610600" cy="457200"/>
          </a:xfrm>
          <a:prstGeom prst="rect">
            <a:avLst/>
          </a:prstGeom>
          <a:noFill/>
          <a:ln w="9525">
            <a:noFill/>
            <a:miter lim="800000"/>
            <a:headEnd/>
            <a:tailEnd/>
          </a:ln>
          <a:effectLst/>
        </p:spPr>
        <p:txBody>
          <a:bodyPr>
            <a:spAutoFit/>
          </a:bodyPr>
          <a:lstStyle/>
          <a:p>
            <a:pPr algn="ctr"/>
            <a:r>
              <a:rPr lang="en-US" b="1">
                <a:latin typeface="Galliard BT" pitchFamily="18" charset="0"/>
              </a:rPr>
              <a:t>Evolution of Media Function : The front end</a:t>
            </a:r>
          </a:p>
        </p:txBody>
      </p:sp>
      <p:sp>
        <p:nvSpPr>
          <p:cNvPr id="13315" name="Text Box 3"/>
          <p:cNvSpPr txBox="1">
            <a:spLocks noChangeArrowheads="1"/>
          </p:cNvSpPr>
          <p:nvPr/>
        </p:nvSpPr>
        <p:spPr bwMode="auto">
          <a:xfrm>
            <a:off x="457200" y="1568450"/>
            <a:ext cx="6584950" cy="3937000"/>
          </a:xfrm>
          <a:prstGeom prst="rect">
            <a:avLst/>
          </a:prstGeom>
          <a:noFill/>
          <a:ln w="9525">
            <a:noFill/>
            <a:miter lim="800000"/>
            <a:headEnd/>
            <a:tailEnd/>
          </a:ln>
          <a:effectLst/>
        </p:spPr>
        <p:txBody>
          <a:bodyPr wrap="none">
            <a:spAutoFit/>
          </a:bodyPr>
          <a:lstStyle/>
          <a:p>
            <a:r>
              <a:rPr lang="en-US" sz="1800" dirty="0">
                <a:solidFill>
                  <a:srgbClr val="5F5F5F"/>
                </a:solidFill>
                <a:latin typeface="Galliard BT" pitchFamily="18" charset="0"/>
              </a:rPr>
              <a:t>Insignificant part of a full service agency :              Till  TV (TRP)</a:t>
            </a:r>
          </a:p>
          <a:p>
            <a:endParaRPr lang="en-US" sz="1800" dirty="0">
              <a:solidFill>
                <a:srgbClr val="5F5F5F"/>
              </a:solidFill>
              <a:latin typeface="Galliard BT" pitchFamily="18" charset="0"/>
            </a:endParaRPr>
          </a:p>
          <a:p>
            <a:r>
              <a:rPr lang="en-US" sz="1800" dirty="0">
                <a:solidFill>
                  <a:srgbClr val="5F5F5F"/>
                </a:solidFill>
                <a:latin typeface="Galliard BT" pitchFamily="18" charset="0"/>
              </a:rPr>
              <a:t>Significant part of a full service agency	:                 Till Zee TV</a:t>
            </a:r>
          </a:p>
          <a:p>
            <a:endParaRPr lang="en-US" sz="1800" dirty="0">
              <a:solidFill>
                <a:srgbClr val="5F5F5F"/>
              </a:solidFill>
              <a:latin typeface="Galliard BT" pitchFamily="18" charset="0"/>
            </a:endParaRPr>
          </a:p>
          <a:p>
            <a:r>
              <a:rPr lang="en-US" sz="1800" dirty="0">
                <a:solidFill>
                  <a:srgbClr val="5F5F5F"/>
                </a:solidFill>
                <a:latin typeface="Galliard BT" pitchFamily="18" charset="0"/>
              </a:rPr>
              <a:t>Critical part of a full service agency	:                 Since Zee TV</a:t>
            </a:r>
          </a:p>
          <a:p>
            <a:endParaRPr lang="en-US" sz="1800" dirty="0">
              <a:solidFill>
                <a:srgbClr val="5F5F5F"/>
              </a:solidFill>
              <a:latin typeface="Galliard BT" pitchFamily="18" charset="0"/>
            </a:endParaRPr>
          </a:p>
          <a:p>
            <a:r>
              <a:rPr lang="en-US" sz="1800" dirty="0">
                <a:solidFill>
                  <a:srgbClr val="5F5F5F"/>
                </a:solidFill>
                <a:latin typeface="Galliard BT" pitchFamily="18" charset="0"/>
              </a:rPr>
              <a:t>Beginning of media unbundling :                             Since  recession</a:t>
            </a:r>
          </a:p>
          <a:p>
            <a:r>
              <a:rPr lang="en-US" sz="1800" dirty="0">
                <a:solidFill>
                  <a:srgbClr val="5F5F5F"/>
                </a:solidFill>
                <a:latin typeface="Galliard BT" pitchFamily="18" charset="0"/>
              </a:rPr>
              <a:t>(CMB/AOR)</a:t>
            </a:r>
          </a:p>
          <a:p>
            <a:endParaRPr lang="en-US" sz="1800" dirty="0">
              <a:solidFill>
                <a:srgbClr val="5F5F5F"/>
              </a:solidFill>
              <a:latin typeface="Galliard BT" pitchFamily="18" charset="0"/>
            </a:endParaRPr>
          </a:p>
          <a:p>
            <a:r>
              <a:rPr lang="en-US" sz="1800" dirty="0">
                <a:solidFill>
                  <a:srgbClr val="5F5F5F"/>
                </a:solidFill>
                <a:latin typeface="Galliard BT" pitchFamily="18" charset="0"/>
              </a:rPr>
              <a:t>Unbundling of agency :                                            Since  Carat</a:t>
            </a:r>
          </a:p>
          <a:p>
            <a:endParaRPr lang="en-US" sz="1800" dirty="0">
              <a:solidFill>
                <a:srgbClr val="5F5F5F"/>
              </a:solidFill>
              <a:latin typeface="Galliard BT" pitchFamily="18" charset="0"/>
            </a:endParaRPr>
          </a:p>
          <a:p>
            <a:r>
              <a:rPr lang="en-US" sz="1800" b="1" dirty="0">
                <a:solidFill>
                  <a:srgbClr val="5F5F5F"/>
                </a:solidFill>
                <a:latin typeface="Galliard BT" pitchFamily="18" charset="0"/>
              </a:rPr>
              <a:t>Media</a:t>
            </a:r>
            <a:r>
              <a:rPr lang="en-US" sz="1800" dirty="0">
                <a:solidFill>
                  <a:srgbClr val="5F5F5F"/>
                </a:solidFill>
                <a:latin typeface="Galliard BT" pitchFamily="18" charset="0"/>
              </a:rPr>
              <a:t> Service = </a:t>
            </a:r>
            <a:r>
              <a:rPr lang="en-US" sz="1800" b="1" dirty="0">
                <a:solidFill>
                  <a:srgbClr val="5F5F5F"/>
                </a:solidFill>
                <a:latin typeface="Galliard BT" pitchFamily="18" charset="0"/>
              </a:rPr>
              <a:t>Independent</a:t>
            </a:r>
            <a:r>
              <a:rPr lang="en-US" sz="1800" dirty="0">
                <a:solidFill>
                  <a:srgbClr val="5F5F5F"/>
                </a:solidFill>
                <a:latin typeface="Galliard BT" pitchFamily="18" charset="0"/>
              </a:rPr>
              <a:t> Business :              </a:t>
            </a:r>
            <a:r>
              <a:rPr lang="en-US" sz="1800" b="1" dirty="0">
                <a:solidFill>
                  <a:srgbClr val="5F5F5F"/>
                </a:solidFill>
                <a:latin typeface="Galliard BT" pitchFamily="18" charset="0"/>
              </a:rPr>
              <a:t>TODAY</a:t>
            </a:r>
            <a:r>
              <a:rPr lang="en-US" sz="1800" dirty="0">
                <a:solidFill>
                  <a:srgbClr val="5F5F5F"/>
                </a:solidFill>
                <a:latin typeface="Galliard BT" pitchFamily="18" charset="0"/>
              </a:rPr>
              <a:t>	</a:t>
            </a:r>
            <a:r>
              <a:rPr lang="en-US" sz="1800" dirty="0">
                <a:latin typeface="Galliard BT" pitchFamily="18" charset="0"/>
              </a:rPr>
              <a:t>	</a:t>
            </a:r>
          </a:p>
          <a:p>
            <a:endParaRPr lang="en-US" sz="1800" dirty="0">
              <a:latin typeface="Galliard BT" pitchFamily="18" charset="0"/>
            </a:endParaRPr>
          </a:p>
          <a:p>
            <a:endParaRPr lang="en-US" sz="1800" dirty="0">
              <a:latin typeface="Galliard BT" pitchFamily="18" charset="0"/>
            </a:endParaRPr>
          </a:p>
        </p:txBody>
      </p:sp>
      <p:sp>
        <p:nvSpPr>
          <p:cNvPr id="13316" name="Line 4"/>
          <p:cNvSpPr>
            <a:spLocks noChangeShapeType="1"/>
          </p:cNvSpPr>
          <p:nvPr/>
        </p:nvSpPr>
        <p:spPr bwMode="auto">
          <a:xfrm>
            <a:off x="152400" y="5181600"/>
            <a:ext cx="8763000" cy="0"/>
          </a:xfrm>
          <a:prstGeom prst="line">
            <a:avLst/>
          </a:prstGeom>
          <a:noFill/>
          <a:ln w="9525">
            <a:solidFill>
              <a:schemeClr val="accent1"/>
            </a:solidFill>
            <a:round/>
            <a:headEnd/>
            <a:tailEnd type="arrow" w="med" len="med"/>
          </a:ln>
          <a:effectLst/>
        </p:spPr>
        <p:txBody>
          <a:bodyPr wrap="none" anchor="ctr"/>
          <a:lstStyle/>
          <a:p>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3315"/>
                                        </p:tgtEl>
                                        <p:attrNameLst>
                                          <p:attrName>style.visibility</p:attrName>
                                        </p:attrNameLst>
                                      </p:cBhvr>
                                      <p:to>
                                        <p:strVal val="visible"/>
                                      </p:to>
                                    </p:set>
                                    <p:animEffect transition="in" filter="randombar(horizontal)">
                                      <p:cBhvr>
                                        <p:cTn id="7" dur="500"/>
                                        <p:tgtEl>
                                          <p:spTgt spid="133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5800" y="2514600"/>
            <a:ext cx="7772400" cy="1143000"/>
          </a:xfrm>
        </p:spPr>
        <p:txBody>
          <a:bodyPr/>
          <a:lstStyle/>
          <a:p>
            <a:pPr algn="ctr"/>
            <a:r>
              <a:rPr lang="en-US"/>
              <a:t>Some Basic Concepts</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algn="ctr"/>
            <a:r>
              <a:rPr lang="en-US"/>
              <a:t>Reach</a:t>
            </a:r>
          </a:p>
        </p:txBody>
      </p:sp>
      <p:sp>
        <p:nvSpPr>
          <p:cNvPr id="16387" name="Rectangle 3"/>
          <p:cNvSpPr>
            <a:spLocks noGrp="1" noChangeArrowheads="1"/>
          </p:cNvSpPr>
          <p:nvPr>
            <p:ph type="body" idx="1"/>
          </p:nvPr>
        </p:nvSpPr>
        <p:spPr/>
        <p:txBody>
          <a:bodyPr/>
          <a:lstStyle/>
          <a:p>
            <a:pPr>
              <a:buFontTx/>
              <a:buNone/>
            </a:pPr>
            <a:r>
              <a:rPr lang="en-US" sz="2800" dirty="0"/>
              <a:t>	The total number of different people who have been exposed </a:t>
            </a:r>
            <a:r>
              <a:rPr lang="en-US" sz="2800" dirty="0" smtClean="0"/>
              <a:t>at least once to </a:t>
            </a:r>
            <a:r>
              <a:rPr lang="en-US" sz="2800" dirty="0"/>
              <a:t>the campaign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8" name="Rectangle 2050"/>
          <p:cNvSpPr>
            <a:spLocks noGrp="1" noChangeArrowheads="1"/>
          </p:cNvSpPr>
          <p:nvPr>
            <p:ph type="ctrTitle"/>
          </p:nvPr>
        </p:nvSpPr>
        <p:spPr>
          <a:xfrm>
            <a:off x="685800" y="685800"/>
            <a:ext cx="7772400" cy="1600200"/>
          </a:xfrm>
        </p:spPr>
        <p:txBody>
          <a:bodyPr/>
          <a:lstStyle/>
          <a:p>
            <a:pPr algn="ctr"/>
            <a:r>
              <a:rPr lang="en-US"/>
              <a:t>Frequency</a:t>
            </a:r>
          </a:p>
        </p:txBody>
      </p:sp>
      <p:sp>
        <p:nvSpPr>
          <p:cNvPr id="618499" name="Rectangle 2051"/>
          <p:cNvSpPr>
            <a:spLocks noGrp="1" noChangeArrowheads="1"/>
          </p:cNvSpPr>
          <p:nvPr>
            <p:ph type="subTitle" idx="1"/>
          </p:nvPr>
        </p:nvSpPr>
        <p:spPr>
          <a:xfrm>
            <a:off x="1371600" y="2209800"/>
            <a:ext cx="6400800" cy="3429000"/>
          </a:xfrm>
        </p:spPr>
        <p:txBody>
          <a:bodyPr/>
          <a:lstStyle/>
          <a:p>
            <a:pPr algn="l"/>
            <a:r>
              <a:rPr lang="en-US" dirty="0"/>
              <a:t>The no. of times the audience gets exposed to the </a:t>
            </a:r>
            <a:r>
              <a:rPr lang="en-US" dirty="0" smtClean="0"/>
              <a:t>campaign during the campaign period.</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849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849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algn="ctr"/>
            <a:r>
              <a:rPr lang="en-US"/>
              <a:t>Average Frequency/OTS</a:t>
            </a:r>
          </a:p>
        </p:txBody>
      </p:sp>
      <p:sp>
        <p:nvSpPr>
          <p:cNvPr id="27651" name="Rectangle 3"/>
          <p:cNvSpPr>
            <a:spLocks noGrp="1" noChangeArrowheads="1"/>
          </p:cNvSpPr>
          <p:nvPr>
            <p:ph type="body" idx="1"/>
          </p:nvPr>
        </p:nvSpPr>
        <p:spPr/>
        <p:txBody>
          <a:bodyPr/>
          <a:lstStyle/>
          <a:p>
            <a:pPr>
              <a:buFontTx/>
              <a:buNone/>
            </a:pPr>
            <a:r>
              <a:rPr lang="en-US" sz="2800" dirty="0"/>
              <a:t>	The average number of times the target audience was exposed to the campaign </a:t>
            </a:r>
            <a:r>
              <a:rPr lang="en-US" sz="2800" dirty="0" smtClean="0"/>
              <a:t>during the campaign period.</a:t>
            </a:r>
            <a:endParaRPr lang="en-US" sz="2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barn(inVertical)">
                                      <p:cBhvr>
                                        <p:cTn id="7" dur="500"/>
                                        <p:tgtEl>
                                          <p:spTgt spid="2765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algn="ctr"/>
            <a:r>
              <a:rPr lang="en-US"/>
              <a:t>Media weight</a:t>
            </a:r>
          </a:p>
        </p:txBody>
      </p:sp>
      <p:sp>
        <p:nvSpPr>
          <p:cNvPr id="28675" name="Rectangle 3"/>
          <p:cNvSpPr>
            <a:spLocks noGrp="1" noChangeArrowheads="1"/>
          </p:cNvSpPr>
          <p:nvPr>
            <p:ph type="body" idx="1"/>
          </p:nvPr>
        </p:nvSpPr>
        <p:spPr/>
        <p:txBody>
          <a:bodyPr/>
          <a:lstStyle/>
          <a:p>
            <a:r>
              <a:rPr lang="en-US" dirty="0"/>
              <a:t>The product of reach and frequency is known as GRPs.</a:t>
            </a:r>
          </a:p>
          <a:p>
            <a:r>
              <a:rPr lang="en-US" dirty="0"/>
              <a:t>GRP is a measure of the media weight delivered by a media plan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barn(inVertical)">
                                      <p:cBhvr>
                                        <p:cTn id="7" dur="500"/>
                                        <p:tgtEl>
                                          <p:spTgt spid="286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8675">
                                            <p:txEl>
                                              <p:pRg st="1" end="1"/>
                                            </p:txEl>
                                          </p:spTgt>
                                        </p:tgtEl>
                                        <p:attrNameLst>
                                          <p:attrName>style.visibility</p:attrName>
                                        </p:attrNameLst>
                                      </p:cBhvr>
                                      <p:to>
                                        <p:strVal val="visible"/>
                                      </p:to>
                                    </p:set>
                                    <p:animEffect transition="in" filter="barn(inVertical)">
                                      <p:cBhvr>
                                        <p:cTn id="12" dur="500"/>
                                        <p:tgtEl>
                                          <p:spTgt spid="286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ctrTitle"/>
          </p:nvPr>
        </p:nvSpPr>
        <p:spPr>
          <a:xfrm>
            <a:off x="685800" y="2286000"/>
            <a:ext cx="7772400" cy="1143000"/>
          </a:xfrm>
        </p:spPr>
        <p:txBody>
          <a:bodyPr/>
          <a:lstStyle/>
          <a:p>
            <a:pPr algn="ctr"/>
            <a:r>
              <a:rPr lang="en-US"/>
              <a:t>Media Research</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85800" y="304800"/>
            <a:ext cx="7772400" cy="838200"/>
          </a:xfrm>
        </p:spPr>
        <p:txBody>
          <a:bodyPr/>
          <a:lstStyle/>
          <a:p>
            <a:pPr algn="ctr"/>
            <a:r>
              <a:rPr lang="en-US" dirty="0"/>
              <a:t>Socio-Economic Classification </a:t>
            </a:r>
          </a:p>
        </p:txBody>
      </p:sp>
      <p:sp>
        <p:nvSpPr>
          <p:cNvPr id="31747" name="Rectangle 3"/>
          <p:cNvSpPr>
            <a:spLocks noGrp="1" noChangeArrowheads="1"/>
          </p:cNvSpPr>
          <p:nvPr>
            <p:ph type="body" idx="1"/>
          </p:nvPr>
        </p:nvSpPr>
        <p:spPr>
          <a:xfrm>
            <a:off x="685800" y="1524000"/>
            <a:ext cx="7772400" cy="4572000"/>
          </a:xfrm>
        </p:spPr>
        <p:txBody>
          <a:bodyPr/>
          <a:lstStyle/>
          <a:p>
            <a:r>
              <a:rPr lang="en-US" dirty="0"/>
              <a:t>A demographic indicator designed by the Market Research Society of India to reflect purchase </a:t>
            </a:r>
            <a:r>
              <a:rPr lang="en-US" dirty="0" err="1"/>
              <a:t>behaviour</a:t>
            </a:r>
            <a:r>
              <a:rPr lang="en-US" dirty="0"/>
              <a:t>.</a:t>
            </a:r>
          </a:p>
          <a:p>
            <a:endParaRPr lang="en-US" dirty="0"/>
          </a:p>
          <a:p>
            <a:r>
              <a:rPr lang="en-US" dirty="0"/>
              <a:t>It is based on 2 parameters - Education and </a:t>
            </a:r>
            <a:r>
              <a:rPr lang="en-US" dirty="0" smtClean="0"/>
              <a:t>a predefined list of 11 goods and services ownership </a:t>
            </a:r>
            <a:r>
              <a:rPr lang="en-US" dirty="0"/>
              <a:t>of the Chief Wage Earner of the </a:t>
            </a:r>
            <a:r>
              <a:rPr lang="en-US" dirty="0" smtClean="0"/>
              <a:t>Household</a:t>
            </a:r>
            <a:r>
              <a:rPr lang="en-US" dirty="0"/>
              <a:t> </a:t>
            </a:r>
            <a:r>
              <a:rPr lang="en-US" dirty="0" smtClean="0"/>
              <a:t>ranging from electricity connection, agricultural land to consumer durables such as </a:t>
            </a:r>
            <a:r>
              <a:rPr lang="en-US" dirty="0" err="1" smtClean="0"/>
              <a:t>airconditioners</a:t>
            </a:r>
            <a:r>
              <a:rPr lang="en-US" dirty="0" smtClean="0"/>
              <a:t> and cars.</a:t>
            </a:r>
            <a:endParaRPr lang="en-US" dirty="0"/>
          </a:p>
          <a:p>
            <a:endParaRPr lang="en-US" dirty="0"/>
          </a:p>
          <a:p>
            <a:r>
              <a:rPr lang="en-US" dirty="0"/>
              <a:t>The SEC of the HH determines the SEC of the family members.</a:t>
            </a:r>
          </a:p>
          <a:p>
            <a:endParaRPr lang="en-US" dirty="0"/>
          </a:p>
          <a:p>
            <a:r>
              <a:rPr lang="en-US" dirty="0" smtClean="0"/>
              <a:t>It has 12 grades from A1 to E3</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Effect transition="in" filter="wipe(down)">
                                      <p:cBhvr>
                                        <p:cTn id="7" dur="500"/>
                                        <p:tgtEl>
                                          <p:spTgt spid="317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1747">
                                            <p:txEl>
                                              <p:pRg st="2" end="2"/>
                                            </p:txEl>
                                          </p:spTgt>
                                        </p:tgtEl>
                                        <p:attrNameLst>
                                          <p:attrName>style.visibility</p:attrName>
                                        </p:attrNameLst>
                                      </p:cBhvr>
                                      <p:to>
                                        <p:strVal val="visible"/>
                                      </p:to>
                                    </p:set>
                                    <p:animEffect transition="in" filter="wipe(down)">
                                      <p:cBhvr>
                                        <p:cTn id="12" dur="500"/>
                                        <p:tgtEl>
                                          <p:spTgt spid="3174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1747">
                                            <p:txEl>
                                              <p:pRg st="4" end="4"/>
                                            </p:txEl>
                                          </p:spTgt>
                                        </p:tgtEl>
                                        <p:attrNameLst>
                                          <p:attrName>style.visibility</p:attrName>
                                        </p:attrNameLst>
                                      </p:cBhvr>
                                      <p:to>
                                        <p:strVal val="visible"/>
                                      </p:to>
                                    </p:set>
                                    <p:animEffect transition="in" filter="wipe(down)">
                                      <p:cBhvr>
                                        <p:cTn id="17" dur="500"/>
                                        <p:tgtEl>
                                          <p:spTgt spid="3174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1747">
                                            <p:txEl>
                                              <p:pRg st="6" end="6"/>
                                            </p:txEl>
                                          </p:spTgt>
                                        </p:tgtEl>
                                        <p:attrNameLst>
                                          <p:attrName>style.visibility</p:attrName>
                                        </p:attrNameLst>
                                      </p:cBhvr>
                                      <p:to>
                                        <p:strVal val="visible"/>
                                      </p:to>
                                    </p:set>
                                    <p:animEffect transition="in" filter="wipe(down)">
                                      <p:cBhvr>
                                        <p:cTn id="22" dur="500"/>
                                        <p:tgtEl>
                                          <p:spTgt spid="3174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5800" y="381000"/>
            <a:ext cx="7772400" cy="609600"/>
          </a:xfrm>
        </p:spPr>
        <p:txBody>
          <a:bodyPr/>
          <a:lstStyle/>
          <a:p>
            <a:pPr algn="ctr"/>
            <a:r>
              <a:rPr lang="en-US"/>
              <a:t>Broad SEC Classification - Urban </a:t>
            </a:r>
          </a:p>
        </p:txBody>
      </p:sp>
      <p:sp>
        <p:nvSpPr>
          <p:cNvPr id="32771" name="Rectangle 3"/>
          <p:cNvSpPr>
            <a:spLocks noGrp="1" noChangeArrowheads="1"/>
          </p:cNvSpPr>
          <p:nvPr>
            <p:ph type="body" idx="1"/>
          </p:nvPr>
        </p:nvSpPr>
        <p:spPr>
          <a:xfrm>
            <a:off x="762000" y="1219200"/>
            <a:ext cx="7772400" cy="5029200"/>
          </a:xfrm>
        </p:spPr>
        <p:txBody>
          <a:bodyPr/>
          <a:lstStyle/>
          <a:p>
            <a:pPr marL="0" indent="0">
              <a:lnSpc>
                <a:spcPct val="90000"/>
              </a:lnSpc>
              <a:buFontTx/>
              <a:buNone/>
            </a:pPr>
            <a:r>
              <a:rPr lang="en-US" sz="2000"/>
              <a:t>SEC	By Education			By Occupation</a:t>
            </a:r>
          </a:p>
          <a:p>
            <a:pPr marL="0" indent="0">
              <a:lnSpc>
                <a:spcPct val="90000"/>
              </a:lnSpc>
              <a:buFontTx/>
              <a:buNone/>
            </a:pPr>
            <a:endParaRPr lang="en-US" sz="2000"/>
          </a:p>
          <a:p>
            <a:pPr marL="0" indent="0">
              <a:lnSpc>
                <a:spcPct val="90000"/>
              </a:lnSpc>
              <a:buFontTx/>
              <a:buNone/>
            </a:pPr>
            <a:r>
              <a:rPr lang="en-US" sz="2000"/>
              <a:t>A1	Grad &amp; Post Grads		B/I/SEP/Officer &amp;Execs	</a:t>
            </a:r>
          </a:p>
          <a:p>
            <a:pPr marL="0" indent="0">
              <a:lnSpc>
                <a:spcPct val="90000"/>
              </a:lnSpc>
              <a:buFontTx/>
              <a:buNone/>
            </a:pPr>
            <a:r>
              <a:rPr lang="en-US" sz="2000"/>
              <a:t>	(General &amp; Professional)		(Sr &amp; Mdl)</a:t>
            </a:r>
          </a:p>
          <a:p>
            <a:pPr marL="0" indent="0">
              <a:lnSpc>
                <a:spcPct val="90000"/>
              </a:lnSpc>
              <a:buFontTx/>
              <a:buNone/>
            </a:pPr>
            <a:endParaRPr lang="en-US" sz="2000"/>
          </a:p>
          <a:p>
            <a:pPr marL="0" indent="0">
              <a:lnSpc>
                <a:spcPct val="90000"/>
              </a:lnSpc>
              <a:buFontTx/>
              <a:buNone/>
            </a:pPr>
            <a:r>
              <a:rPr lang="en-US" sz="2000"/>
              <a:t>A2	 Grad &amp; Post Grads		Shop ownrs, Sup Level,</a:t>
            </a:r>
          </a:p>
          <a:p>
            <a:pPr marL="0" indent="0">
              <a:lnSpc>
                <a:spcPct val="90000"/>
              </a:lnSpc>
              <a:buFontTx/>
              <a:buNone/>
            </a:pPr>
            <a:r>
              <a:rPr lang="en-US" sz="2000"/>
              <a:t>               (Professional)			Ofiicers &amp; Execs (Jr Lvl)	</a:t>
            </a:r>
          </a:p>
          <a:p>
            <a:pPr marL="0" indent="0">
              <a:lnSpc>
                <a:spcPct val="90000"/>
              </a:lnSpc>
              <a:buFontTx/>
              <a:buNone/>
            </a:pPr>
            <a:r>
              <a:rPr lang="en-US" sz="2000"/>
              <a:t>B1B2	SSC+ &lt; Grad			Skld wrkrs, Petty Trdrs, 						Clerk,Salesmen	</a:t>
            </a:r>
          </a:p>
          <a:p>
            <a:pPr marL="0" indent="0">
              <a:lnSpc>
                <a:spcPct val="90000"/>
              </a:lnSpc>
              <a:buFontTx/>
              <a:buNone/>
            </a:pPr>
            <a:r>
              <a:rPr lang="en-US" sz="2000"/>
              <a:t>C	Schooling 5-9 yrs		              Skld wrkrs, Petty Trdrs, 						Clerk,Salesmen 	</a:t>
            </a:r>
          </a:p>
          <a:p>
            <a:pPr marL="0" indent="0">
              <a:lnSpc>
                <a:spcPct val="90000"/>
              </a:lnSpc>
              <a:buFontTx/>
              <a:buNone/>
            </a:pPr>
            <a:endParaRPr lang="en-US" sz="2000"/>
          </a:p>
          <a:p>
            <a:pPr marL="0" indent="0">
              <a:lnSpc>
                <a:spcPct val="90000"/>
              </a:lnSpc>
              <a:buFontTx/>
              <a:buNone/>
            </a:pPr>
            <a:r>
              <a:rPr lang="en-US" sz="2000"/>
              <a:t>D	Schooling upto 4 yrs		Skld/Unskld, Petty Trdrs, 						Clerks,Salesmen</a:t>
            </a:r>
          </a:p>
          <a:p>
            <a:pPr marL="0" indent="0">
              <a:lnSpc>
                <a:spcPct val="90000"/>
              </a:lnSpc>
              <a:buFontTx/>
              <a:buNone/>
            </a:pPr>
            <a:r>
              <a:rPr lang="en-US" sz="2000"/>
              <a:t>E	Illiterate				Skld/Unskld, Petty Trdrs, 						</a:t>
            </a:r>
          </a:p>
          <a:p>
            <a:pPr marL="0" indent="0">
              <a:lnSpc>
                <a:spcPct val="90000"/>
              </a:lnSpc>
              <a:buFontTx/>
              <a:buNone/>
            </a:pPr>
            <a:r>
              <a:rPr lang="en-US" sz="2000"/>
              <a:t>	</a:t>
            </a:r>
          </a:p>
        </p:txBody>
      </p:sp>
      <p:sp>
        <p:nvSpPr>
          <p:cNvPr id="32772" name="Rectangle 4"/>
          <p:cNvSpPr>
            <a:spLocks noChangeArrowheads="1"/>
          </p:cNvSpPr>
          <p:nvPr/>
        </p:nvSpPr>
        <p:spPr bwMode="auto">
          <a:xfrm>
            <a:off x="609600" y="1143000"/>
            <a:ext cx="7848600" cy="5334000"/>
          </a:xfrm>
          <a:prstGeom prst="rect">
            <a:avLst/>
          </a:prstGeom>
          <a:noFill/>
          <a:ln w="9525">
            <a:solidFill>
              <a:schemeClr val="tx1"/>
            </a:solidFill>
            <a:miter lim="800000"/>
            <a:headEnd/>
            <a:tailEnd/>
          </a:ln>
          <a:effectLst/>
        </p:spPr>
        <p:txBody>
          <a:bodyPr wrap="none" anchor="ctr"/>
          <a:lstStyle/>
          <a:p>
            <a:endParaRPr lang="en-US"/>
          </a:p>
        </p:txBody>
      </p:sp>
      <p:sp>
        <p:nvSpPr>
          <p:cNvPr id="32773" name="Line 5"/>
          <p:cNvSpPr>
            <a:spLocks noChangeShapeType="1"/>
          </p:cNvSpPr>
          <p:nvPr/>
        </p:nvSpPr>
        <p:spPr bwMode="auto">
          <a:xfrm>
            <a:off x="609600" y="1752600"/>
            <a:ext cx="7848600" cy="0"/>
          </a:xfrm>
          <a:prstGeom prst="line">
            <a:avLst/>
          </a:prstGeom>
          <a:noFill/>
          <a:ln w="9525">
            <a:solidFill>
              <a:schemeClr val="tx1"/>
            </a:solidFill>
            <a:round/>
            <a:headEnd/>
            <a:tailEnd/>
          </a:ln>
          <a:effectLst/>
        </p:spPr>
        <p:txBody>
          <a:bodyPr wrap="none" anchor="ctr"/>
          <a:lstStyle/>
          <a:p>
            <a:endParaRPr lang="en-US"/>
          </a:p>
        </p:txBody>
      </p:sp>
      <p:sp>
        <p:nvSpPr>
          <p:cNvPr id="32774" name="Line 6"/>
          <p:cNvSpPr>
            <a:spLocks noChangeShapeType="1"/>
          </p:cNvSpPr>
          <p:nvPr/>
        </p:nvSpPr>
        <p:spPr bwMode="auto">
          <a:xfrm>
            <a:off x="685800" y="2667000"/>
            <a:ext cx="7848600" cy="0"/>
          </a:xfrm>
          <a:prstGeom prst="line">
            <a:avLst/>
          </a:prstGeom>
          <a:noFill/>
          <a:ln w="9525">
            <a:solidFill>
              <a:schemeClr val="tx1"/>
            </a:solidFill>
            <a:round/>
            <a:headEnd/>
            <a:tailEnd/>
          </a:ln>
          <a:effectLst/>
        </p:spPr>
        <p:txBody>
          <a:bodyPr wrap="none" anchor="ctr"/>
          <a:lstStyle/>
          <a:p>
            <a:endParaRPr lang="en-US"/>
          </a:p>
        </p:txBody>
      </p:sp>
      <p:sp>
        <p:nvSpPr>
          <p:cNvPr id="32775" name="Line 7"/>
          <p:cNvSpPr>
            <a:spLocks noChangeShapeType="1"/>
          </p:cNvSpPr>
          <p:nvPr/>
        </p:nvSpPr>
        <p:spPr bwMode="auto">
          <a:xfrm>
            <a:off x="609600" y="3581400"/>
            <a:ext cx="7848600" cy="0"/>
          </a:xfrm>
          <a:prstGeom prst="line">
            <a:avLst/>
          </a:prstGeom>
          <a:noFill/>
          <a:ln w="9525">
            <a:solidFill>
              <a:schemeClr val="tx1"/>
            </a:solidFill>
            <a:round/>
            <a:headEnd/>
            <a:tailEnd/>
          </a:ln>
          <a:effectLst/>
        </p:spPr>
        <p:txBody>
          <a:bodyPr wrap="none" anchor="ctr"/>
          <a:lstStyle/>
          <a:p>
            <a:endParaRPr lang="en-US"/>
          </a:p>
        </p:txBody>
      </p:sp>
      <p:sp>
        <p:nvSpPr>
          <p:cNvPr id="32776" name="Line 8"/>
          <p:cNvSpPr>
            <a:spLocks noChangeShapeType="1"/>
          </p:cNvSpPr>
          <p:nvPr/>
        </p:nvSpPr>
        <p:spPr bwMode="auto">
          <a:xfrm>
            <a:off x="609600" y="4191000"/>
            <a:ext cx="7848600" cy="0"/>
          </a:xfrm>
          <a:prstGeom prst="line">
            <a:avLst/>
          </a:prstGeom>
          <a:noFill/>
          <a:ln w="9525">
            <a:solidFill>
              <a:schemeClr val="tx1"/>
            </a:solidFill>
            <a:round/>
            <a:headEnd/>
            <a:tailEnd/>
          </a:ln>
          <a:effectLst/>
        </p:spPr>
        <p:txBody>
          <a:bodyPr wrap="none" anchor="ctr"/>
          <a:lstStyle/>
          <a:p>
            <a:endParaRPr lang="en-US"/>
          </a:p>
        </p:txBody>
      </p:sp>
      <p:sp>
        <p:nvSpPr>
          <p:cNvPr id="32777" name="Line 9"/>
          <p:cNvSpPr>
            <a:spLocks noChangeShapeType="1"/>
          </p:cNvSpPr>
          <p:nvPr/>
        </p:nvSpPr>
        <p:spPr bwMode="auto">
          <a:xfrm>
            <a:off x="609600" y="4953000"/>
            <a:ext cx="7848600" cy="0"/>
          </a:xfrm>
          <a:prstGeom prst="line">
            <a:avLst/>
          </a:prstGeom>
          <a:noFill/>
          <a:ln w="9525">
            <a:solidFill>
              <a:schemeClr val="tx1"/>
            </a:solidFill>
            <a:round/>
            <a:headEnd/>
            <a:tailEnd/>
          </a:ln>
          <a:effectLst/>
        </p:spPr>
        <p:txBody>
          <a:bodyPr wrap="none" anchor="ctr"/>
          <a:lstStyle/>
          <a:p>
            <a:endParaRPr lang="en-US"/>
          </a:p>
        </p:txBody>
      </p:sp>
      <p:sp>
        <p:nvSpPr>
          <p:cNvPr id="32778" name="Line 10"/>
          <p:cNvSpPr>
            <a:spLocks noChangeShapeType="1"/>
          </p:cNvSpPr>
          <p:nvPr/>
        </p:nvSpPr>
        <p:spPr bwMode="auto">
          <a:xfrm>
            <a:off x="609600" y="5715000"/>
            <a:ext cx="7848600" cy="0"/>
          </a:xfrm>
          <a:prstGeom prst="line">
            <a:avLst/>
          </a:prstGeom>
          <a:noFill/>
          <a:ln w="9525">
            <a:solidFill>
              <a:schemeClr val="tx1"/>
            </a:solidFill>
            <a:round/>
            <a:headEnd/>
            <a:tailEnd/>
          </a:ln>
          <a:effectLst/>
        </p:spPr>
        <p:txBody>
          <a:bodyPr wrap="none" anchor="ctr"/>
          <a:lstStyle/>
          <a:p>
            <a:endParaRPr lang="en-US"/>
          </a:p>
        </p:txBody>
      </p:sp>
      <p:sp>
        <p:nvSpPr>
          <p:cNvPr id="32779" name="Line 11"/>
          <p:cNvSpPr>
            <a:spLocks noChangeShapeType="1"/>
          </p:cNvSpPr>
          <p:nvPr/>
        </p:nvSpPr>
        <p:spPr bwMode="auto">
          <a:xfrm>
            <a:off x="1600200" y="1143000"/>
            <a:ext cx="0" cy="5334000"/>
          </a:xfrm>
          <a:prstGeom prst="line">
            <a:avLst/>
          </a:prstGeom>
          <a:noFill/>
          <a:ln w="9525">
            <a:solidFill>
              <a:schemeClr val="tx1"/>
            </a:solidFill>
            <a:round/>
            <a:headEnd/>
            <a:tailEnd/>
          </a:ln>
          <a:effectLst/>
        </p:spPr>
        <p:txBody>
          <a:bodyPr wrap="none" anchor="ctr"/>
          <a:lstStyle/>
          <a:p>
            <a:endParaRPr lang="en-US"/>
          </a:p>
        </p:txBody>
      </p:sp>
      <p:sp>
        <p:nvSpPr>
          <p:cNvPr id="32780" name="Line 12"/>
          <p:cNvSpPr>
            <a:spLocks noChangeShapeType="1"/>
          </p:cNvSpPr>
          <p:nvPr/>
        </p:nvSpPr>
        <p:spPr bwMode="auto">
          <a:xfrm>
            <a:off x="4800600" y="1143000"/>
            <a:ext cx="0" cy="5334000"/>
          </a:xfrm>
          <a:prstGeom prst="line">
            <a:avLst/>
          </a:prstGeom>
          <a:noFill/>
          <a:ln w="9525">
            <a:solidFill>
              <a:schemeClr val="tx1"/>
            </a:solidFill>
            <a:round/>
            <a:headEnd/>
            <a:tailEnd/>
          </a:ln>
          <a:effec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algn="ctr"/>
            <a:r>
              <a:rPr lang="en-US"/>
              <a:t>Socio-Economic Classification - Rural</a:t>
            </a:r>
          </a:p>
        </p:txBody>
      </p:sp>
      <p:sp>
        <p:nvSpPr>
          <p:cNvPr id="33795" name="Rectangle 3"/>
          <p:cNvSpPr>
            <a:spLocks noGrp="1" noChangeArrowheads="1"/>
          </p:cNvSpPr>
          <p:nvPr>
            <p:ph type="body" idx="1"/>
          </p:nvPr>
        </p:nvSpPr>
        <p:spPr/>
        <p:txBody>
          <a:bodyPr/>
          <a:lstStyle/>
          <a:p>
            <a:r>
              <a:rPr lang="en-US" dirty="0"/>
              <a:t>A demographic indicator designed by the Market Research Users Council </a:t>
            </a:r>
          </a:p>
          <a:p>
            <a:endParaRPr lang="en-US" dirty="0"/>
          </a:p>
          <a:p>
            <a:r>
              <a:rPr lang="en-US" dirty="0"/>
              <a:t>It is based on 2 parameters - Education of the Chief Wage Earner of the Household and the Type of House</a:t>
            </a:r>
          </a:p>
          <a:p>
            <a:endParaRPr lang="en-US" dirty="0"/>
          </a:p>
          <a:p>
            <a:r>
              <a:rPr lang="en-US" dirty="0"/>
              <a:t>The SEC of the HH determines the SEC of the family members.</a:t>
            </a:r>
          </a:p>
          <a:p>
            <a:endParaRPr lang="en-US" dirty="0"/>
          </a:p>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Effect transition="in" filter="wipe(down)">
                                      <p:cBhvr>
                                        <p:cTn id="7" dur="500"/>
                                        <p:tgtEl>
                                          <p:spTgt spid="337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3795">
                                            <p:txEl>
                                              <p:pRg st="2" end="2"/>
                                            </p:txEl>
                                          </p:spTgt>
                                        </p:tgtEl>
                                        <p:attrNameLst>
                                          <p:attrName>style.visibility</p:attrName>
                                        </p:attrNameLst>
                                      </p:cBhvr>
                                      <p:to>
                                        <p:strVal val="visible"/>
                                      </p:to>
                                    </p:set>
                                    <p:animEffect transition="in" filter="wipe(down)">
                                      <p:cBhvr>
                                        <p:cTn id="12" dur="500"/>
                                        <p:tgtEl>
                                          <p:spTgt spid="3379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3795">
                                            <p:txEl>
                                              <p:pRg st="4" end="4"/>
                                            </p:txEl>
                                          </p:spTgt>
                                        </p:tgtEl>
                                        <p:attrNameLst>
                                          <p:attrName>style.visibility</p:attrName>
                                        </p:attrNameLst>
                                      </p:cBhvr>
                                      <p:to>
                                        <p:strVal val="visible"/>
                                      </p:to>
                                    </p:set>
                                    <p:animEffect transition="in" filter="wipe(down)">
                                      <p:cBhvr>
                                        <p:cTn id="17" dur="500"/>
                                        <p:tgtEl>
                                          <p:spTgt spid="337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t>Broad SEC Classification Grid - Rural</a:t>
            </a:r>
          </a:p>
        </p:txBody>
      </p:sp>
      <p:sp>
        <p:nvSpPr>
          <p:cNvPr id="34819" name="Rectangle 3"/>
          <p:cNvSpPr>
            <a:spLocks noGrp="1" noChangeArrowheads="1"/>
          </p:cNvSpPr>
          <p:nvPr>
            <p:ph type="body" idx="1"/>
          </p:nvPr>
        </p:nvSpPr>
        <p:spPr>
          <a:xfrm>
            <a:off x="762000" y="1828800"/>
            <a:ext cx="7772400" cy="4114800"/>
          </a:xfrm>
        </p:spPr>
        <p:txBody>
          <a:bodyPr/>
          <a:lstStyle/>
          <a:p>
            <a:pPr marL="0" indent="0">
              <a:buFontTx/>
              <a:buNone/>
            </a:pPr>
            <a:r>
              <a:rPr lang="en-US" sz="2000"/>
              <a:t>SEC	By Education			By Type of House</a:t>
            </a:r>
          </a:p>
          <a:p>
            <a:pPr marL="0" indent="0">
              <a:buFontTx/>
              <a:buNone/>
            </a:pPr>
            <a:endParaRPr lang="en-US" sz="2000"/>
          </a:p>
          <a:p>
            <a:pPr marL="0" indent="0">
              <a:buFontTx/>
              <a:buNone/>
            </a:pPr>
            <a:r>
              <a:rPr lang="en-US" sz="2000"/>
              <a:t>R1	Some College but not Grad.,	Pucca</a:t>
            </a:r>
          </a:p>
          <a:p>
            <a:pPr marL="0" indent="0">
              <a:buFontTx/>
              <a:buNone/>
            </a:pPr>
            <a:r>
              <a:rPr lang="en-US" sz="2000"/>
              <a:t>	Grads &amp; Post Grads</a:t>
            </a:r>
          </a:p>
          <a:p>
            <a:pPr marL="0" indent="0">
              <a:buFontTx/>
              <a:buNone/>
            </a:pPr>
            <a:endParaRPr lang="en-US" sz="2000"/>
          </a:p>
          <a:p>
            <a:pPr marL="0" indent="0">
              <a:buFontTx/>
              <a:buNone/>
            </a:pPr>
            <a:r>
              <a:rPr lang="en-US" sz="2000"/>
              <a:t>R2	SSC/HSC			Semi Pucca</a:t>
            </a:r>
          </a:p>
          <a:p>
            <a:pPr marL="0" indent="0">
              <a:buFontTx/>
              <a:buNone/>
            </a:pPr>
            <a:r>
              <a:rPr lang="en-US" sz="2000"/>
              <a:t>	</a:t>
            </a:r>
          </a:p>
          <a:p>
            <a:pPr marL="0" indent="0">
              <a:buFontTx/>
              <a:buNone/>
            </a:pPr>
            <a:r>
              <a:rPr lang="en-US" sz="2000"/>
              <a:t>R3	No formal school,		Semi Pucca</a:t>
            </a:r>
          </a:p>
          <a:p>
            <a:pPr marL="0" indent="0">
              <a:buFontTx/>
              <a:buNone/>
            </a:pPr>
            <a:r>
              <a:rPr lang="en-US" sz="2000"/>
              <a:t>	Schooling upto 9th Std</a:t>
            </a:r>
          </a:p>
          <a:p>
            <a:pPr marL="0" indent="0">
              <a:buFontTx/>
              <a:buNone/>
            </a:pPr>
            <a:endParaRPr lang="en-US" sz="2000"/>
          </a:p>
          <a:p>
            <a:pPr marL="0" indent="0">
              <a:buFontTx/>
              <a:buNone/>
            </a:pPr>
            <a:r>
              <a:rPr lang="en-US" sz="2000"/>
              <a:t>R4	Illiterate				Kuchha</a:t>
            </a:r>
          </a:p>
          <a:p>
            <a:pPr marL="0" indent="0">
              <a:buFontTx/>
              <a:buNone/>
            </a:pPr>
            <a:endParaRPr lang="en-US" sz="2000"/>
          </a:p>
        </p:txBody>
      </p:sp>
      <p:sp>
        <p:nvSpPr>
          <p:cNvPr id="34820" name="Rectangle 4"/>
          <p:cNvSpPr>
            <a:spLocks noChangeArrowheads="1"/>
          </p:cNvSpPr>
          <p:nvPr/>
        </p:nvSpPr>
        <p:spPr bwMode="auto">
          <a:xfrm>
            <a:off x="685800" y="1828800"/>
            <a:ext cx="7239000" cy="4267200"/>
          </a:xfrm>
          <a:prstGeom prst="rect">
            <a:avLst/>
          </a:prstGeom>
          <a:noFill/>
          <a:ln w="9525">
            <a:solidFill>
              <a:schemeClr val="tx1"/>
            </a:solidFill>
            <a:miter lim="800000"/>
            <a:headEnd/>
            <a:tailEnd/>
          </a:ln>
          <a:effectLst/>
        </p:spPr>
        <p:txBody>
          <a:bodyPr wrap="none" anchor="ctr"/>
          <a:lstStyle/>
          <a:p>
            <a:endParaRPr lang="en-US"/>
          </a:p>
        </p:txBody>
      </p:sp>
      <p:sp>
        <p:nvSpPr>
          <p:cNvPr id="34821" name="Line 5"/>
          <p:cNvSpPr>
            <a:spLocks noChangeShapeType="1"/>
          </p:cNvSpPr>
          <p:nvPr/>
        </p:nvSpPr>
        <p:spPr bwMode="auto">
          <a:xfrm>
            <a:off x="685800" y="2286000"/>
            <a:ext cx="7239000" cy="0"/>
          </a:xfrm>
          <a:prstGeom prst="line">
            <a:avLst/>
          </a:prstGeom>
          <a:noFill/>
          <a:ln w="9525">
            <a:solidFill>
              <a:schemeClr val="tx1"/>
            </a:solidFill>
            <a:round/>
            <a:headEnd/>
            <a:tailEnd/>
          </a:ln>
          <a:effectLst/>
        </p:spPr>
        <p:txBody>
          <a:bodyPr wrap="none" anchor="ctr"/>
          <a:lstStyle/>
          <a:p>
            <a:endParaRPr lang="en-US"/>
          </a:p>
        </p:txBody>
      </p:sp>
      <p:sp>
        <p:nvSpPr>
          <p:cNvPr id="34822" name="Line 6"/>
          <p:cNvSpPr>
            <a:spLocks noChangeShapeType="1"/>
          </p:cNvSpPr>
          <p:nvPr/>
        </p:nvSpPr>
        <p:spPr bwMode="auto">
          <a:xfrm>
            <a:off x="685800" y="3352800"/>
            <a:ext cx="7239000" cy="0"/>
          </a:xfrm>
          <a:prstGeom prst="line">
            <a:avLst/>
          </a:prstGeom>
          <a:noFill/>
          <a:ln w="9525">
            <a:solidFill>
              <a:schemeClr val="tx1"/>
            </a:solidFill>
            <a:round/>
            <a:headEnd/>
            <a:tailEnd/>
          </a:ln>
          <a:effectLst/>
        </p:spPr>
        <p:txBody>
          <a:bodyPr wrap="none" anchor="ctr"/>
          <a:lstStyle/>
          <a:p>
            <a:endParaRPr lang="en-US"/>
          </a:p>
        </p:txBody>
      </p:sp>
      <p:sp>
        <p:nvSpPr>
          <p:cNvPr id="34823" name="Line 7"/>
          <p:cNvSpPr>
            <a:spLocks noChangeShapeType="1"/>
          </p:cNvSpPr>
          <p:nvPr/>
        </p:nvSpPr>
        <p:spPr bwMode="auto">
          <a:xfrm>
            <a:off x="685800" y="4267200"/>
            <a:ext cx="7239000" cy="0"/>
          </a:xfrm>
          <a:prstGeom prst="line">
            <a:avLst/>
          </a:prstGeom>
          <a:noFill/>
          <a:ln w="9525">
            <a:solidFill>
              <a:schemeClr val="tx1"/>
            </a:solidFill>
            <a:round/>
            <a:headEnd/>
            <a:tailEnd/>
          </a:ln>
          <a:effectLst/>
        </p:spPr>
        <p:txBody>
          <a:bodyPr wrap="none" anchor="ctr"/>
          <a:lstStyle/>
          <a:p>
            <a:endParaRPr lang="en-US"/>
          </a:p>
        </p:txBody>
      </p:sp>
      <p:sp>
        <p:nvSpPr>
          <p:cNvPr id="34824" name="Line 8"/>
          <p:cNvSpPr>
            <a:spLocks noChangeShapeType="1"/>
          </p:cNvSpPr>
          <p:nvPr/>
        </p:nvSpPr>
        <p:spPr bwMode="auto">
          <a:xfrm>
            <a:off x="685800" y="5334000"/>
            <a:ext cx="7239000" cy="0"/>
          </a:xfrm>
          <a:prstGeom prst="line">
            <a:avLst/>
          </a:prstGeom>
          <a:noFill/>
          <a:ln w="9525">
            <a:solidFill>
              <a:schemeClr val="tx1"/>
            </a:solidFill>
            <a:round/>
            <a:headEnd/>
            <a:tailEnd/>
          </a:ln>
          <a:effectLst/>
        </p:spPr>
        <p:txBody>
          <a:bodyPr wrap="none" anchor="ctr"/>
          <a:lstStyle/>
          <a:p>
            <a:endParaRPr lang="en-US"/>
          </a:p>
        </p:txBody>
      </p:sp>
      <p:sp>
        <p:nvSpPr>
          <p:cNvPr id="34825" name="Line 9"/>
          <p:cNvSpPr>
            <a:spLocks noChangeShapeType="1"/>
          </p:cNvSpPr>
          <p:nvPr/>
        </p:nvSpPr>
        <p:spPr bwMode="auto">
          <a:xfrm>
            <a:off x="1600200" y="1828800"/>
            <a:ext cx="0" cy="4267200"/>
          </a:xfrm>
          <a:prstGeom prst="line">
            <a:avLst/>
          </a:prstGeom>
          <a:noFill/>
          <a:ln w="9525">
            <a:solidFill>
              <a:schemeClr val="tx1"/>
            </a:solidFill>
            <a:round/>
            <a:headEnd/>
            <a:tailEnd/>
          </a:ln>
          <a:effectLst/>
        </p:spPr>
        <p:txBody>
          <a:bodyPr wrap="none" anchor="ctr"/>
          <a:lstStyle/>
          <a:p>
            <a:endParaRPr lang="en-US"/>
          </a:p>
        </p:txBody>
      </p:sp>
      <p:sp>
        <p:nvSpPr>
          <p:cNvPr id="34826" name="Line 10"/>
          <p:cNvSpPr>
            <a:spLocks noChangeShapeType="1"/>
          </p:cNvSpPr>
          <p:nvPr/>
        </p:nvSpPr>
        <p:spPr bwMode="auto">
          <a:xfrm>
            <a:off x="5105400" y="1828800"/>
            <a:ext cx="0" cy="4267200"/>
          </a:xfrm>
          <a:prstGeom prst="line">
            <a:avLst/>
          </a:prstGeom>
          <a:noFill/>
          <a:ln w="9525">
            <a:solidFill>
              <a:schemeClr val="tx1"/>
            </a:solidFill>
            <a:round/>
            <a:headEnd/>
            <a:tailEnd/>
          </a:ln>
          <a:effec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1143000"/>
          </a:xfrm>
        </p:spPr>
        <p:txBody>
          <a:bodyPr/>
          <a:lstStyle/>
          <a:p>
            <a:pPr algn="ctr"/>
            <a:r>
              <a:rPr lang="en-IN" dirty="0" smtClean="0"/>
              <a:t>New SEC Classification</a:t>
            </a:r>
            <a:endParaRPr lang="en-IN" dirty="0"/>
          </a:p>
        </p:txBody>
      </p:sp>
      <p:sp>
        <p:nvSpPr>
          <p:cNvPr id="3" name="Content Placeholder 2"/>
          <p:cNvSpPr>
            <a:spLocks noGrp="1"/>
          </p:cNvSpPr>
          <p:nvPr>
            <p:ph idx="1"/>
          </p:nvPr>
        </p:nvSpPr>
        <p:spPr>
          <a:xfrm>
            <a:off x="685800" y="1447800"/>
            <a:ext cx="7772400" cy="4648200"/>
          </a:xfrm>
        </p:spPr>
        <p:txBody>
          <a:bodyPr/>
          <a:lstStyle/>
          <a:p>
            <a:r>
              <a:rPr lang="en-IN" dirty="0" smtClean="0"/>
              <a:t>This is a revision on the earlier SEC scales</a:t>
            </a:r>
          </a:p>
          <a:p>
            <a:r>
              <a:rPr lang="en-IN" dirty="0" smtClean="0"/>
              <a:t>It has 12 (A1 to E3) subgroups as against the previous 8 for Urban and 4 for Rural.</a:t>
            </a:r>
          </a:p>
          <a:p>
            <a:r>
              <a:rPr lang="en-IN" dirty="0" smtClean="0"/>
              <a:t>As against education and occupation for urban and education and type of house for rural, the present system takes ownership of durables(list of 11), which is common for urban and rural households.</a:t>
            </a:r>
          </a:p>
          <a:p>
            <a:r>
              <a:rPr lang="en-IN" dirty="0" smtClean="0"/>
              <a:t>Questions asked of the sample are relating to ownership of durables, agricultural land, income and education of the chief earner</a:t>
            </a:r>
          </a:p>
          <a:p>
            <a:r>
              <a:rPr lang="en-IN" dirty="0" smtClean="0"/>
              <a:t>Advantages – uniform system for urban and rural, easy to classify, less subjectivity and more discrimination between subgroups</a:t>
            </a:r>
          </a:p>
          <a:p>
            <a:endParaRPr lang="en-IN" dirty="0"/>
          </a:p>
        </p:txBody>
      </p:sp>
    </p:spTree>
    <p:extLst>
      <p:ext uri="{BB962C8B-B14F-4D97-AF65-F5344CB8AC3E}">
        <p14:creationId xmlns:p14="http://schemas.microsoft.com/office/powerpoint/2010/main" val="1438934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ctrTitle"/>
          </p:nvPr>
        </p:nvSpPr>
        <p:spPr>
          <a:xfrm>
            <a:off x="685800" y="2286000"/>
            <a:ext cx="7772400" cy="1143000"/>
          </a:xfrm>
        </p:spPr>
        <p:txBody>
          <a:bodyPr/>
          <a:lstStyle/>
          <a:p>
            <a:pPr algn="ctr"/>
            <a:r>
              <a:rPr lang="en-US"/>
              <a:t>Databases Used by Planners</a:t>
            </a:r>
            <a:br>
              <a:rPr lang="en-US"/>
            </a:br>
            <a:r>
              <a:rPr lang="en-US"/>
              <a:t/>
            </a:r>
            <a:br>
              <a:rPr lang="en-US"/>
            </a:br>
            <a:r>
              <a:rPr lang="en-US"/>
              <a:t>Print</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algn="ctr"/>
            <a:r>
              <a:rPr lang="en-US"/>
              <a:t>Readership &amp; Circulation</a:t>
            </a:r>
          </a:p>
        </p:txBody>
      </p:sp>
      <p:sp>
        <p:nvSpPr>
          <p:cNvPr id="36867" name="Rectangle 3"/>
          <p:cNvSpPr>
            <a:spLocks noGrp="1" noChangeArrowheads="1"/>
          </p:cNvSpPr>
          <p:nvPr>
            <p:ph type="body" idx="1"/>
          </p:nvPr>
        </p:nvSpPr>
        <p:spPr/>
        <p:txBody>
          <a:bodyPr/>
          <a:lstStyle/>
          <a:p>
            <a:r>
              <a:rPr lang="en-US" dirty="0"/>
              <a:t>NRS - National Readership Survey</a:t>
            </a:r>
          </a:p>
          <a:p>
            <a:r>
              <a:rPr lang="en-US" dirty="0"/>
              <a:t>IRS - Indian Readership Survey</a:t>
            </a:r>
          </a:p>
          <a:p>
            <a:r>
              <a:rPr lang="en-US" dirty="0"/>
              <a:t>Product profiles - Data on product and brand usage</a:t>
            </a:r>
          </a:p>
          <a:p>
            <a:r>
              <a:rPr lang="en-US" dirty="0"/>
              <a:t>ABC - Circulation figures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8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8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686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685800" y="381000"/>
            <a:ext cx="7772400" cy="1143000"/>
          </a:xfrm>
        </p:spPr>
        <p:txBody>
          <a:bodyPr/>
          <a:lstStyle/>
          <a:p>
            <a:pPr algn="ctr"/>
            <a:r>
              <a:rPr lang="en-US"/>
              <a:t>Some Definitions</a:t>
            </a:r>
          </a:p>
        </p:txBody>
      </p:sp>
      <p:sp>
        <p:nvSpPr>
          <p:cNvPr id="37891" name="Rectangle 3"/>
          <p:cNvSpPr>
            <a:spLocks noGrp="1" noChangeArrowheads="1"/>
          </p:cNvSpPr>
          <p:nvPr>
            <p:ph type="body" idx="1"/>
          </p:nvPr>
        </p:nvSpPr>
        <p:spPr>
          <a:xfrm>
            <a:off x="685800" y="1752600"/>
            <a:ext cx="7772400" cy="4114800"/>
          </a:xfrm>
        </p:spPr>
        <p:txBody>
          <a:bodyPr/>
          <a:lstStyle/>
          <a:p>
            <a:pPr marL="0" indent="0">
              <a:lnSpc>
                <a:spcPct val="90000"/>
              </a:lnSpc>
              <a:buFontTx/>
              <a:buNone/>
            </a:pPr>
            <a:r>
              <a:rPr lang="en-US" sz="2000" b="1" u="sng" dirty="0"/>
              <a:t>Urban &amp; Rural Classification</a:t>
            </a:r>
          </a:p>
          <a:p>
            <a:pPr marL="0" indent="0">
              <a:lnSpc>
                <a:spcPct val="90000"/>
              </a:lnSpc>
              <a:buFontTx/>
              <a:buNone/>
            </a:pPr>
            <a:endParaRPr lang="en-US" sz="2000" dirty="0"/>
          </a:p>
          <a:p>
            <a:pPr marL="0" indent="0">
              <a:lnSpc>
                <a:spcPct val="90000"/>
              </a:lnSpc>
              <a:buFontTx/>
              <a:buNone/>
            </a:pPr>
            <a:r>
              <a:rPr lang="en-US" sz="2000" dirty="0"/>
              <a:t>According to the Census of India 1991, the following criteria were adopted for treating a place as urban :</a:t>
            </a:r>
          </a:p>
          <a:p>
            <a:pPr marL="0" indent="0">
              <a:lnSpc>
                <a:spcPct val="90000"/>
              </a:lnSpc>
              <a:buFontTx/>
              <a:buNone/>
            </a:pPr>
            <a:r>
              <a:rPr lang="en-US" sz="2000" dirty="0"/>
              <a:t>1. All statutory towns, i.e., all places with a municipality, corporation, cantonment board or notified town area committee, etc.</a:t>
            </a:r>
          </a:p>
          <a:p>
            <a:pPr marL="0" indent="0">
              <a:lnSpc>
                <a:spcPct val="90000"/>
              </a:lnSpc>
              <a:buFontTx/>
              <a:buNone/>
            </a:pPr>
            <a:endParaRPr lang="en-US" sz="2000" dirty="0"/>
          </a:p>
          <a:p>
            <a:pPr marL="0" indent="0">
              <a:lnSpc>
                <a:spcPct val="90000"/>
              </a:lnSpc>
              <a:buFontTx/>
              <a:buNone/>
            </a:pPr>
            <a:r>
              <a:rPr lang="en-US" sz="2000" dirty="0"/>
              <a:t>2. All other places which satisfied the following criteria :</a:t>
            </a:r>
          </a:p>
          <a:p>
            <a:pPr marL="0" indent="0">
              <a:lnSpc>
                <a:spcPct val="90000"/>
              </a:lnSpc>
              <a:buFontTx/>
              <a:buNone/>
            </a:pPr>
            <a:r>
              <a:rPr lang="en-US" sz="2000" dirty="0"/>
              <a:t>	- A minimum population of 5000</a:t>
            </a:r>
          </a:p>
          <a:p>
            <a:pPr marL="0" indent="0">
              <a:lnSpc>
                <a:spcPct val="90000"/>
              </a:lnSpc>
              <a:buFontTx/>
              <a:buNone/>
            </a:pPr>
            <a:r>
              <a:rPr lang="en-US" sz="2000" dirty="0"/>
              <a:t>	- At least 75% of the male working population engaged in 	non-agricultural pursuits, and</a:t>
            </a:r>
          </a:p>
          <a:p>
            <a:pPr marL="0" indent="0">
              <a:lnSpc>
                <a:spcPct val="90000"/>
              </a:lnSpc>
              <a:buFontTx/>
              <a:buNone/>
            </a:pPr>
            <a:r>
              <a:rPr lang="en-US" sz="2000" dirty="0"/>
              <a:t>	- A density of population of at least 400 per </a:t>
            </a:r>
            <a:r>
              <a:rPr lang="en-US" sz="2000" dirty="0" err="1"/>
              <a:t>sq</a:t>
            </a:r>
            <a:r>
              <a:rPr lang="en-US" sz="2000" dirty="0"/>
              <a:t> km</a:t>
            </a:r>
          </a:p>
          <a:p>
            <a:pPr marL="0" indent="0">
              <a:lnSpc>
                <a:spcPct val="90000"/>
              </a:lnSpc>
              <a:buFontTx/>
              <a:buNone/>
            </a:pPr>
            <a:endParaRPr lang="en-US" sz="2000" dirty="0"/>
          </a:p>
        </p:txBody>
      </p:sp>
      <p:sp>
        <p:nvSpPr>
          <p:cNvPr id="37892" name="Text Box 4"/>
          <p:cNvSpPr txBox="1">
            <a:spLocks noChangeArrowheads="1"/>
          </p:cNvSpPr>
          <p:nvPr/>
        </p:nvSpPr>
        <p:spPr bwMode="auto">
          <a:xfrm>
            <a:off x="7223125" y="6259513"/>
            <a:ext cx="1058863" cy="396875"/>
          </a:xfrm>
          <a:prstGeom prst="rect">
            <a:avLst/>
          </a:prstGeom>
          <a:noFill/>
          <a:ln w="9525">
            <a:noFill/>
            <a:miter lim="800000"/>
            <a:headEnd/>
            <a:tailEnd/>
          </a:ln>
          <a:effectLst/>
        </p:spPr>
        <p:txBody>
          <a:bodyPr wrap="none">
            <a:spAutoFit/>
          </a:bodyPr>
          <a:lstStyle/>
          <a:p>
            <a:r>
              <a:rPr lang="en-US" sz="2000" b="1">
                <a:effectLst>
                  <a:outerShdw blurRad="38100" dist="38100" dir="2700000" algn="tl">
                    <a:srgbClr val="FFFFFF"/>
                  </a:outerShdw>
                </a:effectLst>
                <a:latin typeface="Arial" charset="0"/>
              </a:rPr>
              <a:t>Contd..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Effect transition="in" filter="barn(inVertical)">
                                      <p:cBhvr>
                                        <p:cTn id="7" dur="500"/>
                                        <p:tgtEl>
                                          <p:spTgt spid="378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7891">
                                            <p:txEl>
                                              <p:pRg st="2" end="2"/>
                                            </p:txEl>
                                          </p:spTgt>
                                        </p:tgtEl>
                                        <p:attrNameLst>
                                          <p:attrName>style.visibility</p:attrName>
                                        </p:attrNameLst>
                                      </p:cBhvr>
                                      <p:to>
                                        <p:strVal val="visible"/>
                                      </p:to>
                                    </p:set>
                                    <p:animEffect transition="in" filter="barn(inVertical)">
                                      <p:cBhvr>
                                        <p:cTn id="12" dur="500"/>
                                        <p:tgtEl>
                                          <p:spTgt spid="3789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7891">
                                            <p:txEl>
                                              <p:pRg st="3" end="3"/>
                                            </p:txEl>
                                          </p:spTgt>
                                        </p:tgtEl>
                                        <p:attrNameLst>
                                          <p:attrName>style.visibility</p:attrName>
                                        </p:attrNameLst>
                                      </p:cBhvr>
                                      <p:to>
                                        <p:strVal val="visible"/>
                                      </p:to>
                                    </p:set>
                                    <p:animEffect transition="in" filter="barn(inVertical)">
                                      <p:cBhvr>
                                        <p:cTn id="17" dur="500"/>
                                        <p:tgtEl>
                                          <p:spTgt spid="3789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7891">
                                            <p:txEl>
                                              <p:pRg st="5" end="5"/>
                                            </p:txEl>
                                          </p:spTgt>
                                        </p:tgtEl>
                                        <p:attrNameLst>
                                          <p:attrName>style.visibility</p:attrName>
                                        </p:attrNameLst>
                                      </p:cBhvr>
                                      <p:to>
                                        <p:strVal val="visible"/>
                                      </p:to>
                                    </p:set>
                                    <p:animEffect transition="in" filter="barn(inVertical)">
                                      <p:cBhvr>
                                        <p:cTn id="22" dur="500"/>
                                        <p:tgtEl>
                                          <p:spTgt spid="37891">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7891">
                                            <p:txEl>
                                              <p:pRg st="6" end="6"/>
                                            </p:txEl>
                                          </p:spTgt>
                                        </p:tgtEl>
                                        <p:attrNameLst>
                                          <p:attrName>style.visibility</p:attrName>
                                        </p:attrNameLst>
                                      </p:cBhvr>
                                      <p:to>
                                        <p:strVal val="visible"/>
                                      </p:to>
                                    </p:set>
                                    <p:animEffect transition="in" filter="barn(inVertical)">
                                      <p:cBhvr>
                                        <p:cTn id="27" dur="500"/>
                                        <p:tgtEl>
                                          <p:spTgt spid="37891">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7891">
                                            <p:txEl>
                                              <p:pRg st="7" end="7"/>
                                            </p:txEl>
                                          </p:spTgt>
                                        </p:tgtEl>
                                        <p:attrNameLst>
                                          <p:attrName>style.visibility</p:attrName>
                                        </p:attrNameLst>
                                      </p:cBhvr>
                                      <p:to>
                                        <p:strVal val="visible"/>
                                      </p:to>
                                    </p:set>
                                    <p:animEffect transition="in" filter="barn(inVertical)">
                                      <p:cBhvr>
                                        <p:cTn id="32" dur="500"/>
                                        <p:tgtEl>
                                          <p:spTgt spid="37891">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7891">
                                            <p:txEl>
                                              <p:pRg st="8" end="8"/>
                                            </p:txEl>
                                          </p:spTgt>
                                        </p:tgtEl>
                                        <p:attrNameLst>
                                          <p:attrName>style.visibility</p:attrName>
                                        </p:attrNameLst>
                                      </p:cBhvr>
                                      <p:to>
                                        <p:strVal val="visible"/>
                                      </p:to>
                                    </p:set>
                                    <p:animEffect transition="in" filter="barn(inVertical)">
                                      <p:cBhvr>
                                        <p:cTn id="37" dur="500"/>
                                        <p:tgtEl>
                                          <p:spTgt spid="3789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algn="ctr"/>
            <a:r>
              <a:rPr lang="en-US"/>
              <a:t>Some Definitions (cont’d)</a:t>
            </a:r>
          </a:p>
        </p:txBody>
      </p:sp>
      <p:sp>
        <p:nvSpPr>
          <p:cNvPr id="38915" name="Rectangle 3"/>
          <p:cNvSpPr>
            <a:spLocks noGrp="1" noChangeArrowheads="1"/>
          </p:cNvSpPr>
          <p:nvPr>
            <p:ph type="body" idx="1"/>
          </p:nvPr>
        </p:nvSpPr>
        <p:spPr/>
        <p:txBody>
          <a:bodyPr/>
          <a:lstStyle/>
          <a:p>
            <a:pPr marL="0" indent="0">
              <a:buFontTx/>
              <a:buNone/>
            </a:pPr>
            <a:r>
              <a:rPr lang="en-US" b="1" u="sng" dirty="0"/>
              <a:t>Urban &amp; Rural Classification</a:t>
            </a:r>
          </a:p>
          <a:p>
            <a:pPr marL="0" indent="0">
              <a:buFontTx/>
              <a:buNone/>
            </a:pPr>
            <a:endParaRPr lang="en-US" dirty="0"/>
          </a:p>
          <a:p>
            <a:pPr marL="0" indent="0">
              <a:buFontTx/>
              <a:buNone/>
            </a:pPr>
            <a:r>
              <a:rPr lang="en-US" dirty="0"/>
              <a:t>3. Apart from these, the outgrowths of cities and towns have also been treated as urban.</a:t>
            </a:r>
          </a:p>
          <a:p>
            <a:pPr marL="0" indent="0">
              <a:buFontTx/>
              <a:buNone/>
            </a:pPr>
            <a:endParaRPr lang="en-US" dirty="0"/>
          </a:p>
          <a:p>
            <a:pPr marL="0" indent="0">
              <a:buFontTx/>
              <a:buNone/>
            </a:pPr>
            <a:endParaRPr lang="en-US" dirty="0"/>
          </a:p>
          <a:p>
            <a:pPr marL="0" indent="0">
              <a:buFontTx/>
              <a:buNone/>
            </a:pPr>
            <a:r>
              <a:rPr lang="en-US" dirty="0"/>
              <a:t>All areas not identified as Urban, are classified as Rural</a:t>
            </a:r>
          </a:p>
          <a:p>
            <a:pPr marL="0" indent="0">
              <a:buFontTx/>
              <a:buNone/>
            </a:pPr>
            <a:r>
              <a:rPr lang="en-US" dirty="0"/>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anim calcmode="lin" valueType="num">
                                      <p:cBhvr additive="base">
                                        <p:cTn id="7" dur="500" fill="hold"/>
                                        <p:tgtEl>
                                          <p:spTgt spid="3891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89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8915">
                                            <p:txEl>
                                              <p:pRg st="2" end="2"/>
                                            </p:txEl>
                                          </p:spTgt>
                                        </p:tgtEl>
                                        <p:attrNameLst>
                                          <p:attrName>style.visibility</p:attrName>
                                        </p:attrNameLst>
                                      </p:cBhvr>
                                      <p:to>
                                        <p:strVal val="visible"/>
                                      </p:to>
                                    </p:set>
                                    <p:anim calcmode="lin" valueType="num">
                                      <p:cBhvr additive="base">
                                        <p:cTn id="13" dur="500" fill="hold"/>
                                        <p:tgtEl>
                                          <p:spTgt spid="3891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89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8915">
                                            <p:txEl>
                                              <p:pRg st="5" end="5"/>
                                            </p:txEl>
                                          </p:spTgt>
                                        </p:tgtEl>
                                        <p:attrNameLst>
                                          <p:attrName>style.visibility</p:attrName>
                                        </p:attrNameLst>
                                      </p:cBhvr>
                                      <p:to>
                                        <p:strVal val="visible"/>
                                      </p:to>
                                    </p:set>
                                    <p:anim calcmode="lin" valueType="num">
                                      <p:cBhvr additive="base">
                                        <p:cTn id="19" dur="500" fill="hold"/>
                                        <p:tgtEl>
                                          <p:spTgt spid="38915">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891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8915">
                                            <p:txEl>
                                              <p:pRg st="6" end="6"/>
                                            </p:txEl>
                                          </p:spTgt>
                                        </p:tgtEl>
                                        <p:attrNameLst>
                                          <p:attrName>style.visibility</p:attrName>
                                        </p:attrNameLst>
                                      </p:cBhvr>
                                      <p:to>
                                        <p:strVal val="visible"/>
                                      </p:to>
                                    </p:set>
                                    <p:anim calcmode="lin" valueType="num">
                                      <p:cBhvr additive="base">
                                        <p:cTn id="25" dur="500" fill="hold"/>
                                        <p:tgtEl>
                                          <p:spTgt spid="38915">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891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85800" y="457200"/>
            <a:ext cx="7772400" cy="762000"/>
          </a:xfrm>
        </p:spPr>
        <p:txBody>
          <a:bodyPr/>
          <a:lstStyle/>
          <a:p>
            <a:pPr algn="ctr"/>
            <a:r>
              <a:rPr lang="en-US"/>
              <a:t>Some Definitions (cont’d)</a:t>
            </a:r>
          </a:p>
        </p:txBody>
      </p:sp>
      <p:sp>
        <p:nvSpPr>
          <p:cNvPr id="39939" name="Rectangle 3"/>
          <p:cNvSpPr>
            <a:spLocks noGrp="1" noChangeArrowheads="1"/>
          </p:cNvSpPr>
          <p:nvPr>
            <p:ph type="body" idx="1"/>
          </p:nvPr>
        </p:nvSpPr>
        <p:spPr>
          <a:xfrm>
            <a:off x="685800" y="1143000"/>
            <a:ext cx="7772400" cy="5105400"/>
          </a:xfrm>
        </p:spPr>
        <p:txBody>
          <a:bodyPr/>
          <a:lstStyle/>
          <a:p>
            <a:pPr>
              <a:lnSpc>
                <a:spcPct val="90000"/>
              </a:lnSpc>
              <a:buFontTx/>
              <a:buNone/>
            </a:pPr>
            <a:endParaRPr lang="en-US" sz="2000" dirty="0"/>
          </a:p>
          <a:p>
            <a:pPr>
              <a:lnSpc>
                <a:spcPct val="90000"/>
              </a:lnSpc>
              <a:buFontTx/>
              <a:buNone/>
            </a:pPr>
            <a:r>
              <a:rPr lang="en-US" sz="2000" b="1" dirty="0"/>
              <a:t>Household</a:t>
            </a:r>
            <a:r>
              <a:rPr lang="en-US" sz="2000" dirty="0"/>
              <a:t>	-	A person living alone or a group of 				</a:t>
            </a:r>
            <a:r>
              <a:rPr lang="en-US" sz="2000" dirty="0" smtClean="0"/>
              <a:t>persons </a:t>
            </a:r>
            <a:r>
              <a:rPr lang="en-US" sz="2000" dirty="0"/>
              <a:t>staying together &amp; sharing 				</a:t>
            </a:r>
            <a:r>
              <a:rPr lang="en-US" sz="2000" dirty="0" smtClean="0"/>
              <a:t>food </a:t>
            </a:r>
            <a:r>
              <a:rPr lang="en-US" sz="2000" dirty="0"/>
              <a:t>from the same kitchen</a:t>
            </a:r>
          </a:p>
          <a:p>
            <a:pPr>
              <a:lnSpc>
                <a:spcPct val="90000"/>
              </a:lnSpc>
              <a:buFontTx/>
              <a:buNone/>
            </a:pPr>
            <a:endParaRPr lang="en-US" sz="2000" dirty="0"/>
          </a:p>
          <a:p>
            <a:pPr>
              <a:lnSpc>
                <a:spcPct val="90000"/>
              </a:lnSpc>
              <a:buFontTx/>
              <a:buNone/>
            </a:pPr>
            <a:r>
              <a:rPr lang="en-US" sz="2000" b="1" dirty="0"/>
              <a:t>CWE	</a:t>
            </a:r>
            <a:r>
              <a:rPr lang="en-US" sz="2000" dirty="0"/>
              <a:t>	-	The member of the family who 					makes highest contribution to the 				</a:t>
            </a:r>
            <a:r>
              <a:rPr lang="en-US" sz="2000" dirty="0" smtClean="0"/>
              <a:t>HH </a:t>
            </a:r>
            <a:r>
              <a:rPr lang="en-US" sz="2000" dirty="0"/>
              <a:t>income</a:t>
            </a:r>
          </a:p>
          <a:p>
            <a:pPr>
              <a:lnSpc>
                <a:spcPct val="90000"/>
              </a:lnSpc>
              <a:buFontTx/>
              <a:buNone/>
            </a:pPr>
            <a:endParaRPr lang="en-US" sz="2000" dirty="0"/>
          </a:p>
          <a:p>
            <a:pPr>
              <a:lnSpc>
                <a:spcPct val="90000"/>
              </a:lnSpc>
              <a:buFontTx/>
              <a:buNone/>
            </a:pPr>
            <a:r>
              <a:rPr lang="en-US" sz="2000" b="1" dirty="0"/>
              <a:t>MHI	</a:t>
            </a:r>
            <a:r>
              <a:rPr lang="en-US" sz="2000" dirty="0"/>
              <a:t>	-	The sum of income of all members 				</a:t>
            </a:r>
            <a:r>
              <a:rPr lang="en-US" sz="2000" dirty="0" smtClean="0"/>
              <a:t>of </a:t>
            </a:r>
            <a:r>
              <a:rPr lang="en-US" sz="2000" dirty="0"/>
              <a:t>the family</a:t>
            </a:r>
          </a:p>
          <a:p>
            <a:pPr>
              <a:lnSpc>
                <a:spcPct val="90000"/>
              </a:lnSpc>
              <a:buFontTx/>
              <a:buNone/>
            </a:pPr>
            <a:endParaRPr lang="en-US" sz="2000" dirty="0"/>
          </a:p>
          <a:p>
            <a:pPr>
              <a:lnSpc>
                <a:spcPct val="90000"/>
              </a:lnSpc>
              <a:buFontTx/>
              <a:buNone/>
            </a:pPr>
            <a:r>
              <a:rPr lang="en-US" sz="2000" b="1" dirty="0"/>
              <a:t>Housewife	-           </a:t>
            </a:r>
            <a:r>
              <a:rPr lang="en-US" sz="2000" dirty="0" smtClean="0"/>
              <a:t>The </a:t>
            </a:r>
            <a:r>
              <a:rPr lang="en-US" sz="2000" dirty="0"/>
              <a:t>female or the male member of the HH 			 </a:t>
            </a:r>
            <a:r>
              <a:rPr lang="en-US" sz="2000" dirty="0" smtClean="0"/>
              <a:t>who </a:t>
            </a:r>
            <a:r>
              <a:rPr lang="en-US" sz="2000" dirty="0"/>
              <a:t>is chiefly responsible for HH tasks </a:t>
            </a:r>
            <a:r>
              <a:rPr lang="en-US" sz="2000" dirty="0" smtClean="0"/>
              <a:t>   </a:t>
            </a:r>
            <a:r>
              <a:rPr lang="en-US" sz="2000" dirty="0"/>
              <a:t>			 </a:t>
            </a:r>
            <a:r>
              <a:rPr lang="en-US" sz="2000" dirty="0" smtClean="0"/>
              <a:t>and decides </a:t>
            </a:r>
            <a:r>
              <a:rPr lang="en-US" sz="2000" dirty="0"/>
              <a:t>what should  be purchased </a:t>
            </a:r>
            <a:r>
              <a:rPr lang="en-US" sz="2000" dirty="0" smtClean="0"/>
              <a:t>              </a:t>
            </a:r>
            <a:r>
              <a:rPr lang="en-US" sz="2000" dirty="0"/>
              <a:t>		</a:t>
            </a:r>
            <a:r>
              <a:rPr lang="en-US" sz="2000" dirty="0" smtClean="0"/>
              <a:t>              for the</a:t>
            </a:r>
            <a:r>
              <a:rPr lang="en-US" sz="2000" dirty="0"/>
              <a:t> </a:t>
            </a:r>
            <a:r>
              <a:rPr lang="en-US" sz="2000" dirty="0" smtClean="0"/>
              <a:t>HH</a:t>
            </a:r>
            <a:r>
              <a:rPr lang="en-US" sz="2000" dirty="0"/>
              <a:t>, for products such as soaps/ 			 </a:t>
            </a:r>
            <a:r>
              <a:rPr lang="en-US" sz="2000" dirty="0" smtClean="0"/>
              <a:t>              toothpastes</a:t>
            </a:r>
            <a:r>
              <a:rPr lang="en-US" sz="2000" dirty="0"/>
              <a:t>, etc.</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9939">
                                            <p:txEl>
                                              <p:pRg st="1" end="1"/>
                                            </p:txEl>
                                          </p:spTgt>
                                        </p:tgtEl>
                                        <p:attrNameLst>
                                          <p:attrName>style.visibility</p:attrName>
                                        </p:attrNameLst>
                                      </p:cBhvr>
                                      <p:to>
                                        <p:strVal val="visible"/>
                                      </p:to>
                                    </p:set>
                                    <p:animEffect transition="in" filter="wipe(down)">
                                      <p:cBhvr>
                                        <p:cTn id="7" dur="500"/>
                                        <p:tgtEl>
                                          <p:spTgt spid="3993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9939">
                                            <p:txEl>
                                              <p:pRg st="3" end="3"/>
                                            </p:txEl>
                                          </p:spTgt>
                                        </p:tgtEl>
                                        <p:attrNameLst>
                                          <p:attrName>style.visibility</p:attrName>
                                        </p:attrNameLst>
                                      </p:cBhvr>
                                      <p:to>
                                        <p:strVal val="visible"/>
                                      </p:to>
                                    </p:set>
                                    <p:animEffect transition="in" filter="wipe(down)">
                                      <p:cBhvr>
                                        <p:cTn id="12" dur="500"/>
                                        <p:tgtEl>
                                          <p:spTgt spid="39939">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9939">
                                            <p:txEl>
                                              <p:pRg st="5" end="5"/>
                                            </p:txEl>
                                          </p:spTgt>
                                        </p:tgtEl>
                                        <p:attrNameLst>
                                          <p:attrName>style.visibility</p:attrName>
                                        </p:attrNameLst>
                                      </p:cBhvr>
                                      <p:to>
                                        <p:strVal val="visible"/>
                                      </p:to>
                                    </p:set>
                                    <p:animEffect transition="in" filter="wipe(down)">
                                      <p:cBhvr>
                                        <p:cTn id="17" dur="500"/>
                                        <p:tgtEl>
                                          <p:spTgt spid="39939">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9939">
                                            <p:txEl>
                                              <p:pRg st="7" end="7"/>
                                            </p:txEl>
                                          </p:spTgt>
                                        </p:tgtEl>
                                        <p:attrNameLst>
                                          <p:attrName>style.visibility</p:attrName>
                                        </p:attrNameLst>
                                      </p:cBhvr>
                                      <p:to>
                                        <p:strVal val="visible"/>
                                      </p:to>
                                    </p:set>
                                    <p:animEffect transition="in" filter="wipe(down)">
                                      <p:cBhvr>
                                        <p:cTn id="22" dur="500"/>
                                        <p:tgtEl>
                                          <p:spTgt spid="3993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noFill/>
          <a:ln/>
        </p:spPr>
        <p:txBody>
          <a:bodyPr/>
          <a:lstStyle/>
          <a:p>
            <a:pPr algn="ctr"/>
            <a:r>
              <a:rPr lang="en-US"/>
              <a:t>Some Definitions (cont’d)</a:t>
            </a:r>
          </a:p>
        </p:txBody>
      </p:sp>
      <p:sp>
        <p:nvSpPr>
          <p:cNvPr id="40963" name="Rectangle 3"/>
          <p:cNvSpPr>
            <a:spLocks noGrp="1" noChangeArrowheads="1"/>
          </p:cNvSpPr>
          <p:nvPr>
            <p:ph type="body" idx="1"/>
          </p:nvPr>
        </p:nvSpPr>
        <p:spPr>
          <a:xfrm>
            <a:off x="685800" y="1828800"/>
            <a:ext cx="7772400" cy="4495800"/>
          </a:xfrm>
          <a:noFill/>
          <a:ln/>
        </p:spPr>
        <p:txBody>
          <a:bodyPr/>
          <a:lstStyle/>
          <a:p>
            <a:pPr marL="0" indent="0">
              <a:lnSpc>
                <a:spcPct val="90000"/>
              </a:lnSpc>
              <a:buFontTx/>
              <a:buNone/>
            </a:pPr>
            <a:r>
              <a:rPr lang="en-US" sz="2000" b="1" dirty="0"/>
              <a:t>Literate	   -</a:t>
            </a:r>
            <a:r>
              <a:rPr lang="en-US" sz="2000" dirty="0"/>
              <a:t>	A person who can with </a:t>
            </a:r>
            <a:r>
              <a:rPr lang="en-US" sz="2000" dirty="0" smtClean="0"/>
              <a:t>						understanding </a:t>
            </a:r>
            <a:r>
              <a:rPr lang="en-US" sz="2000" dirty="0"/>
              <a:t>do both - read &amp; 					write in any one language. It is however 				not necessary that he should have 			 </a:t>
            </a:r>
            <a:r>
              <a:rPr lang="en-US" sz="2000" dirty="0" smtClean="0"/>
              <a:t>            received </a:t>
            </a:r>
            <a:r>
              <a:rPr lang="en-US" sz="2000" dirty="0"/>
              <a:t>formal education in a school.</a:t>
            </a:r>
          </a:p>
          <a:p>
            <a:pPr marL="0" indent="0">
              <a:lnSpc>
                <a:spcPct val="90000"/>
              </a:lnSpc>
              <a:buFontTx/>
              <a:buNone/>
            </a:pPr>
            <a:endParaRPr lang="en-US" sz="2000" dirty="0"/>
          </a:p>
          <a:p>
            <a:pPr marL="0" indent="0">
              <a:lnSpc>
                <a:spcPct val="90000"/>
              </a:lnSpc>
              <a:buFontTx/>
              <a:buNone/>
            </a:pPr>
            <a:r>
              <a:rPr lang="en-US" sz="2000" b="1" dirty="0" err="1"/>
              <a:t>Avg</a:t>
            </a:r>
            <a:r>
              <a:rPr lang="en-US" sz="2000" b="1" dirty="0"/>
              <a:t> issue</a:t>
            </a:r>
            <a:r>
              <a:rPr lang="en-US" sz="2000" dirty="0"/>
              <a:t> –</a:t>
            </a:r>
            <a:r>
              <a:rPr lang="en-US" sz="2000" b="1" dirty="0" smtClean="0"/>
              <a:t>readership -   </a:t>
            </a:r>
            <a:r>
              <a:rPr lang="en-US" sz="2000" dirty="0" smtClean="0"/>
              <a:t>The estimated no. of people who have</a:t>
            </a:r>
          </a:p>
          <a:p>
            <a:pPr marL="0" indent="0">
              <a:lnSpc>
                <a:spcPct val="90000"/>
              </a:lnSpc>
              <a:buFontTx/>
              <a:buNone/>
            </a:pPr>
            <a:r>
              <a:rPr lang="en-US" sz="2000" dirty="0"/>
              <a:t> </a:t>
            </a:r>
            <a:r>
              <a:rPr lang="en-US" sz="2000" dirty="0" smtClean="0"/>
              <a:t>                                           read any issue of a publication within</a:t>
            </a:r>
          </a:p>
          <a:p>
            <a:pPr marL="0" indent="0">
              <a:lnSpc>
                <a:spcPct val="90000"/>
              </a:lnSpc>
              <a:buFontTx/>
              <a:buNone/>
            </a:pPr>
            <a:r>
              <a:rPr lang="en-US" sz="2000" dirty="0"/>
              <a:t> </a:t>
            </a:r>
            <a:r>
              <a:rPr lang="en-US" sz="2000" dirty="0" smtClean="0"/>
              <a:t>                                           the periodicity of the publication. 			</a:t>
            </a:r>
          </a:p>
          <a:p>
            <a:pPr marL="0" indent="0">
              <a:lnSpc>
                <a:spcPct val="90000"/>
              </a:lnSpc>
              <a:buFontTx/>
              <a:buNone/>
            </a:pPr>
            <a:r>
              <a:rPr lang="en-US" sz="2000" dirty="0" err="1" smtClean="0"/>
              <a:t>Eg</a:t>
            </a:r>
            <a:r>
              <a:rPr lang="en-US" sz="2000" dirty="0" smtClean="0"/>
              <a:t>.                                  A person would be counted in the 				average issue readership of outlook if 				he/she has read outlook in the last one 				week</a:t>
            </a:r>
            <a:endParaRPr lang="en-US" sz="20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96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096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096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096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algn="ctr"/>
            <a:r>
              <a:rPr lang="en-US"/>
              <a:t>Some Definitions cont’d)</a:t>
            </a:r>
          </a:p>
        </p:txBody>
      </p:sp>
      <p:sp>
        <p:nvSpPr>
          <p:cNvPr id="41987" name="Rectangle 3"/>
          <p:cNvSpPr>
            <a:spLocks noGrp="1" noChangeArrowheads="1"/>
          </p:cNvSpPr>
          <p:nvPr>
            <p:ph type="body" idx="1"/>
          </p:nvPr>
        </p:nvSpPr>
        <p:spPr/>
        <p:txBody>
          <a:bodyPr/>
          <a:lstStyle/>
          <a:p>
            <a:pPr marL="0" indent="0">
              <a:buFontTx/>
              <a:buNone/>
            </a:pPr>
            <a:r>
              <a:rPr lang="en-US" sz="2800" b="1" dirty="0"/>
              <a:t>Claimed Readership :</a:t>
            </a:r>
            <a:endParaRPr lang="en-US" sz="2800" dirty="0"/>
          </a:p>
          <a:p>
            <a:pPr marL="0" indent="0">
              <a:buFontTx/>
              <a:buNone/>
            </a:pPr>
            <a:endParaRPr lang="en-US" sz="2800" dirty="0"/>
          </a:p>
          <a:p>
            <a:pPr marL="0" indent="0">
              <a:buFontTx/>
              <a:buNone/>
            </a:pPr>
            <a:r>
              <a:rPr lang="en-US" sz="2800" dirty="0"/>
              <a:t>No. of people who claim to have read </a:t>
            </a:r>
            <a:r>
              <a:rPr lang="en-US" sz="2800" dirty="0" smtClean="0"/>
              <a:t>any </a:t>
            </a:r>
            <a:r>
              <a:rPr lang="en-US" sz="2800" dirty="0"/>
              <a:t>publication with a frequency greater than </a:t>
            </a:r>
            <a:r>
              <a:rPr lang="en-US" sz="2800" dirty="0" smtClean="0"/>
              <a:t>zero.</a:t>
            </a:r>
            <a:endParaRPr lang="en-US" sz="2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 calcmode="lin" valueType="num">
                                      <p:cBhvr additive="base">
                                        <p:cTn id="7" dur="500" fill="hold"/>
                                        <p:tgtEl>
                                          <p:spTgt spid="4198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198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1987">
                                            <p:txEl>
                                              <p:pRg st="2" end="2"/>
                                            </p:txEl>
                                          </p:spTgt>
                                        </p:tgtEl>
                                        <p:attrNameLst>
                                          <p:attrName>style.visibility</p:attrName>
                                        </p:attrNameLst>
                                      </p:cBhvr>
                                      <p:to>
                                        <p:strVal val="visible"/>
                                      </p:to>
                                    </p:set>
                                    <p:anim calcmode="lin" valueType="num">
                                      <p:cBhvr additive="base">
                                        <p:cTn id="13" dur="500" fill="hold"/>
                                        <p:tgtEl>
                                          <p:spTgt spid="4198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198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algn="ctr"/>
            <a:r>
              <a:rPr lang="en-US"/>
              <a:t>The National Readership Survey</a:t>
            </a:r>
          </a:p>
        </p:txBody>
      </p:sp>
      <p:sp>
        <p:nvSpPr>
          <p:cNvPr id="44035" name="Rectangle 3"/>
          <p:cNvSpPr>
            <a:spLocks noGrp="1" noChangeArrowheads="1"/>
          </p:cNvSpPr>
          <p:nvPr>
            <p:ph type="body" idx="1"/>
          </p:nvPr>
        </p:nvSpPr>
        <p:spPr>
          <a:xfrm>
            <a:off x="685800" y="2057400"/>
            <a:ext cx="7772400" cy="3733800"/>
          </a:xfrm>
        </p:spPr>
        <p:txBody>
          <a:bodyPr/>
          <a:lstStyle/>
          <a:p>
            <a:pPr>
              <a:lnSpc>
                <a:spcPct val="80000"/>
              </a:lnSpc>
              <a:buFontTx/>
              <a:buNone/>
            </a:pPr>
            <a:r>
              <a:rPr lang="en-US" sz="2000"/>
              <a:t>Conducted by National Readership Studies Council</a:t>
            </a:r>
          </a:p>
          <a:p>
            <a:pPr>
              <a:lnSpc>
                <a:spcPct val="80000"/>
              </a:lnSpc>
              <a:buFontTx/>
              <a:buNone/>
            </a:pPr>
            <a:endParaRPr lang="en-US" sz="2000"/>
          </a:p>
          <a:p>
            <a:pPr>
              <a:lnSpc>
                <a:spcPct val="80000"/>
              </a:lnSpc>
              <a:buFontTx/>
              <a:buNone/>
            </a:pPr>
            <a:r>
              <a:rPr lang="en-US" sz="2000"/>
              <a:t>		-	Advertising Agencies Association of India</a:t>
            </a:r>
          </a:p>
          <a:p>
            <a:pPr>
              <a:lnSpc>
                <a:spcPct val="80000"/>
              </a:lnSpc>
              <a:buFontTx/>
              <a:buNone/>
            </a:pPr>
            <a:r>
              <a:rPr lang="en-US" sz="2000"/>
              <a:t>		-	Audit Bureau of Circulations</a:t>
            </a:r>
          </a:p>
          <a:p>
            <a:pPr>
              <a:lnSpc>
                <a:spcPct val="80000"/>
              </a:lnSpc>
              <a:buFontTx/>
              <a:buNone/>
            </a:pPr>
            <a:r>
              <a:rPr lang="en-US" sz="2000"/>
              <a:t>		-	Indian Newspaper Society</a:t>
            </a:r>
          </a:p>
          <a:p>
            <a:pPr>
              <a:lnSpc>
                <a:spcPct val="80000"/>
              </a:lnSpc>
              <a:buFontTx/>
              <a:buNone/>
            </a:pPr>
            <a:endParaRPr lang="en-US" sz="2000"/>
          </a:p>
          <a:p>
            <a:pPr>
              <a:lnSpc>
                <a:spcPct val="80000"/>
              </a:lnSpc>
            </a:pPr>
            <a:r>
              <a:rPr lang="en-US" sz="2000"/>
              <a:t>	NRS has been strictly an Urban survey</a:t>
            </a:r>
          </a:p>
          <a:p>
            <a:pPr>
              <a:lnSpc>
                <a:spcPct val="80000"/>
              </a:lnSpc>
            </a:pPr>
            <a:r>
              <a:rPr lang="en-US" sz="2000"/>
              <a:t>	6 NRS studies have been conducted till date. </a:t>
            </a:r>
          </a:p>
          <a:p>
            <a:pPr>
              <a:lnSpc>
                <a:spcPct val="80000"/>
              </a:lnSpc>
            </a:pPr>
            <a:r>
              <a:rPr lang="en-US" sz="2000"/>
              <a:t>	From 1995, it was decided to make it a once in 2 years survey	</a:t>
            </a:r>
          </a:p>
          <a:p>
            <a:pPr>
              <a:lnSpc>
                <a:spcPct val="80000"/>
              </a:lnSpc>
            </a:pPr>
            <a:r>
              <a:rPr lang="en-US" sz="2000"/>
              <a:t>	From 1997 plans are to make NRS a 6-monthly 		survey and would also cover rural areas like the IRS (MRUC).     </a:t>
            </a:r>
          </a:p>
          <a:p>
            <a:pPr>
              <a:lnSpc>
                <a:spcPct val="80000"/>
              </a:lnSpc>
              <a:buFontTx/>
              <a:buNone/>
            </a:pPr>
            <a:r>
              <a:rPr lang="en-US" sz="2000"/>
              <a:t>              Covers 12+ age group as against 15+ age group in NRS.</a:t>
            </a:r>
          </a:p>
          <a:p>
            <a:pPr>
              <a:lnSpc>
                <a:spcPct val="80000"/>
              </a:lnSpc>
              <a:buFontTx/>
              <a:buNone/>
            </a:pPr>
            <a:endParaRPr lang="en-US"/>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pPr algn="ctr"/>
            <a:r>
              <a:rPr lang="en-US"/>
              <a:t>INTAM - Current Status</a:t>
            </a:r>
          </a:p>
        </p:txBody>
      </p:sp>
      <p:sp>
        <p:nvSpPr>
          <p:cNvPr id="99331" name="Rectangle 3"/>
          <p:cNvSpPr>
            <a:spLocks noGrp="1" noChangeArrowheads="1"/>
          </p:cNvSpPr>
          <p:nvPr>
            <p:ph type="body" idx="1"/>
          </p:nvPr>
        </p:nvSpPr>
        <p:spPr>
          <a:xfrm>
            <a:off x="762000" y="1524000"/>
            <a:ext cx="7924800" cy="5105400"/>
          </a:xfrm>
        </p:spPr>
        <p:txBody>
          <a:bodyPr/>
          <a:lstStyle/>
          <a:p>
            <a:pPr marL="0" indent="0">
              <a:buFontTx/>
              <a:buNone/>
            </a:pPr>
            <a:r>
              <a:rPr lang="en-US" b="1" u="sng"/>
              <a:t>Reporting 21 centres</a:t>
            </a:r>
            <a:endParaRPr lang="en-US"/>
          </a:p>
          <a:p>
            <a:pPr marL="0" indent="0">
              <a:buFontTx/>
              <a:buNone/>
            </a:pPr>
            <a:r>
              <a:rPr lang="en-US"/>
              <a:t>	- Bombay		- Jalandhar</a:t>
            </a:r>
          </a:p>
          <a:p>
            <a:pPr marL="0" indent="0">
              <a:buFontTx/>
              <a:buNone/>
            </a:pPr>
            <a:r>
              <a:rPr lang="en-US"/>
              <a:t>	- Delhi			- Nasik+Solapur+Aurangabad</a:t>
            </a:r>
          </a:p>
          <a:p>
            <a:pPr marL="0" indent="0">
              <a:buFontTx/>
              <a:buNone/>
            </a:pPr>
            <a:r>
              <a:rPr lang="en-US"/>
              <a:t>	- Calcutta		- Vishakhapatnam</a:t>
            </a:r>
          </a:p>
          <a:p>
            <a:pPr marL="0" indent="0">
              <a:buFontTx/>
              <a:buNone/>
            </a:pPr>
            <a:r>
              <a:rPr lang="en-US"/>
              <a:t>	- Madras		- Vijaywada</a:t>
            </a:r>
          </a:p>
          <a:p>
            <a:pPr marL="0" indent="0">
              <a:buFontTx/>
              <a:buNone/>
            </a:pPr>
            <a:r>
              <a:rPr lang="en-US"/>
              <a:t>	- Bangalore</a:t>
            </a:r>
          </a:p>
          <a:p>
            <a:pPr marL="0" indent="0">
              <a:buFontTx/>
              <a:buNone/>
            </a:pPr>
            <a:r>
              <a:rPr lang="en-US"/>
              <a:t>	- Hyderabad</a:t>
            </a:r>
          </a:p>
          <a:p>
            <a:pPr marL="0" indent="0">
              <a:buFontTx/>
              <a:buNone/>
            </a:pPr>
            <a:r>
              <a:rPr lang="en-US"/>
              <a:t>	- Ahmedabad</a:t>
            </a:r>
          </a:p>
          <a:p>
            <a:pPr marL="0" indent="0">
              <a:buFontTx/>
              <a:buNone/>
            </a:pPr>
            <a:r>
              <a:rPr lang="en-US"/>
              <a:t>	- Lucknow + Kanpur</a:t>
            </a:r>
          </a:p>
          <a:p>
            <a:pPr marL="0" indent="0">
              <a:buFontTx/>
              <a:buNone/>
            </a:pPr>
            <a:r>
              <a:rPr lang="en-US"/>
              <a:t>	- Pune + Nagpur</a:t>
            </a:r>
          </a:p>
          <a:p>
            <a:pPr marL="0" indent="0">
              <a:buFontTx/>
              <a:buNone/>
            </a:pPr>
            <a:r>
              <a:rPr lang="en-US"/>
              <a:t>	- Madurai + Coimbatore</a:t>
            </a:r>
          </a:p>
          <a:p>
            <a:pPr marL="0" indent="0">
              <a:buFontTx/>
              <a:buNone/>
            </a:pPr>
            <a:r>
              <a:rPr lang="en-US"/>
              <a:t>	- Bhopal + Indore</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685800" y="0"/>
            <a:ext cx="7772400" cy="1143000"/>
          </a:xfrm>
        </p:spPr>
        <p:txBody>
          <a:bodyPr/>
          <a:lstStyle/>
          <a:p>
            <a:pPr algn="ctr"/>
            <a:r>
              <a:rPr lang="en-US"/>
              <a:t>Peoplemeter Types</a:t>
            </a:r>
          </a:p>
        </p:txBody>
      </p:sp>
      <p:sp>
        <p:nvSpPr>
          <p:cNvPr id="100355" name="Rectangle 3"/>
          <p:cNvSpPr>
            <a:spLocks noGrp="1" noChangeArrowheads="1"/>
          </p:cNvSpPr>
          <p:nvPr>
            <p:ph type="body" idx="1"/>
          </p:nvPr>
        </p:nvSpPr>
        <p:spPr>
          <a:xfrm>
            <a:off x="685800" y="1143000"/>
            <a:ext cx="7772400" cy="4876800"/>
          </a:xfrm>
        </p:spPr>
        <p:txBody>
          <a:bodyPr/>
          <a:lstStyle/>
          <a:p>
            <a:pPr>
              <a:buFontTx/>
              <a:buNone/>
            </a:pPr>
            <a:r>
              <a:rPr lang="en-US" sz="2000" b="1" u="sng"/>
              <a:t>Tuner Substitution</a:t>
            </a:r>
          </a:p>
          <a:p>
            <a:pPr>
              <a:buFontTx/>
              <a:buNone/>
            </a:pPr>
            <a:r>
              <a:rPr lang="en-US" sz="2000"/>
              <a:t>	These meters work by substituting the tuner inside the TV set with their own tuner. Thus these meters have a direct control over what is happening on the TV set</a:t>
            </a:r>
          </a:p>
          <a:p>
            <a:pPr>
              <a:buFontTx/>
              <a:buNone/>
            </a:pPr>
            <a:endParaRPr lang="en-US" sz="2000"/>
          </a:p>
          <a:p>
            <a:pPr>
              <a:buFontTx/>
              <a:buNone/>
            </a:pPr>
            <a:r>
              <a:rPr lang="en-US" sz="2000" b="1" u="sng"/>
              <a:t>Tuner Monitoring</a:t>
            </a:r>
          </a:p>
          <a:p>
            <a:pPr>
              <a:buFontTx/>
              <a:buNone/>
            </a:pPr>
            <a:r>
              <a:rPr lang="en-US" sz="2000"/>
              <a:t>	Monitoring meters work by placing a small antenna-like probe near the tuner inside the TV set to detect the channel being viewed.</a:t>
            </a:r>
          </a:p>
          <a:p>
            <a:pPr>
              <a:buFontTx/>
              <a:buNone/>
            </a:pPr>
            <a:endParaRPr lang="en-US" sz="2000"/>
          </a:p>
          <a:p>
            <a:pPr>
              <a:buFontTx/>
              <a:buNone/>
            </a:pPr>
            <a:r>
              <a:rPr lang="en-US" sz="2000" b="1" u="sng"/>
              <a:t>Picture Matching</a:t>
            </a:r>
          </a:p>
          <a:p>
            <a:pPr>
              <a:buFontTx/>
              <a:buNone/>
            </a:pPr>
            <a:r>
              <a:rPr lang="en-US" sz="2000"/>
              <a:t>     Meters that capture the picture on the TV set which is later matched with the pictures collected at the master control station.</a:t>
            </a:r>
            <a:endParaRPr lang="en-US" sz="2000" b="1" u="sng"/>
          </a:p>
          <a:p>
            <a:pPr>
              <a:buFontTx/>
              <a:buNone/>
            </a:pPr>
            <a:endParaRPr lang="en-US" sz="2000" b="1" u="sng"/>
          </a:p>
          <a:p>
            <a:pPr>
              <a:buFontTx/>
              <a:buNone/>
            </a:pPr>
            <a:endParaRPr lang="en-US" sz="2000" b="1" u="sng"/>
          </a:p>
          <a:p>
            <a:pPr>
              <a:buFontTx/>
              <a:buNone/>
            </a:pPr>
            <a:endParaRPr lang="en-US" sz="200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pPr algn="ctr"/>
            <a:r>
              <a:rPr lang="en-US"/>
              <a:t>Calculation of TRP</a:t>
            </a:r>
            <a:br>
              <a:rPr lang="en-US"/>
            </a:br>
            <a:r>
              <a:rPr lang="en-US"/>
              <a:t>- The Diary Method</a:t>
            </a:r>
          </a:p>
        </p:txBody>
      </p:sp>
      <p:sp>
        <p:nvSpPr>
          <p:cNvPr id="101379" name="Rectangle 3"/>
          <p:cNvSpPr>
            <a:spLocks noGrp="1" noChangeArrowheads="1"/>
          </p:cNvSpPr>
          <p:nvPr>
            <p:ph type="body" idx="1"/>
          </p:nvPr>
        </p:nvSpPr>
        <p:spPr/>
        <p:txBody>
          <a:bodyPr/>
          <a:lstStyle/>
          <a:p>
            <a:pPr>
              <a:buFontTx/>
              <a:buNone/>
            </a:pPr>
            <a:r>
              <a:rPr lang="en-US" sz="2000"/>
              <a:t>Suppose there are 150 Diary HHs in Kanpur</a:t>
            </a:r>
          </a:p>
          <a:p>
            <a:pPr>
              <a:buFontTx/>
              <a:buNone/>
            </a:pPr>
            <a:endParaRPr lang="en-US" sz="2000"/>
          </a:p>
          <a:p>
            <a:pPr>
              <a:buFontTx/>
              <a:buNone/>
            </a:pPr>
            <a:r>
              <a:rPr lang="en-US" sz="2000"/>
              <a:t>30 people indicate in the diary that they watched Boogie Woogie</a:t>
            </a:r>
          </a:p>
          <a:p>
            <a:pPr>
              <a:buFontTx/>
              <a:buNone/>
            </a:pPr>
            <a:endParaRPr lang="en-US" sz="2000"/>
          </a:p>
          <a:p>
            <a:pPr>
              <a:buFontTx/>
              <a:buNone/>
            </a:pPr>
            <a:r>
              <a:rPr lang="en-US" sz="2000"/>
              <a:t>Therefore the TRP for Boogie Woogie	: (30/150 )x100	= 20</a:t>
            </a:r>
          </a:p>
          <a:p>
            <a:pPr>
              <a:buFontTx/>
              <a:buNone/>
            </a:pPr>
            <a:endParaRPr lang="en-US" sz="2000"/>
          </a:p>
          <a:p>
            <a:pPr>
              <a:buFontTx/>
              <a:buNone/>
            </a:pPr>
            <a:r>
              <a:rPr lang="en-US" sz="2000"/>
              <a:t>100 people indicate that they watched the Sunday Hindi Film</a:t>
            </a:r>
          </a:p>
          <a:p>
            <a:pPr>
              <a:buFontTx/>
              <a:buNone/>
            </a:pPr>
            <a:endParaRPr lang="en-US" sz="2000"/>
          </a:p>
          <a:p>
            <a:pPr>
              <a:buFontTx/>
              <a:buNone/>
            </a:pPr>
            <a:r>
              <a:rPr lang="en-US" sz="2000"/>
              <a:t>Therefore the TRP for Hindi  Film : (100/150)x100 = 66.6</a:t>
            </a:r>
            <a:endParaRPr lang="en-US" sz="2000" b="1"/>
          </a:p>
          <a:p>
            <a:pPr>
              <a:buFontTx/>
              <a:buNone/>
            </a:pPr>
            <a:endParaRPr lang="en-US" sz="200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685800" y="381000"/>
            <a:ext cx="7772400" cy="1143000"/>
          </a:xfrm>
        </p:spPr>
        <p:txBody>
          <a:bodyPr/>
          <a:lstStyle/>
          <a:p>
            <a:pPr algn="ctr"/>
            <a:r>
              <a:rPr lang="en-US" sz="2800"/>
              <a:t>Calculation of TRP</a:t>
            </a:r>
            <a:br>
              <a:rPr lang="en-US" sz="2800"/>
            </a:br>
            <a:r>
              <a:rPr lang="en-US" sz="2800"/>
              <a:t>- The Peoplemeter Method</a:t>
            </a:r>
          </a:p>
        </p:txBody>
      </p:sp>
      <p:sp>
        <p:nvSpPr>
          <p:cNvPr id="102403" name="Rectangle 3"/>
          <p:cNvSpPr>
            <a:spLocks noGrp="1" noChangeArrowheads="1"/>
          </p:cNvSpPr>
          <p:nvPr>
            <p:ph type="body" idx="1"/>
          </p:nvPr>
        </p:nvSpPr>
        <p:spPr>
          <a:xfrm>
            <a:off x="533400" y="1524000"/>
            <a:ext cx="8001000" cy="5257800"/>
          </a:xfrm>
        </p:spPr>
        <p:txBody>
          <a:bodyPr/>
          <a:lstStyle/>
          <a:p>
            <a:pPr>
              <a:buFontTx/>
              <a:buNone/>
            </a:pPr>
            <a:r>
              <a:rPr lang="en-US" sz="1800" dirty="0"/>
              <a:t>Universe	: 10 people (A,B,C,D,E,F,G,H,I,J)</a:t>
            </a:r>
          </a:p>
          <a:p>
            <a:pPr>
              <a:buFontTx/>
              <a:buNone/>
            </a:pPr>
            <a:r>
              <a:rPr lang="en-US" sz="1800" dirty="0" err="1"/>
              <a:t>Programme</a:t>
            </a:r>
            <a:r>
              <a:rPr lang="en-US" sz="1800" dirty="0"/>
              <a:t>	: </a:t>
            </a:r>
            <a:r>
              <a:rPr lang="en-US" sz="1800" dirty="0" err="1" smtClean="0"/>
              <a:t>Madhubala</a:t>
            </a:r>
            <a:r>
              <a:rPr lang="en-US" sz="1800" dirty="0" smtClean="0"/>
              <a:t>  </a:t>
            </a:r>
            <a:r>
              <a:rPr lang="en-US" sz="1800" dirty="0"/>
              <a:t>telecast at 8.30 - 9.00 </a:t>
            </a:r>
            <a:r>
              <a:rPr lang="en-US" sz="1800" dirty="0" smtClean="0"/>
              <a:t>pm</a:t>
            </a:r>
          </a:p>
          <a:p>
            <a:pPr>
              <a:buFontTx/>
              <a:buNone/>
            </a:pPr>
            <a:r>
              <a:rPr lang="en-US" sz="1800" dirty="0" smtClean="0"/>
              <a:t>Channel : Colors</a:t>
            </a:r>
            <a:endParaRPr lang="en-US" sz="1800" dirty="0"/>
          </a:p>
          <a:p>
            <a:pPr>
              <a:buFontTx/>
              <a:buNone/>
            </a:pPr>
            <a:r>
              <a:rPr lang="en-US" sz="1800" dirty="0"/>
              <a:t>Duration	: 30 minutes</a:t>
            </a:r>
          </a:p>
          <a:p>
            <a:pPr>
              <a:buFontTx/>
              <a:buNone/>
            </a:pPr>
            <a:r>
              <a:rPr lang="en-US" sz="1800" b="1" u="sng" dirty="0"/>
              <a:t>Viewership of KZK</a:t>
            </a:r>
            <a:endParaRPr lang="en-US" sz="1800" dirty="0"/>
          </a:p>
          <a:p>
            <a:pPr>
              <a:buFontTx/>
              <a:buNone/>
            </a:pPr>
            <a:r>
              <a:rPr lang="en-US" sz="1800" b="1" dirty="0"/>
              <a:t>Viewer		Start Time	End Time	Minutes  Watched</a:t>
            </a:r>
            <a:endParaRPr lang="en-US" sz="1800" dirty="0"/>
          </a:p>
          <a:p>
            <a:pPr>
              <a:buFontTx/>
              <a:buNone/>
            </a:pPr>
            <a:r>
              <a:rPr lang="en-US" sz="1800" dirty="0"/>
              <a:t>A			8:30		8:40		10</a:t>
            </a:r>
          </a:p>
          <a:p>
            <a:pPr>
              <a:buFontTx/>
              <a:buNone/>
            </a:pPr>
            <a:r>
              <a:rPr lang="en-US" sz="1800" dirty="0"/>
              <a:t>B			DNW		-		-</a:t>
            </a:r>
          </a:p>
          <a:p>
            <a:pPr>
              <a:buFontTx/>
              <a:buNone/>
            </a:pPr>
            <a:r>
              <a:rPr lang="en-US" sz="1800" dirty="0"/>
              <a:t>C			DNW		-		-</a:t>
            </a:r>
          </a:p>
          <a:p>
            <a:pPr>
              <a:buFontTx/>
              <a:buNone/>
            </a:pPr>
            <a:r>
              <a:rPr lang="en-US" sz="1800" dirty="0"/>
              <a:t>D			8:46		8:50		4</a:t>
            </a:r>
          </a:p>
          <a:p>
            <a:pPr>
              <a:buFontTx/>
              <a:buNone/>
            </a:pPr>
            <a:r>
              <a:rPr lang="en-US" sz="1800" dirty="0"/>
              <a:t>E			DNW		-		-</a:t>
            </a:r>
          </a:p>
          <a:p>
            <a:pPr>
              <a:buFontTx/>
              <a:buNone/>
            </a:pPr>
            <a:r>
              <a:rPr lang="en-US" sz="1800" dirty="0"/>
              <a:t>F			8:30		8:35		5</a:t>
            </a:r>
          </a:p>
          <a:p>
            <a:pPr>
              <a:buFontTx/>
              <a:buNone/>
            </a:pPr>
            <a:r>
              <a:rPr lang="en-US" sz="1800" dirty="0"/>
              <a:t>G			DNW		-		-</a:t>
            </a:r>
          </a:p>
          <a:p>
            <a:pPr>
              <a:buFontTx/>
              <a:buNone/>
            </a:pPr>
            <a:r>
              <a:rPr lang="en-US" sz="1800" dirty="0"/>
              <a:t>H			DNW		-		-</a:t>
            </a:r>
          </a:p>
          <a:p>
            <a:pPr>
              <a:buFontTx/>
              <a:buNone/>
            </a:pPr>
            <a:r>
              <a:rPr lang="en-US" sz="1800" dirty="0"/>
              <a:t>I			DNW		-		-</a:t>
            </a:r>
          </a:p>
          <a:p>
            <a:pPr>
              <a:buFontTx/>
              <a:buNone/>
            </a:pPr>
            <a:r>
              <a:rPr lang="en-US" sz="1800" dirty="0"/>
              <a:t>J			8:33		8:58		25</a:t>
            </a:r>
          </a:p>
          <a:p>
            <a:pPr>
              <a:buFontTx/>
              <a:buNone/>
            </a:pPr>
            <a:endParaRPr lang="en-US" sz="1800" dirty="0"/>
          </a:p>
          <a:p>
            <a:pPr>
              <a:buFontTx/>
              <a:buNone/>
            </a:pPr>
            <a:endParaRPr lang="en-US" sz="1800" dirty="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pPr algn="ctr"/>
            <a:r>
              <a:rPr lang="en-US" sz="2800"/>
              <a:t>Calculation of TRP</a:t>
            </a:r>
            <a:br>
              <a:rPr lang="en-US" sz="2800"/>
            </a:br>
            <a:r>
              <a:rPr lang="en-US" sz="2800"/>
              <a:t>- The Peoplemeter Method</a:t>
            </a:r>
          </a:p>
        </p:txBody>
      </p:sp>
      <p:sp>
        <p:nvSpPr>
          <p:cNvPr id="103427" name="Rectangle 3"/>
          <p:cNvSpPr>
            <a:spLocks noGrp="1" noChangeArrowheads="1"/>
          </p:cNvSpPr>
          <p:nvPr>
            <p:ph type="body" idx="1"/>
          </p:nvPr>
        </p:nvSpPr>
        <p:spPr>
          <a:xfrm>
            <a:off x="457200" y="1981200"/>
            <a:ext cx="8382000" cy="4114800"/>
          </a:xfrm>
        </p:spPr>
        <p:txBody>
          <a:bodyPr/>
          <a:lstStyle/>
          <a:p>
            <a:pPr>
              <a:buFontTx/>
              <a:buNone/>
            </a:pPr>
            <a:r>
              <a:rPr lang="en-US" sz="2000" dirty="0"/>
              <a:t>TRP of </a:t>
            </a:r>
            <a:r>
              <a:rPr lang="en-US" sz="2000" dirty="0" err="1" smtClean="0"/>
              <a:t>Madhubala</a:t>
            </a:r>
            <a:r>
              <a:rPr lang="en-US" sz="2000" dirty="0" smtClean="0"/>
              <a:t> </a:t>
            </a:r>
            <a:r>
              <a:rPr lang="en-US" sz="2000" dirty="0"/>
              <a:t>:</a:t>
            </a:r>
          </a:p>
          <a:p>
            <a:pPr>
              <a:buFontTx/>
              <a:buNone/>
            </a:pPr>
            <a:endParaRPr lang="en-US" sz="2000" dirty="0"/>
          </a:p>
          <a:p>
            <a:pPr>
              <a:buFontTx/>
              <a:buNone/>
            </a:pPr>
            <a:r>
              <a:rPr lang="en-US" sz="2000" dirty="0"/>
              <a:t>10			4		5		25</a:t>
            </a:r>
          </a:p>
          <a:p>
            <a:pPr>
              <a:buFontTx/>
              <a:buNone/>
            </a:pPr>
            <a:r>
              <a:rPr lang="en-US" sz="2000" dirty="0"/>
              <a:t>		+		+		+		</a:t>
            </a:r>
          </a:p>
          <a:p>
            <a:pPr>
              <a:buFontTx/>
              <a:buNone/>
            </a:pPr>
            <a:r>
              <a:rPr lang="en-US" sz="2000" dirty="0"/>
              <a:t>30			30		30		30	   x 100 = 15</a:t>
            </a:r>
          </a:p>
          <a:p>
            <a:pPr>
              <a:buFontTx/>
              <a:buNone/>
            </a:pPr>
            <a:endParaRPr lang="en-US" sz="2000" dirty="0"/>
          </a:p>
          <a:p>
            <a:pPr>
              <a:buFontTx/>
              <a:buNone/>
            </a:pPr>
            <a:r>
              <a:rPr lang="en-US" sz="2000" dirty="0"/>
              <a:t>			            10</a:t>
            </a:r>
          </a:p>
          <a:p>
            <a:pPr>
              <a:buFontTx/>
              <a:buNone/>
            </a:pPr>
            <a:r>
              <a:rPr lang="en-US" sz="2000" dirty="0"/>
              <a:t>			</a:t>
            </a:r>
          </a:p>
          <a:p>
            <a:pPr>
              <a:buFontTx/>
              <a:buNone/>
            </a:pPr>
            <a:endParaRPr lang="en-US" sz="2000" dirty="0"/>
          </a:p>
          <a:p>
            <a:pPr>
              <a:buFontTx/>
              <a:buNone/>
            </a:pPr>
            <a:r>
              <a:rPr lang="en-US" sz="2000" dirty="0"/>
              <a:t>The corresponding TRP under Diary Method : (4/10)x100 = 40			</a:t>
            </a:r>
          </a:p>
        </p:txBody>
      </p:sp>
      <p:sp>
        <p:nvSpPr>
          <p:cNvPr id="103428" name="Line 4"/>
          <p:cNvSpPr>
            <a:spLocks noChangeShapeType="1"/>
          </p:cNvSpPr>
          <p:nvPr/>
        </p:nvSpPr>
        <p:spPr bwMode="auto">
          <a:xfrm>
            <a:off x="609600" y="3276600"/>
            <a:ext cx="685800" cy="0"/>
          </a:xfrm>
          <a:prstGeom prst="line">
            <a:avLst/>
          </a:prstGeom>
          <a:noFill/>
          <a:ln w="9525">
            <a:solidFill>
              <a:schemeClr val="tx1"/>
            </a:solidFill>
            <a:round/>
            <a:headEnd/>
            <a:tailEnd/>
          </a:ln>
          <a:effectLst/>
        </p:spPr>
        <p:txBody>
          <a:bodyPr wrap="none" anchor="ctr"/>
          <a:lstStyle/>
          <a:p>
            <a:endParaRPr lang="en-US"/>
          </a:p>
        </p:txBody>
      </p:sp>
      <p:sp>
        <p:nvSpPr>
          <p:cNvPr id="103429" name="Line 5"/>
          <p:cNvSpPr>
            <a:spLocks noChangeShapeType="1"/>
          </p:cNvSpPr>
          <p:nvPr/>
        </p:nvSpPr>
        <p:spPr bwMode="auto">
          <a:xfrm>
            <a:off x="2362200" y="3276600"/>
            <a:ext cx="685800" cy="0"/>
          </a:xfrm>
          <a:prstGeom prst="line">
            <a:avLst/>
          </a:prstGeom>
          <a:noFill/>
          <a:ln w="9525">
            <a:solidFill>
              <a:schemeClr val="tx1"/>
            </a:solidFill>
            <a:round/>
            <a:headEnd/>
            <a:tailEnd/>
          </a:ln>
          <a:effectLst/>
        </p:spPr>
        <p:txBody>
          <a:bodyPr wrap="none" anchor="ctr"/>
          <a:lstStyle/>
          <a:p>
            <a:endParaRPr lang="en-US"/>
          </a:p>
        </p:txBody>
      </p:sp>
      <p:sp>
        <p:nvSpPr>
          <p:cNvPr id="103430" name="Line 6"/>
          <p:cNvSpPr>
            <a:spLocks noChangeShapeType="1"/>
          </p:cNvSpPr>
          <p:nvPr/>
        </p:nvSpPr>
        <p:spPr bwMode="auto">
          <a:xfrm>
            <a:off x="4191000" y="3276600"/>
            <a:ext cx="685800" cy="0"/>
          </a:xfrm>
          <a:prstGeom prst="line">
            <a:avLst/>
          </a:prstGeom>
          <a:noFill/>
          <a:ln w="9525">
            <a:solidFill>
              <a:schemeClr val="tx1"/>
            </a:solidFill>
            <a:round/>
            <a:headEnd/>
            <a:tailEnd/>
          </a:ln>
          <a:effectLst/>
        </p:spPr>
        <p:txBody>
          <a:bodyPr wrap="none" anchor="ctr"/>
          <a:lstStyle/>
          <a:p>
            <a:endParaRPr lang="en-US"/>
          </a:p>
        </p:txBody>
      </p:sp>
      <p:sp>
        <p:nvSpPr>
          <p:cNvPr id="103431" name="Line 7"/>
          <p:cNvSpPr>
            <a:spLocks noChangeShapeType="1"/>
          </p:cNvSpPr>
          <p:nvPr/>
        </p:nvSpPr>
        <p:spPr bwMode="auto">
          <a:xfrm>
            <a:off x="6096000" y="3276600"/>
            <a:ext cx="685800" cy="0"/>
          </a:xfrm>
          <a:prstGeom prst="line">
            <a:avLst/>
          </a:prstGeom>
          <a:noFill/>
          <a:ln w="9525">
            <a:solidFill>
              <a:schemeClr val="tx1"/>
            </a:solidFill>
            <a:round/>
            <a:headEnd/>
            <a:tailEnd/>
          </a:ln>
          <a:effectLst/>
        </p:spPr>
        <p:txBody>
          <a:bodyPr wrap="none" anchor="ctr"/>
          <a:lstStyle/>
          <a:p>
            <a:endParaRPr lang="en-US"/>
          </a:p>
        </p:txBody>
      </p:sp>
      <p:sp>
        <p:nvSpPr>
          <p:cNvPr id="103432" name="Line 8"/>
          <p:cNvSpPr>
            <a:spLocks noChangeShapeType="1"/>
          </p:cNvSpPr>
          <p:nvPr/>
        </p:nvSpPr>
        <p:spPr bwMode="auto">
          <a:xfrm>
            <a:off x="381000" y="4114800"/>
            <a:ext cx="6477000" cy="0"/>
          </a:xfrm>
          <a:prstGeom prst="line">
            <a:avLst/>
          </a:prstGeom>
          <a:noFill/>
          <a:ln w="9525">
            <a:solidFill>
              <a:schemeClr val="tx1"/>
            </a:solidFill>
            <a:round/>
            <a:headEnd/>
            <a:tailEnd/>
          </a:ln>
          <a:effectLst/>
        </p:spPr>
        <p:txBody>
          <a:bodyPr wrap="none" anchor="ctr"/>
          <a:lstStyle/>
          <a:p>
            <a:endParaRPr lang="en-US"/>
          </a:p>
        </p:txBody>
      </p:sp>
      <p:sp>
        <p:nvSpPr>
          <p:cNvPr id="103433" name="AutoShape 9"/>
          <p:cNvSpPr>
            <a:spLocks/>
          </p:cNvSpPr>
          <p:nvPr/>
        </p:nvSpPr>
        <p:spPr bwMode="auto">
          <a:xfrm>
            <a:off x="0" y="2819400"/>
            <a:ext cx="457200" cy="2590800"/>
          </a:xfrm>
          <a:prstGeom prst="leftBrace">
            <a:avLst>
              <a:gd name="adj1" fmla="val 47222"/>
              <a:gd name="adj2" fmla="val 50000"/>
            </a:avLst>
          </a:prstGeom>
          <a:noFill/>
          <a:ln w="9525">
            <a:solidFill>
              <a:schemeClr val="tx1"/>
            </a:solidFill>
            <a:round/>
            <a:headEnd/>
            <a:tailEnd/>
          </a:ln>
          <a:effectLst/>
        </p:spPr>
        <p:txBody>
          <a:bodyPr wrap="none" anchor="ctr"/>
          <a:lstStyle/>
          <a:p>
            <a:endParaRPr lang="en-US"/>
          </a:p>
        </p:txBody>
      </p:sp>
      <p:sp>
        <p:nvSpPr>
          <p:cNvPr id="103434" name="AutoShape 10"/>
          <p:cNvSpPr>
            <a:spLocks/>
          </p:cNvSpPr>
          <p:nvPr/>
        </p:nvSpPr>
        <p:spPr bwMode="auto">
          <a:xfrm>
            <a:off x="6400800" y="2743200"/>
            <a:ext cx="914400" cy="2667000"/>
          </a:xfrm>
          <a:prstGeom prst="rightBrace">
            <a:avLst>
              <a:gd name="adj1" fmla="val 24306"/>
              <a:gd name="adj2" fmla="val 50000"/>
            </a:avLst>
          </a:prstGeom>
          <a:noFill/>
          <a:ln w="9525">
            <a:solidFill>
              <a:schemeClr val="tx1"/>
            </a:solidFill>
            <a:round/>
            <a:headEnd/>
            <a:tailEnd/>
          </a:ln>
          <a:effec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ctrTitle"/>
          </p:nvPr>
        </p:nvSpPr>
        <p:spPr>
          <a:xfrm>
            <a:off x="685800" y="2286000"/>
            <a:ext cx="7772400" cy="1143000"/>
          </a:xfrm>
        </p:spPr>
        <p:txBody>
          <a:bodyPr/>
          <a:lstStyle/>
          <a:p>
            <a:r>
              <a:rPr lang="en-US"/>
              <a:t>Data on Competitive Media Activity</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pPr algn="ctr"/>
            <a:r>
              <a:rPr lang="en-US"/>
              <a:t>Print and TV</a:t>
            </a:r>
          </a:p>
        </p:txBody>
      </p:sp>
      <p:sp>
        <p:nvSpPr>
          <p:cNvPr id="105475" name="Rectangle 3"/>
          <p:cNvSpPr>
            <a:spLocks noGrp="1" noChangeArrowheads="1"/>
          </p:cNvSpPr>
          <p:nvPr>
            <p:ph type="body" idx="1"/>
          </p:nvPr>
        </p:nvSpPr>
        <p:spPr/>
        <p:txBody>
          <a:bodyPr/>
          <a:lstStyle/>
          <a:p>
            <a:pPr>
              <a:buFontTx/>
              <a:buNone/>
            </a:pPr>
            <a:r>
              <a:rPr lang="en-US" b="1" u="sng" dirty="0"/>
              <a:t>Print</a:t>
            </a:r>
          </a:p>
          <a:p>
            <a:r>
              <a:rPr lang="en-US" dirty="0"/>
              <a:t>ORG Press Audit</a:t>
            </a:r>
          </a:p>
          <a:p>
            <a:r>
              <a:rPr lang="en-US" dirty="0"/>
              <a:t>ABC</a:t>
            </a:r>
          </a:p>
          <a:p>
            <a:endParaRPr lang="en-US" dirty="0"/>
          </a:p>
          <a:p>
            <a:pPr>
              <a:buFontTx/>
              <a:buNone/>
            </a:pPr>
            <a:r>
              <a:rPr lang="en-US" b="1" u="sng" dirty="0"/>
              <a:t>Television</a:t>
            </a:r>
          </a:p>
          <a:p>
            <a:r>
              <a:rPr lang="en-US" dirty="0"/>
              <a:t>Time Monitoring Services</a:t>
            </a:r>
          </a:p>
          <a:p>
            <a:r>
              <a:rPr lang="en-US" dirty="0"/>
              <a:t>Super services</a:t>
            </a:r>
          </a:p>
          <a:p>
            <a:r>
              <a:rPr lang="en-US" dirty="0"/>
              <a:t>Current Opinions and Future Trends</a:t>
            </a:r>
          </a:p>
          <a:p>
            <a:r>
              <a:rPr lang="en-US" dirty="0"/>
              <a:t>ORG TV Audit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5475">
                                            <p:txEl>
                                              <p:pRg st="0" end="0"/>
                                            </p:txEl>
                                          </p:spTgt>
                                        </p:tgtEl>
                                        <p:attrNameLst>
                                          <p:attrName>style.visibility</p:attrName>
                                        </p:attrNameLst>
                                      </p:cBhvr>
                                      <p:to>
                                        <p:strVal val="visible"/>
                                      </p:to>
                                    </p:set>
                                    <p:animEffect transition="in" filter="barn(inVertical)">
                                      <p:cBhvr>
                                        <p:cTn id="7" dur="500"/>
                                        <p:tgtEl>
                                          <p:spTgt spid="1054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5475">
                                            <p:txEl>
                                              <p:pRg st="1" end="1"/>
                                            </p:txEl>
                                          </p:spTgt>
                                        </p:tgtEl>
                                        <p:attrNameLst>
                                          <p:attrName>style.visibility</p:attrName>
                                        </p:attrNameLst>
                                      </p:cBhvr>
                                      <p:to>
                                        <p:strVal val="visible"/>
                                      </p:to>
                                    </p:set>
                                    <p:animEffect transition="in" filter="barn(inVertical)">
                                      <p:cBhvr>
                                        <p:cTn id="12" dur="500"/>
                                        <p:tgtEl>
                                          <p:spTgt spid="10547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5475">
                                            <p:txEl>
                                              <p:pRg st="2" end="2"/>
                                            </p:txEl>
                                          </p:spTgt>
                                        </p:tgtEl>
                                        <p:attrNameLst>
                                          <p:attrName>style.visibility</p:attrName>
                                        </p:attrNameLst>
                                      </p:cBhvr>
                                      <p:to>
                                        <p:strVal val="visible"/>
                                      </p:to>
                                    </p:set>
                                    <p:animEffect transition="in" filter="barn(inVertical)">
                                      <p:cBhvr>
                                        <p:cTn id="17" dur="500"/>
                                        <p:tgtEl>
                                          <p:spTgt spid="10547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05475">
                                            <p:txEl>
                                              <p:pRg st="4" end="4"/>
                                            </p:txEl>
                                          </p:spTgt>
                                        </p:tgtEl>
                                        <p:attrNameLst>
                                          <p:attrName>style.visibility</p:attrName>
                                        </p:attrNameLst>
                                      </p:cBhvr>
                                      <p:to>
                                        <p:strVal val="visible"/>
                                      </p:to>
                                    </p:set>
                                    <p:animEffect transition="in" filter="barn(inVertical)">
                                      <p:cBhvr>
                                        <p:cTn id="22" dur="500"/>
                                        <p:tgtEl>
                                          <p:spTgt spid="10547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05475">
                                            <p:txEl>
                                              <p:pRg st="5" end="5"/>
                                            </p:txEl>
                                          </p:spTgt>
                                        </p:tgtEl>
                                        <p:attrNameLst>
                                          <p:attrName>style.visibility</p:attrName>
                                        </p:attrNameLst>
                                      </p:cBhvr>
                                      <p:to>
                                        <p:strVal val="visible"/>
                                      </p:to>
                                    </p:set>
                                    <p:animEffect transition="in" filter="barn(inVertical)">
                                      <p:cBhvr>
                                        <p:cTn id="27" dur="500"/>
                                        <p:tgtEl>
                                          <p:spTgt spid="10547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05475">
                                            <p:txEl>
                                              <p:pRg st="6" end="6"/>
                                            </p:txEl>
                                          </p:spTgt>
                                        </p:tgtEl>
                                        <p:attrNameLst>
                                          <p:attrName>style.visibility</p:attrName>
                                        </p:attrNameLst>
                                      </p:cBhvr>
                                      <p:to>
                                        <p:strVal val="visible"/>
                                      </p:to>
                                    </p:set>
                                    <p:animEffect transition="in" filter="barn(inVertical)">
                                      <p:cBhvr>
                                        <p:cTn id="32" dur="500"/>
                                        <p:tgtEl>
                                          <p:spTgt spid="105475">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05475">
                                            <p:txEl>
                                              <p:pRg st="7" end="7"/>
                                            </p:txEl>
                                          </p:spTgt>
                                        </p:tgtEl>
                                        <p:attrNameLst>
                                          <p:attrName>style.visibility</p:attrName>
                                        </p:attrNameLst>
                                      </p:cBhvr>
                                      <p:to>
                                        <p:strVal val="visible"/>
                                      </p:to>
                                    </p:set>
                                    <p:animEffect transition="in" filter="barn(inVertical)">
                                      <p:cBhvr>
                                        <p:cTn id="37" dur="500"/>
                                        <p:tgtEl>
                                          <p:spTgt spid="105475">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05475">
                                            <p:txEl>
                                              <p:pRg st="8" end="8"/>
                                            </p:txEl>
                                          </p:spTgt>
                                        </p:tgtEl>
                                        <p:attrNameLst>
                                          <p:attrName>style.visibility</p:attrName>
                                        </p:attrNameLst>
                                      </p:cBhvr>
                                      <p:to>
                                        <p:strVal val="visible"/>
                                      </p:to>
                                    </p:set>
                                    <p:animEffect transition="in" filter="barn(inVertical)">
                                      <p:cBhvr>
                                        <p:cTn id="42" dur="500"/>
                                        <p:tgtEl>
                                          <p:spTgt spid="10547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5"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685800" y="304800"/>
            <a:ext cx="7772400" cy="1143000"/>
          </a:xfrm>
        </p:spPr>
        <p:txBody>
          <a:bodyPr/>
          <a:lstStyle/>
          <a:p>
            <a:pPr algn="ctr"/>
            <a:r>
              <a:rPr lang="en-US"/>
              <a:t>TV - Advertising Monitoring</a:t>
            </a:r>
          </a:p>
        </p:txBody>
      </p:sp>
      <p:sp>
        <p:nvSpPr>
          <p:cNvPr id="106499" name="Rectangle 3"/>
          <p:cNvSpPr>
            <a:spLocks noGrp="1" noChangeArrowheads="1"/>
          </p:cNvSpPr>
          <p:nvPr>
            <p:ph type="body" idx="1"/>
          </p:nvPr>
        </p:nvSpPr>
        <p:spPr>
          <a:xfrm>
            <a:off x="762000" y="1371600"/>
            <a:ext cx="7772400" cy="4495800"/>
          </a:xfrm>
        </p:spPr>
        <p:txBody>
          <a:bodyPr/>
          <a:lstStyle/>
          <a:p>
            <a:r>
              <a:rPr lang="en-US" b="1" dirty="0"/>
              <a:t>Coverage </a:t>
            </a:r>
            <a:endParaRPr lang="en-US" dirty="0"/>
          </a:p>
          <a:p>
            <a:pPr lvl="1"/>
            <a:r>
              <a:rPr lang="en-US" dirty="0"/>
              <a:t> All TV advertising across categories</a:t>
            </a:r>
          </a:p>
          <a:p>
            <a:r>
              <a:rPr lang="en-US" b="1" dirty="0"/>
              <a:t>Information</a:t>
            </a:r>
            <a:endParaRPr lang="en-US" dirty="0"/>
          </a:p>
          <a:p>
            <a:pPr lvl="1"/>
            <a:r>
              <a:rPr lang="en-US" dirty="0"/>
              <a:t>Time of telecast of ad</a:t>
            </a:r>
          </a:p>
          <a:p>
            <a:pPr lvl="1"/>
            <a:r>
              <a:rPr lang="en-US" dirty="0"/>
              <a:t>Spot duration</a:t>
            </a:r>
          </a:p>
          <a:p>
            <a:pPr lvl="1"/>
            <a:r>
              <a:rPr lang="en-US" dirty="0"/>
              <a:t>Estimate of spend</a:t>
            </a:r>
          </a:p>
          <a:p>
            <a:r>
              <a:rPr lang="en-US" b="1" dirty="0"/>
              <a:t>Reporting</a:t>
            </a:r>
            <a:endParaRPr lang="en-US" dirty="0"/>
          </a:p>
          <a:p>
            <a:pPr lvl="1"/>
            <a:r>
              <a:rPr lang="en-US" dirty="0"/>
              <a:t>Category/Brand/Channel</a:t>
            </a:r>
          </a:p>
          <a:p>
            <a:r>
              <a:rPr lang="en-US" b="1" dirty="0"/>
              <a:t>Periodicity</a:t>
            </a:r>
            <a:endParaRPr lang="en-US" dirty="0"/>
          </a:p>
          <a:p>
            <a:pPr lvl="1"/>
            <a:r>
              <a:rPr lang="en-US" dirty="0"/>
              <a:t>Weekly</a:t>
            </a:r>
          </a:p>
          <a:p>
            <a:r>
              <a:rPr lang="en-US" b="1" dirty="0"/>
              <a:t>Utility</a:t>
            </a:r>
            <a:endParaRPr lang="en-US" dirty="0"/>
          </a:p>
          <a:p>
            <a:pPr lvl="1"/>
            <a:r>
              <a:rPr lang="en-US" dirty="0"/>
              <a:t>Keeping track of competition</a:t>
            </a:r>
          </a:p>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6499">
                                            <p:txEl>
                                              <p:pRg st="0" end="0"/>
                                            </p:txEl>
                                          </p:spTgt>
                                        </p:tgtEl>
                                        <p:attrNameLst>
                                          <p:attrName>style.visibility</p:attrName>
                                        </p:attrNameLst>
                                      </p:cBhvr>
                                      <p:to>
                                        <p:strVal val="visible"/>
                                      </p:to>
                                    </p:set>
                                    <p:animEffect transition="in" filter="wipe(down)">
                                      <p:cBhvr>
                                        <p:cTn id="7" dur="500"/>
                                        <p:tgtEl>
                                          <p:spTgt spid="106499">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06499">
                                            <p:txEl>
                                              <p:pRg st="1" end="1"/>
                                            </p:txEl>
                                          </p:spTgt>
                                        </p:tgtEl>
                                        <p:attrNameLst>
                                          <p:attrName>style.visibility</p:attrName>
                                        </p:attrNameLst>
                                      </p:cBhvr>
                                      <p:to>
                                        <p:strVal val="visible"/>
                                      </p:to>
                                    </p:set>
                                    <p:animEffect transition="in" filter="wipe(down)">
                                      <p:cBhvr>
                                        <p:cTn id="10" dur="500"/>
                                        <p:tgtEl>
                                          <p:spTgt spid="10649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06499">
                                            <p:txEl>
                                              <p:pRg st="2" end="2"/>
                                            </p:txEl>
                                          </p:spTgt>
                                        </p:tgtEl>
                                        <p:attrNameLst>
                                          <p:attrName>style.visibility</p:attrName>
                                        </p:attrNameLst>
                                      </p:cBhvr>
                                      <p:to>
                                        <p:strVal val="visible"/>
                                      </p:to>
                                    </p:set>
                                    <p:animEffect transition="in" filter="wipe(down)">
                                      <p:cBhvr>
                                        <p:cTn id="15" dur="500"/>
                                        <p:tgtEl>
                                          <p:spTgt spid="106499">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6499">
                                            <p:txEl>
                                              <p:pRg st="3" end="3"/>
                                            </p:txEl>
                                          </p:spTgt>
                                        </p:tgtEl>
                                        <p:attrNameLst>
                                          <p:attrName>style.visibility</p:attrName>
                                        </p:attrNameLst>
                                      </p:cBhvr>
                                      <p:to>
                                        <p:strVal val="visible"/>
                                      </p:to>
                                    </p:set>
                                    <p:animEffect transition="in" filter="wipe(down)">
                                      <p:cBhvr>
                                        <p:cTn id="18" dur="500"/>
                                        <p:tgtEl>
                                          <p:spTgt spid="106499">
                                            <p:txEl>
                                              <p:pRg st="3" end="3"/>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06499">
                                            <p:txEl>
                                              <p:pRg st="4" end="4"/>
                                            </p:txEl>
                                          </p:spTgt>
                                        </p:tgtEl>
                                        <p:attrNameLst>
                                          <p:attrName>style.visibility</p:attrName>
                                        </p:attrNameLst>
                                      </p:cBhvr>
                                      <p:to>
                                        <p:strVal val="visible"/>
                                      </p:to>
                                    </p:set>
                                    <p:animEffect transition="in" filter="wipe(down)">
                                      <p:cBhvr>
                                        <p:cTn id="21" dur="500"/>
                                        <p:tgtEl>
                                          <p:spTgt spid="106499">
                                            <p:txEl>
                                              <p:pRg st="4" end="4"/>
                                            </p:tx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06499">
                                            <p:txEl>
                                              <p:pRg st="5" end="5"/>
                                            </p:txEl>
                                          </p:spTgt>
                                        </p:tgtEl>
                                        <p:attrNameLst>
                                          <p:attrName>style.visibility</p:attrName>
                                        </p:attrNameLst>
                                      </p:cBhvr>
                                      <p:to>
                                        <p:strVal val="visible"/>
                                      </p:to>
                                    </p:set>
                                    <p:animEffect transition="in" filter="wipe(down)">
                                      <p:cBhvr>
                                        <p:cTn id="24" dur="500"/>
                                        <p:tgtEl>
                                          <p:spTgt spid="106499">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06499">
                                            <p:txEl>
                                              <p:pRg st="6" end="6"/>
                                            </p:txEl>
                                          </p:spTgt>
                                        </p:tgtEl>
                                        <p:attrNameLst>
                                          <p:attrName>style.visibility</p:attrName>
                                        </p:attrNameLst>
                                      </p:cBhvr>
                                      <p:to>
                                        <p:strVal val="visible"/>
                                      </p:to>
                                    </p:set>
                                    <p:animEffect transition="in" filter="wipe(down)">
                                      <p:cBhvr>
                                        <p:cTn id="29" dur="500"/>
                                        <p:tgtEl>
                                          <p:spTgt spid="106499">
                                            <p:txEl>
                                              <p:pRg st="6" end="6"/>
                                            </p:txEl>
                                          </p:spTgt>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106499">
                                            <p:txEl>
                                              <p:pRg st="7" end="7"/>
                                            </p:txEl>
                                          </p:spTgt>
                                        </p:tgtEl>
                                        <p:attrNameLst>
                                          <p:attrName>style.visibility</p:attrName>
                                        </p:attrNameLst>
                                      </p:cBhvr>
                                      <p:to>
                                        <p:strVal val="visible"/>
                                      </p:to>
                                    </p:set>
                                    <p:animEffect transition="in" filter="wipe(down)">
                                      <p:cBhvr>
                                        <p:cTn id="32" dur="500"/>
                                        <p:tgtEl>
                                          <p:spTgt spid="106499">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06499">
                                            <p:txEl>
                                              <p:pRg st="8" end="8"/>
                                            </p:txEl>
                                          </p:spTgt>
                                        </p:tgtEl>
                                        <p:attrNameLst>
                                          <p:attrName>style.visibility</p:attrName>
                                        </p:attrNameLst>
                                      </p:cBhvr>
                                      <p:to>
                                        <p:strVal val="visible"/>
                                      </p:to>
                                    </p:set>
                                    <p:animEffect transition="in" filter="wipe(down)">
                                      <p:cBhvr>
                                        <p:cTn id="37" dur="500"/>
                                        <p:tgtEl>
                                          <p:spTgt spid="106499">
                                            <p:txEl>
                                              <p:pRg st="8" end="8"/>
                                            </p:txEl>
                                          </p:spTgt>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06499">
                                            <p:txEl>
                                              <p:pRg st="9" end="9"/>
                                            </p:txEl>
                                          </p:spTgt>
                                        </p:tgtEl>
                                        <p:attrNameLst>
                                          <p:attrName>style.visibility</p:attrName>
                                        </p:attrNameLst>
                                      </p:cBhvr>
                                      <p:to>
                                        <p:strVal val="visible"/>
                                      </p:to>
                                    </p:set>
                                    <p:animEffect transition="in" filter="wipe(down)">
                                      <p:cBhvr>
                                        <p:cTn id="40" dur="500"/>
                                        <p:tgtEl>
                                          <p:spTgt spid="106499">
                                            <p:txEl>
                                              <p:pRg st="9" end="9"/>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106499">
                                            <p:txEl>
                                              <p:pRg st="10" end="10"/>
                                            </p:txEl>
                                          </p:spTgt>
                                        </p:tgtEl>
                                        <p:attrNameLst>
                                          <p:attrName>style.visibility</p:attrName>
                                        </p:attrNameLst>
                                      </p:cBhvr>
                                      <p:to>
                                        <p:strVal val="visible"/>
                                      </p:to>
                                    </p:set>
                                    <p:animEffect transition="in" filter="wipe(down)">
                                      <p:cBhvr>
                                        <p:cTn id="45" dur="500"/>
                                        <p:tgtEl>
                                          <p:spTgt spid="106499">
                                            <p:txEl>
                                              <p:pRg st="10" end="10"/>
                                            </p:txEl>
                                          </p:spTgt>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106499">
                                            <p:txEl>
                                              <p:pRg st="11" end="11"/>
                                            </p:txEl>
                                          </p:spTgt>
                                        </p:tgtEl>
                                        <p:attrNameLst>
                                          <p:attrName>style.visibility</p:attrName>
                                        </p:attrNameLst>
                                      </p:cBhvr>
                                      <p:to>
                                        <p:strVal val="visible"/>
                                      </p:to>
                                    </p:set>
                                    <p:animEffect transition="in" filter="wipe(down)">
                                      <p:cBhvr>
                                        <p:cTn id="48" dur="500"/>
                                        <p:tgtEl>
                                          <p:spTgt spid="106499">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9"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838200" y="0"/>
            <a:ext cx="7772400" cy="1143000"/>
          </a:xfrm>
        </p:spPr>
        <p:txBody>
          <a:bodyPr/>
          <a:lstStyle/>
          <a:p>
            <a:pPr algn="ctr"/>
            <a:r>
              <a:rPr lang="en-US"/>
              <a:t>Print - Advertising Monitoring</a:t>
            </a:r>
          </a:p>
        </p:txBody>
      </p:sp>
      <p:sp>
        <p:nvSpPr>
          <p:cNvPr id="107523" name="Rectangle 3"/>
          <p:cNvSpPr>
            <a:spLocks noGrp="1" noChangeArrowheads="1"/>
          </p:cNvSpPr>
          <p:nvPr>
            <p:ph type="body" idx="1"/>
          </p:nvPr>
        </p:nvSpPr>
        <p:spPr>
          <a:xfrm>
            <a:off x="838200" y="1066800"/>
            <a:ext cx="7772400" cy="4495800"/>
          </a:xfrm>
        </p:spPr>
        <p:txBody>
          <a:bodyPr/>
          <a:lstStyle/>
          <a:p>
            <a:r>
              <a:rPr lang="en-US" b="1" dirty="0"/>
              <a:t>Coverage </a:t>
            </a:r>
            <a:endParaRPr lang="en-US" dirty="0"/>
          </a:p>
          <a:p>
            <a:pPr lvl="1"/>
            <a:r>
              <a:rPr lang="en-US" dirty="0"/>
              <a:t> Across product categories</a:t>
            </a:r>
          </a:p>
          <a:p>
            <a:r>
              <a:rPr lang="en-US" b="1" dirty="0"/>
              <a:t>Information</a:t>
            </a:r>
            <a:endParaRPr lang="en-US" dirty="0"/>
          </a:p>
          <a:p>
            <a:pPr lvl="1"/>
            <a:r>
              <a:rPr lang="en-US" dirty="0"/>
              <a:t>Date of insertion</a:t>
            </a:r>
          </a:p>
          <a:p>
            <a:pPr lvl="1"/>
            <a:r>
              <a:rPr lang="en-US" dirty="0" err="1"/>
              <a:t>Colour</a:t>
            </a:r>
            <a:r>
              <a:rPr lang="en-US" dirty="0"/>
              <a:t>/BW ad</a:t>
            </a:r>
          </a:p>
          <a:p>
            <a:pPr lvl="1"/>
            <a:r>
              <a:rPr lang="en-US" dirty="0"/>
              <a:t>Size/position of ad</a:t>
            </a:r>
          </a:p>
          <a:p>
            <a:pPr lvl="1"/>
            <a:r>
              <a:rPr lang="en-US" dirty="0"/>
              <a:t>Estimate of spend</a:t>
            </a:r>
          </a:p>
          <a:p>
            <a:r>
              <a:rPr lang="en-US" b="1" dirty="0"/>
              <a:t>Reporting</a:t>
            </a:r>
            <a:endParaRPr lang="en-US" dirty="0"/>
          </a:p>
          <a:p>
            <a:pPr lvl="1"/>
            <a:r>
              <a:rPr lang="en-US" dirty="0"/>
              <a:t>Category/Brand/Publication/</a:t>
            </a:r>
            <a:r>
              <a:rPr lang="en-US" dirty="0" err="1"/>
              <a:t>Statewise</a:t>
            </a:r>
            <a:endParaRPr lang="en-US" dirty="0"/>
          </a:p>
          <a:p>
            <a:r>
              <a:rPr lang="en-US" b="1" dirty="0"/>
              <a:t>Periodicity</a:t>
            </a:r>
            <a:endParaRPr lang="en-US" dirty="0"/>
          </a:p>
          <a:p>
            <a:pPr lvl="1"/>
            <a:r>
              <a:rPr lang="en-US" dirty="0"/>
              <a:t>Monthly</a:t>
            </a:r>
          </a:p>
          <a:p>
            <a:r>
              <a:rPr lang="en-US" b="1" dirty="0"/>
              <a:t>Utility</a:t>
            </a:r>
            <a:endParaRPr lang="en-US" dirty="0"/>
          </a:p>
          <a:p>
            <a:pPr lvl="1"/>
            <a:r>
              <a:rPr lang="en-US" dirty="0"/>
              <a:t>Keeping track of competition</a:t>
            </a:r>
          </a:p>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7523">
                                            <p:txEl>
                                              <p:pRg st="0" end="0"/>
                                            </p:txEl>
                                          </p:spTgt>
                                        </p:tgtEl>
                                        <p:attrNameLst>
                                          <p:attrName>style.visibility</p:attrName>
                                        </p:attrNameLst>
                                      </p:cBhvr>
                                      <p:to>
                                        <p:strVal val="visible"/>
                                      </p:to>
                                    </p:set>
                                    <p:animEffect transition="in" filter="wipe(down)">
                                      <p:cBhvr>
                                        <p:cTn id="7" dur="500"/>
                                        <p:tgtEl>
                                          <p:spTgt spid="10752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07523">
                                            <p:txEl>
                                              <p:pRg st="1" end="1"/>
                                            </p:txEl>
                                          </p:spTgt>
                                        </p:tgtEl>
                                        <p:attrNameLst>
                                          <p:attrName>style.visibility</p:attrName>
                                        </p:attrNameLst>
                                      </p:cBhvr>
                                      <p:to>
                                        <p:strVal val="visible"/>
                                      </p:to>
                                    </p:set>
                                    <p:animEffect transition="in" filter="wipe(down)">
                                      <p:cBhvr>
                                        <p:cTn id="10" dur="500"/>
                                        <p:tgtEl>
                                          <p:spTgt spid="10752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07523">
                                            <p:txEl>
                                              <p:pRg st="2" end="2"/>
                                            </p:txEl>
                                          </p:spTgt>
                                        </p:tgtEl>
                                        <p:attrNameLst>
                                          <p:attrName>style.visibility</p:attrName>
                                        </p:attrNameLst>
                                      </p:cBhvr>
                                      <p:to>
                                        <p:strVal val="visible"/>
                                      </p:to>
                                    </p:set>
                                    <p:animEffect transition="in" filter="wipe(down)">
                                      <p:cBhvr>
                                        <p:cTn id="15" dur="500"/>
                                        <p:tgtEl>
                                          <p:spTgt spid="107523">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7523">
                                            <p:txEl>
                                              <p:pRg st="3" end="3"/>
                                            </p:txEl>
                                          </p:spTgt>
                                        </p:tgtEl>
                                        <p:attrNameLst>
                                          <p:attrName>style.visibility</p:attrName>
                                        </p:attrNameLst>
                                      </p:cBhvr>
                                      <p:to>
                                        <p:strVal val="visible"/>
                                      </p:to>
                                    </p:set>
                                    <p:animEffect transition="in" filter="wipe(down)">
                                      <p:cBhvr>
                                        <p:cTn id="18" dur="500"/>
                                        <p:tgtEl>
                                          <p:spTgt spid="107523">
                                            <p:txEl>
                                              <p:pRg st="3" end="3"/>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07523">
                                            <p:txEl>
                                              <p:pRg st="4" end="4"/>
                                            </p:txEl>
                                          </p:spTgt>
                                        </p:tgtEl>
                                        <p:attrNameLst>
                                          <p:attrName>style.visibility</p:attrName>
                                        </p:attrNameLst>
                                      </p:cBhvr>
                                      <p:to>
                                        <p:strVal val="visible"/>
                                      </p:to>
                                    </p:set>
                                    <p:animEffect transition="in" filter="wipe(down)">
                                      <p:cBhvr>
                                        <p:cTn id="21" dur="500"/>
                                        <p:tgtEl>
                                          <p:spTgt spid="107523">
                                            <p:txEl>
                                              <p:pRg st="4" end="4"/>
                                            </p:tx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07523">
                                            <p:txEl>
                                              <p:pRg st="5" end="5"/>
                                            </p:txEl>
                                          </p:spTgt>
                                        </p:tgtEl>
                                        <p:attrNameLst>
                                          <p:attrName>style.visibility</p:attrName>
                                        </p:attrNameLst>
                                      </p:cBhvr>
                                      <p:to>
                                        <p:strVal val="visible"/>
                                      </p:to>
                                    </p:set>
                                    <p:animEffect transition="in" filter="wipe(down)">
                                      <p:cBhvr>
                                        <p:cTn id="24" dur="500"/>
                                        <p:tgtEl>
                                          <p:spTgt spid="107523">
                                            <p:txEl>
                                              <p:pRg st="5" end="5"/>
                                            </p:txEl>
                                          </p:spTgt>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07523">
                                            <p:txEl>
                                              <p:pRg st="6" end="6"/>
                                            </p:txEl>
                                          </p:spTgt>
                                        </p:tgtEl>
                                        <p:attrNameLst>
                                          <p:attrName>style.visibility</p:attrName>
                                        </p:attrNameLst>
                                      </p:cBhvr>
                                      <p:to>
                                        <p:strVal val="visible"/>
                                      </p:to>
                                    </p:set>
                                    <p:animEffect transition="in" filter="wipe(down)">
                                      <p:cBhvr>
                                        <p:cTn id="27" dur="500"/>
                                        <p:tgtEl>
                                          <p:spTgt spid="10752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7523">
                                            <p:txEl>
                                              <p:pRg st="7" end="7"/>
                                            </p:txEl>
                                          </p:spTgt>
                                        </p:tgtEl>
                                        <p:attrNameLst>
                                          <p:attrName>style.visibility</p:attrName>
                                        </p:attrNameLst>
                                      </p:cBhvr>
                                      <p:to>
                                        <p:strVal val="visible"/>
                                      </p:to>
                                    </p:set>
                                    <p:animEffect transition="in" filter="wipe(down)">
                                      <p:cBhvr>
                                        <p:cTn id="32" dur="500"/>
                                        <p:tgtEl>
                                          <p:spTgt spid="107523">
                                            <p:txEl>
                                              <p:pRg st="7" end="7"/>
                                            </p:txEl>
                                          </p:spTgt>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07523">
                                            <p:txEl>
                                              <p:pRg st="8" end="8"/>
                                            </p:txEl>
                                          </p:spTgt>
                                        </p:tgtEl>
                                        <p:attrNameLst>
                                          <p:attrName>style.visibility</p:attrName>
                                        </p:attrNameLst>
                                      </p:cBhvr>
                                      <p:to>
                                        <p:strVal val="visible"/>
                                      </p:to>
                                    </p:set>
                                    <p:animEffect transition="in" filter="wipe(down)">
                                      <p:cBhvr>
                                        <p:cTn id="35" dur="500"/>
                                        <p:tgtEl>
                                          <p:spTgt spid="107523">
                                            <p:txEl>
                                              <p:pRg st="8" end="8"/>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07523">
                                            <p:txEl>
                                              <p:pRg st="9" end="9"/>
                                            </p:txEl>
                                          </p:spTgt>
                                        </p:tgtEl>
                                        <p:attrNameLst>
                                          <p:attrName>style.visibility</p:attrName>
                                        </p:attrNameLst>
                                      </p:cBhvr>
                                      <p:to>
                                        <p:strVal val="visible"/>
                                      </p:to>
                                    </p:set>
                                    <p:animEffect transition="in" filter="wipe(down)">
                                      <p:cBhvr>
                                        <p:cTn id="40" dur="500"/>
                                        <p:tgtEl>
                                          <p:spTgt spid="107523">
                                            <p:txEl>
                                              <p:pRg st="9" end="9"/>
                                            </p:txEl>
                                          </p:spTgt>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107523">
                                            <p:txEl>
                                              <p:pRg st="10" end="10"/>
                                            </p:txEl>
                                          </p:spTgt>
                                        </p:tgtEl>
                                        <p:attrNameLst>
                                          <p:attrName>style.visibility</p:attrName>
                                        </p:attrNameLst>
                                      </p:cBhvr>
                                      <p:to>
                                        <p:strVal val="visible"/>
                                      </p:to>
                                    </p:set>
                                    <p:animEffect transition="in" filter="wipe(down)">
                                      <p:cBhvr>
                                        <p:cTn id="43" dur="500"/>
                                        <p:tgtEl>
                                          <p:spTgt spid="107523">
                                            <p:txEl>
                                              <p:pRg st="10" end="1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107523">
                                            <p:txEl>
                                              <p:pRg st="11" end="11"/>
                                            </p:txEl>
                                          </p:spTgt>
                                        </p:tgtEl>
                                        <p:attrNameLst>
                                          <p:attrName>style.visibility</p:attrName>
                                        </p:attrNameLst>
                                      </p:cBhvr>
                                      <p:to>
                                        <p:strVal val="visible"/>
                                      </p:to>
                                    </p:set>
                                    <p:animEffect transition="in" filter="wipe(down)">
                                      <p:cBhvr>
                                        <p:cTn id="48" dur="500"/>
                                        <p:tgtEl>
                                          <p:spTgt spid="107523">
                                            <p:txEl>
                                              <p:pRg st="11" end="11"/>
                                            </p:txEl>
                                          </p:spTgt>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107523">
                                            <p:txEl>
                                              <p:pRg st="12" end="12"/>
                                            </p:txEl>
                                          </p:spTgt>
                                        </p:tgtEl>
                                        <p:attrNameLst>
                                          <p:attrName>style.visibility</p:attrName>
                                        </p:attrNameLst>
                                      </p:cBhvr>
                                      <p:to>
                                        <p:strVal val="visible"/>
                                      </p:to>
                                    </p:set>
                                    <p:animEffect transition="in" filter="wipe(down)">
                                      <p:cBhvr>
                                        <p:cTn id="51" dur="500"/>
                                        <p:tgtEl>
                                          <p:spTgt spid="10752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ChangeArrowheads="1"/>
          </p:cNvSpPr>
          <p:nvPr>
            <p:ph type="title"/>
          </p:nvPr>
        </p:nvSpPr>
        <p:spPr>
          <a:xfrm>
            <a:off x="685800" y="1905000"/>
            <a:ext cx="7772400" cy="4038600"/>
          </a:xfrm>
        </p:spPr>
        <p:txBody>
          <a:bodyPr/>
          <a:lstStyle/>
          <a:p>
            <a:pPr algn="ctr"/>
            <a:r>
              <a:rPr lang="en-US" dirty="0"/>
              <a:t>The Planning Process</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Rectangle 2"/>
          <p:cNvSpPr>
            <a:spLocks noGrp="1" noChangeArrowheads="1"/>
          </p:cNvSpPr>
          <p:nvPr>
            <p:ph type="title"/>
          </p:nvPr>
        </p:nvSpPr>
        <p:spPr/>
        <p:txBody>
          <a:bodyPr/>
          <a:lstStyle/>
          <a:p>
            <a:pPr algn="ctr"/>
            <a:r>
              <a:rPr lang="en-US"/>
              <a:t>Various Steps in Media Planning</a:t>
            </a:r>
          </a:p>
        </p:txBody>
      </p:sp>
      <p:sp>
        <p:nvSpPr>
          <p:cNvPr id="373763" name="Rectangle 3"/>
          <p:cNvSpPr>
            <a:spLocks noGrp="1" noChangeArrowheads="1"/>
          </p:cNvSpPr>
          <p:nvPr>
            <p:ph type="body" idx="1"/>
          </p:nvPr>
        </p:nvSpPr>
        <p:spPr>
          <a:xfrm>
            <a:off x="685800" y="1905000"/>
            <a:ext cx="7772400" cy="4114800"/>
          </a:xfrm>
        </p:spPr>
        <p:txBody>
          <a:bodyPr/>
          <a:lstStyle/>
          <a:p>
            <a:r>
              <a:rPr lang="en-US" sz="2000" dirty="0"/>
              <a:t>Studying the Target Audience and its Media preferences</a:t>
            </a:r>
          </a:p>
          <a:p>
            <a:r>
              <a:rPr lang="en-US" sz="2000" dirty="0"/>
              <a:t>Review of our previous year’s performance</a:t>
            </a:r>
          </a:p>
          <a:p>
            <a:r>
              <a:rPr lang="en-US" sz="2000" dirty="0"/>
              <a:t>Competitive Analysis</a:t>
            </a:r>
          </a:p>
          <a:p>
            <a:r>
              <a:rPr lang="en-US" sz="2000" dirty="0"/>
              <a:t>Identifying Media Tasks/Setting Objectives</a:t>
            </a:r>
          </a:p>
          <a:p>
            <a:r>
              <a:rPr lang="en-US" sz="2000" dirty="0"/>
              <a:t>Framing a Media Strategy</a:t>
            </a:r>
          </a:p>
          <a:p>
            <a:r>
              <a:rPr lang="en-US" sz="2000" dirty="0"/>
              <a:t>Channel Selection</a:t>
            </a:r>
          </a:p>
          <a:p>
            <a:r>
              <a:rPr lang="en-US" sz="2000" dirty="0" err="1"/>
              <a:t>Progs</a:t>
            </a:r>
            <a:r>
              <a:rPr lang="en-US" sz="2000" dirty="0"/>
              <a:t>/</a:t>
            </a:r>
            <a:r>
              <a:rPr lang="en-US" sz="2000" dirty="0" err="1"/>
              <a:t>Dlys</a:t>
            </a:r>
            <a:r>
              <a:rPr lang="en-US" sz="2000" dirty="0"/>
              <a:t>/</a:t>
            </a:r>
            <a:r>
              <a:rPr lang="en-US" sz="2000" dirty="0" err="1"/>
              <a:t>Mags</a:t>
            </a:r>
            <a:r>
              <a:rPr lang="en-US" sz="2000" dirty="0"/>
              <a:t> Selection</a:t>
            </a:r>
          </a:p>
          <a:p>
            <a:r>
              <a:rPr lang="en-US" sz="2000" dirty="0"/>
              <a:t>Developing the Final Plan</a:t>
            </a:r>
          </a:p>
          <a:p>
            <a:r>
              <a:rPr lang="en-US" sz="2000" dirty="0"/>
              <a:t>Plan Evaluation</a:t>
            </a:r>
          </a:p>
          <a:p>
            <a:r>
              <a:rPr lang="en-US" sz="2000" dirty="0"/>
              <a:t>Post Campaign Review</a:t>
            </a:r>
          </a:p>
          <a:p>
            <a:endParaRPr lang="en-US" sz="2000" dirty="0"/>
          </a:p>
          <a:p>
            <a:pPr lvl="1"/>
            <a:endParaRPr lang="en-US" sz="2000" dirty="0"/>
          </a:p>
        </p:txBody>
      </p:sp>
      <p:sp>
        <p:nvSpPr>
          <p:cNvPr id="373764" name="Text Box 4"/>
          <p:cNvSpPr txBox="1">
            <a:spLocks noChangeArrowheads="1"/>
          </p:cNvSpPr>
          <p:nvPr/>
        </p:nvSpPr>
        <p:spPr bwMode="auto">
          <a:xfrm>
            <a:off x="1371600" y="5791200"/>
            <a:ext cx="5238750" cy="641350"/>
          </a:xfrm>
          <a:prstGeom prst="rect">
            <a:avLst/>
          </a:prstGeom>
          <a:noFill/>
          <a:ln w="9525">
            <a:noFill/>
            <a:miter lim="800000"/>
            <a:headEnd/>
            <a:tailEnd/>
          </a:ln>
          <a:effectLst/>
        </p:spPr>
        <p:txBody>
          <a:bodyPr wrap="none">
            <a:spAutoFit/>
          </a:bodyPr>
          <a:lstStyle/>
          <a:p>
            <a:r>
              <a:rPr lang="en-US" sz="1800" b="1">
                <a:latin typeface="Arial" charset="0"/>
              </a:rPr>
              <a:t>These do not necessarily happen sequentially </a:t>
            </a:r>
          </a:p>
          <a:p>
            <a:r>
              <a:rPr lang="en-US" sz="1800" b="1">
                <a:latin typeface="Arial" charset="0"/>
              </a:rPr>
              <a:t>- there are overlaps between these steps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73763">
                                            <p:txEl>
                                              <p:pRg st="0" end="0"/>
                                            </p:txEl>
                                          </p:spTgt>
                                        </p:tgtEl>
                                        <p:attrNameLst>
                                          <p:attrName>style.visibility</p:attrName>
                                        </p:attrNameLst>
                                      </p:cBhvr>
                                      <p:to>
                                        <p:strVal val="visible"/>
                                      </p:to>
                                    </p:set>
                                    <p:animEffect transition="in" filter="randombar(horizontal)">
                                      <p:cBhvr>
                                        <p:cTn id="7" dur="500"/>
                                        <p:tgtEl>
                                          <p:spTgt spid="3737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73763">
                                            <p:txEl>
                                              <p:pRg st="1" end="1"/>
                                            </p:txEl>
                                          </p:spTgt>
                                        </p:tgtEl>
                                        <p:attrNameLst>
                                          <p:attrName>style.visibility</p:attrName>
                                        </p:attrNameLst>
                                      </p:cBhvr>
                                      <p:to>
                                        <p:strVal val="visible"/>
                                      </p:to>
                                    </p:set>
                                    <p:animEffect transition="in" filter="randombar(horizontal)">
                                      <p:cBhvr>
                                        <p:cTn id="12" dur="500"/>
                                        <p:tgtEl>
                                          <p:spTgt spid="3737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73763">
                                            <p:txEl>
                                              <p:pRg st="2" end="2"/>
                                            </p:txEl>
                                          </p:spTgt>
                                        </p:tgtEl>
                                        <p:attrNameLst>
                                          <p:attrName>style.visibility</p:attrName>
                                        </p:attrNameLst>
                                      </p:cBhvr>
                                      <p:to>
                                        <p:strVal val="visible"/>
                                      </p:to>
                                    </p:set>
                                    <p:animEffect transition="in" filter="randombar(horizontal)">
                                      <p:cBhvr>
                                        <p:cTn id="17" dur="500"/>
                                        <p:tgtEl>
                                          <p:spTgt spid="3737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73763">
                                            <p:txEl>
                                              <p:pRg st="3" end="3"/>
                                            </p:txEl>
                                          </p:spTgt>
                                        </p:tgtEl>
                                        <p:attrNameLst>
                                          <p:attrName>style.visibility</p:attrName>
                                        </p:attrNameLst>
                                      </p:cBhvr>
                                      <p:to>
                                        <p:strVal val="visible"/>
                                      </p:to>
                                    </p:set>
                                    <p:animEffect transition="in" filter="randombar(horizontal)">
                                      <p:cBhvr>
                                        <p:cTn id="22" dur="500"/>
                                        <p:tgtEl>
                                          <p:spTgt spid="3737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73763">
                                            <p:txEl>
                                              <p:pRg st="4" end="4"/>
                                            </p:txEl>
                                          </p:spTgt>
                                        </p:tgtEl>
                                        <p:attrNameLst>
                                          <p:attrName>style.visibility</p:attrName>
                                        </p:attrNameLst>
                                      </p:cBhvr>
                                      <p:to>
                                        <p:strVal val="visible"/>
                                      </p:to>
                                    </p:set>
                                    <p:animEffect transition="in" filter="randombar(horizontal)">
                                      <p:cBhvr>
                                        <p:cTn id="27" dur="500"/>
                                        <p:tgtEl>
                                          <p:spTgt spid="3737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73763">
                                            <p:txEl>
                                              <p:pRg st="5" end="5"/>
                                            </p:txEl>
                                          </p:spTgt>
                                        </p:tgtEl>
                                        <p:attrNameLst>
                                          <p:attrName>style.visibility</p:attrName>
                                        </p:attrNameLst>
                                      </p:cBhvr>
                                      <p:to>
                                        <p:strVal val="visible"/>
                                      </p:to>
                                    </p:set>
                                    <p:animEffect transition="in" filter="randombar(horizontal)">
                                      <p:cBhvr>
                                        <p:cTn id="32" dur="500"/>
                                        <p:tgtEl>
                                          <p:spTgt spid="37376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373763">
                                            <p:txEl>
                                              <p:pRg st="6" end="6"/>
                                            </p:txEl>
                                          </p:spTgt>
                                        </p:tgtEl>
                                        <p:attrNameLst>
                                          <p:attrName>style.visibility</p:attrName>
                                        </p:attrNameLst>
                                      </p:cBhvr>
                                      <p:to>
                                        <p:strVal val="visible"/>
                                      </p:to>
                                    </p:set>
                                    <p:animEffect transition="in" filter="randombar(horizontal)">
                                      <p:cBhvr>
                                        <p:cTn id="37" dur="500"/>
                                        <p:tgtEl>
                                          <p:spTgt spid="37376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373763">
                                            <p:txEl>
                                              <p:pRg st="7" end="7"/>
                                            </p:txEl>
                                          </p:spTgt>
                                        </p:tgtEl>
                                        <p:attrNameLst>
                                          <p:attrName>style.visibility</p:attrName>
                                        </p:attrNameLst>
                                      </p:cBhvr>
                                      <p:to>
                                        <p:strVal val="visible"/>
                                      </p:to>
                                    </p:set>
                                    <p:animEffect transition="in" filter="randombar(horizontal)">
                                      <p:cBhvr>
                                        <p:cTn id="42" dur="500"/>
                                        <p:tgtEl>
                                          <p:spTgt spid="37376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373763">
                                            <p:txEl>
                                              <p:pRg st="8" end="8"/>
                                            </p:txEl>
                                          </p:spTgt>
                                        </p:tgtEl>
                                        <p:attrNameLst>
                                          <p:attrName>style.visibility</p:attrName>
                                        </p:attrNameLst>
                                      </p:cBhvr>
                                      <p:to>
                                        <p:strVal val="visible"/>
                                      </p:to>
                                    </p:set>
                                    <p:animEffect transition="in" filter="randombar(horizontal)">
                                      <p:cBhvr>
                                        <p:cTn id="47" dur="500"/>
                                        <p:tgtEl>
                                          <p:spTgt spid="37376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grpId="0" nodeType="clickEffect">
                                  <p:stCondLst>
                                    <p:cond delay="0"/>
                                  </p:stCondLst>
                                  <p:childTnLst>
                                    <p:set>
                                      <p:cBhvr>
                                        <p:cTn id="51" dur="1" fill="hold">
                                          <p:stCondLst>
                                            <p:cond delay="0"/>
                                          </p:stCondLst>
                                        </p:cTn>
                                        <p:tgtEl>
                                          <p:spTgt spid="373763">
                                            <p:txEl>
                                              <p:pRg st="9" end="9"/>
                                            </p:txEl>
                                          </p:spTgt>
                                        </p:tgtEl>
                                        <p:attrNameLst>
                                          <p:attrName>style.visibility</p:attrName>
                                        </p:attrNameLst>
                                      </p:cBhvr>
                                      <p:to>
                                        <p:strVal val="visible"/>
                                      </p:to>
                                    </p:set>
                                    <p:animEffect transition="in" filter="randombar(horizontal)">
                                      <p:cBhvr>
                                        <p:cTn id="52" dur="500"/>
                                        <p:tgtEl>
                                          <p:spTgt spid="37376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376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Rectangle 2"/>
          <p:cNvSpPr>
            <a:spLocks noGrp="1" noChangeArrowheads="1"/>
          </p:cNvSpPr>
          <p:nvPr>
            <p:ph type="title"/>
          </p:nvPr>
        </p:nvSpPr>
        <p:spPr/>
        <p:txBody>
          <a:bodyPr/>
          <a:lstStyle/>
          <a:p>
            <a:r>
              <a:rPr lang="en-US"/>
              <a:t>Identifying Media Tasks/Setting Objectives</a:t>
            </a:r>
          </a:p>
        </p:txBody>
      </p:sp>
      <p:sp>
        <p:nvSpPr>
          <p:cNvPr id="374787" name="Rectangle 3"/>
          <p:cNvSpPr>
            <a:spLocks noGrp="1" noChangeArrowheads="1"/>
          </p:cNvSpPr>
          <p:nvPr>
            <p:ph type="body" idx="1"/>
          </p:nvPr>
        </p:nvSpPr>
        <p:spPr/>
        <p:txBody>
          <a:bodyPr/>
          <a:lstStyle/>
          <a:p>
            <a:r>
              <a:rPr lang="en-US" dirty="0"/>
              <a:t>Given the marketing objectives, one needs to identify Media Tasks and set objectives </a:t>
            </a:r>
            <a:r>
              <a:rPr lang="en-US" dirty="0" smtClean="0"/>
              <a:t>accordingly</a:t>
            </a:r>
            <a:endParaRPr lang="en-US" dirty="0"/>
          </a:p>
          <a:p>
            <a:r>
              <a:rPr lang="en-US" dirty="0"/>
              <a:t>The Media Objectives should be more a reflection of the Marketing Objectives</a:t>
            </a:r>
          </a:p>
          <a:p>
            <a:r>
              <a:rPr lang="en-US" dirty="0"/>
              <a:t>The marketing objectives provide direction for the planner in selecting Media. Media objectives should give further leads based on this.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74787">
                                            <p:txEl>
                                              <p:pRg st="0" end="0"/>
                                            </p:txEl>
                                          </p:spTgt>
                                        </p:tgtEl>
                                        <p:attrNameLst>
                                          <p:attrName>style.visibility</p:attrName>
                                        </p:attrNameLst>
                                      </p:cBhvr>
                                      <p:to>
                                        <p:strVal val="visible"/>
                                      </p:to>
                                    </p:set>
                                    <p:animEffect transition="in" filter="checkerboard(across)">
                                      <p:cBhvr>
                                        <p:cTn id="7" dur="500"/>
                                        <p:tgtEl>
                                          <p:spTgt spid="3747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74787">
                                            <p:txEl>
                                              <p:pRg st="1" end="1"/>
                                            </p:txEl>
                                          </p:spTgt>
                                        </p:tgtEl>
                                        <p:attrNameLst>
                                          <p:attrName>style.visibility</p:attrName>
                                        </p:attrNameLst>
                                      </p:cBhvr>
                                      <p:to>
                                        <p:strVal val="visible"/>
                                      </p:to>
                                    </p:set>
                                    <p:animEffect transition="in" filter="checkerboard(across)">
                                      <p:cBhvr>
                                        <p:cTn id="12" dur="500"/>
                                        <p:tgtEl>
                                          <p:spTgt spid="3747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74787">
                                            <p:txEl>
                                              <p:pRg st="2" end="2"/>
                                            </p:txEl>
                                          </p:spTgt>
                                        </p:tgtEl>
                                        <p:attrNameLst>
                                          <p:attrName>style.visibility</p:attrName>
                                        </p:attrNameLst>
                                      </p:cBhvr>
                                      <p:to>
                                        <p:strVal val="visible"/>
                                      </p:to>
                                    </p:set>
                                    <p:animEffect transition="in" filter="checkerboard(across)">
                                      <p:cBhvr>
                                        <p:cTn id="17" dur="500"/>
                                        <p:tgtEl>
                                          <p:spTgt spid="3747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4787"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2"/>
          <p:cNvSpPr>
            <a:spLocks noGrp="1" noChangeArrowheads="1"/>
          </p:cNvSpPr>
          <p:nvPr>
            <p:ph type="title"/>
          </p:nvPr>
        </p:nvSpPr>
        <p:spPr/>
        <p:txBody>
          <a:bodyPr/>
          <a:lstStyle/>
          <a:p>
            <a:pPr algn="ctr"/>
            <a:r>
              <a:rPr lang="en-US"/>
              <a:t>Examples of Marketing Objectives and</a:t>
            </a:r>
            <a:br>
              <a:rPr lang="en-US"/>
            </a:br>
            <a:r>
              <a:rPr lang="en-US"/>
              <a:t>Media Objectives</a:t>
            </a:r>
          </a:p>
        </p:txBody>
      </p:sp>
      <p:sp>
        <p:nvSpPr>
          <p:cNvPr id="375811" name="Rectangle 3"/>
          <p:cNvSpPr>
            <a:spLocks noGrp="1" noChangeArrowheads="1"/>
          </p:cNvSpPr>
          <p:nvPr>
            <p:ph type="body" idx="1"/>
          </p:nvPr>
        </p:nvSpPr>
        <p:spPr/>
        <p:txBody>
          <a:bodyPr/>
          <a:lstStyle/>
          <a:p>
            <a:pPr>
              <a:buFontTx/>
              <a:buNone/>
            </a:pPr>
            <a:r>
              <a:rPr lang="en-US" b="1" u="sng"/>
              <a:t>Marketing Objective</a:t>
            </a:r>
            <a:endParaRPr lang="en-US"/>
          </a:p>
          <a:p>
            <a:r>
              <a:rPr lang="en-US"/>
              <a:t>To increase share with special effort directed only to the existing customer base</a:t>
            </a:r>
          </a:p>
          <a:p>
            <a:pPr>
              <a:buFontTx/>
              <a:buNone/>
            </a:pPr>
            <a:endParaRPr lang="en-US" b="1" u="sng"/>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5122"/>
          <p:cNvSpPr>
            <a:spLocks noGrp="1" noChangeArrowheads="1"/>
          </p:cNvSpPr>
          <p:nvPr>
            <p:ph type="title"/>
          </p:nvPr>
        </p:nvSpPr>
        <p:spPr/>
        <p:txBody>
          <a:bodyPr/>
          <a:lstStyle/>
          <a:p>
            <a:pPr algn="ctr"/>
            <a:r>
              <a:rPr lang="en-US"/>
              <a:t>Examples of Marketing Objectives and</a:t>
            </a:r>
            <a:br>
              <a:rPr lang="en-US"/>
            </a:br>
            <a:r>
              <a:rPr lang="en-US"/>
              <a:t>Media Objectives</a:t>
            </a:r>
          </a:p>
        </p:txBody>
      </p:sp>
      <p:sp>
        <p:nvSpPr>
          <p:cNvPr id="376835" name="Rectangle 5123"/>
          <p:cNvSpPr>
            <a:spLocks noGrp="1" noChangeArrowheads="1"/>
          </p:cNvSpPr>
          <p:nvPr>
            <p:ph type="body" idx="1"/>
          </p:nvPr>
        </p:nvSpPr>
        <p:spPr/>
        <p:txBody>
          <a:bodyPr/>
          <a:lstStyle/>
          <a:p>
            <a:pPr>
              <a:buFontTx/>
              <a:buNone/>
            </a:pPr>
            <a:r>
              <a:rPr lang="en-US" b="1" u="sng">
                <a:solidFill>
                  <a:schemeClr val="folHlink"/>
                </a:solidFill>
              </a:rPr>
              <a:t>Marketing Objective</a:t>
            </a:r>
            <a:endParaRPr lang="en-US">
              <a:solidFill>
                <a:schemeClr val="folHlink"/>
              </a:solidFill>
            </a:endParaRPr>
          </a:p>
          <a:p>
            <a:r>
              <a:rPr lang="en-US">
                <a:solidFill>
                  <a:schemeClr val="folHlink"/>
                </a:solidFill>
              </a:rPr>
              <a:t>To increase share with special effort directed only to the existing customer base</a:t>
            </a:r>
          </a:p>
          <a:p>
            <a:pPr>
              <a:buFontTx/>
              <a:buNone/>
            </a:pPr>
            <a:endParaRPr lang="en-US" b="1" u="sng"/>
          </a:p>
          <a:p>
            <a:pPr>
              <a:buFontTx/>
              <a:buNone/>
            </a:pPr>
            <a:r>
              <a:rPr lang="en-US" b="1" u="sng"/>
              <a:t>Media Objective</a:t>
            </a:r>
          </a:p>
          <a:p>
            <a:r>
              <a:rPr lang="en-US"/>
              <a:t>Focus on the Core Target segment in the existing markets and increase frequency of exposure to our advertising </a:t>
            </a:r>
          </a:p>
          <a:p>
            <a:endParaRPr lang="en-US"/>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Rectangle 2"/>
          <p:cNvSpPr>
            <a:spLocks noGrp="1" noChangeArrowheads="1"/>
          </p:cNvSpPr>
          <p:nvPr>
            <p:ph type="title"/>
          </p:nvPr>
        </p:nvSpPr>
        <p:spPr/>
        <p:txBody>
          <a:bodyPr/>
          <a:lstStyle/>
          <a:p>
            <a:pPr algn="ctr"/>
            <a:r>
              <a:rPr lang="en-US"/>
              <a:t>Examples of Marketing Objectives and</a:t>
            </a:r>
            <a:br>
              <a:rPr lang="en-US"/>
            </a:br>
            <a:r>
              <a:rPr lang="en-US"/>
              <a:t>Media Objectives</a:t>
            </a:r>
          </a:p>
        </p:txBody>
      </p:sp>
      <p:sp>
        <p:nvSpPr>
          <p:cNvPr id="377859" name="Rectangle 3"/>
          <p:cNvSpPr>
            <a:spLocks noGrp="1" noChangeArrowheads="1"/>
          </p:cNvSpPr>
          <p:nvPr>
            <p:ph type="body" idx="1"/>
          </p:nvPr>
        </p:nvSpPr>
        <p:spPr/>
        <p:txBody>
          <a:bodyPr/>
          <a:lstStyle/>
          <a:p>
            <a:pPr>
              <a:buFontTx/>
              <a:buNone/>
            </a:pPr>
            <a:r>
              <a:rPr lang="en-US" b="1" u="sng"/>
              <a:t>Marketing Objective</a:t>
            </a:r>
            <a:endParaRPr lang="en-US"/>
          </a:p>
          <a:p>
            <a:r>
              <a:rPr lang="en-US"/>
              <a:t>To regain lost volume - target 14% market share</a:t>
            </a:r>
          </a:p>
          <a:p>
            <a:pPr>
              <a:buFontTx/>
              <a:buNone/>
            </a:pPr>
            <a:endParaRPr lang="en-US" b="1" u="sng"/>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p:txBody>
          <a:bodyPr/>
          <a:lstStyle/>
          <a:p>
            <a:pPr algn="ctr"/>
            <a:r>
              <a:rPr lang="en-US"/>
              <a:t>Examples of Marketing Objectives and</a:t>
            </a:r>
            <a:br>
              <a:rPr lang="en-US"/>
            </a:br>
            <a:r>
              <a:rPr lang="en-US"/>
              <a:t>Media Objectives</a:t>
            </a:r>
          </a:p>
        </p:txBody>
      </p:sp>
      <p:sp>
        <p:nvSpPr>
          <p:cNvPr id="378883" name="Rectangle 3"/>
          <p:cNvSpPr>
            <a:spLocks noGrp="1" noChangeArrowheads="1"/>
          </p:cNvSpPr>
          <p:nvPr>
            <p:ph type="body" idx="1"/>
          </p:nvPr>
        </p:nvSpPr>
        <p:spPr/>
        <p:txBody>
          <a:bodyPr/>
          <a:lstStyle/>
          <a:p>
            <a:pPr>
              <a:buFontTx/>
              <a:buNone/>
            </a:pPr>
            <a:r>
              <a:rPr lang="en-US" b="1" u="sng">
                <a:solidFill>
                  <a:schemeClr val="folHlink"/>
                </a:solidFill>
              </a:rPr>
              <a:t>Marketing Objective</a:t>
            </a:r>
            <a:endParaRPr lang="en-US">
              <a:solidFill>
                <a:schemeClr val="folHlink"/>
              </a:solidFill>
            </a:endParaRPr>
          </a:p>
          <a:p>
            <a:r>
              <a:rPr lang="en-US">
                <a:solidFill>
                  <a:schemeClr val="folHlink"/>
                </a:solidFill>
              </a:rPr>
              <a:t>To regain lost volume - target 14% market share</a:t>
            </a:r>
          </a:p>
          <a:p>
            <a:pPr>
              <a:buFontTx/>
              <a:buNone/>
            </a:pPr>
            <a:endParaRPr lang="en-US" b="1" u="sng"/>
          </a:p>
          <a:p>
            <a:pPr>
              <a:buFontTx/>
              <a:buNone/>
            </a:pPr>
            <a:r>
              <a:rPr lang="en-US" b="1" u="sng"/>
              <a:t>Media Objective</a:t>
            </a:r>
          </a:p>
          <a:p>
            <a:r>
              <a:rPr lang="en-US"/>
              <a:t>Special focus on markets where market share has dropped and step up activity levels. Maintain a consistent level of activity the other markets to maintain market share </a:t>
            </a:r>
          </a:p>
          <a:p>
            <a:endParaRPr lang="en-US"/>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Rectangle 2"/>
          <p:cNvSpPr>
            <a:spLocks noGrp="1" noChangeArrowheads="1"/>
          </p:cNvSpPr>
          <p:nvPr>
            <p:ph type="title"/>
          </p:nvPr>
        </p:nvSpPr>
        <p:spPr/>
        <p:txBody>
          <a:bodyPr/>
          <a:lstStyle/>
          <a:p>
            <a:pPr algn="ctr"/>
            <a:r>
              <a:rPr lang="en-US"/>
              <a:t>Examples of Marketing Objectives and</a:t>
            </a:r>
            <a:br>
              <a:rPr lang="en-US"/>
            </a:br>
            <a:r>
              <a:rPr lang="en-US"/>
              <a:t>Media Objectives</a:t>
            </a:r>
          </a:p>
        </p:txBody>
      </p:sp>
      <p:sp>
        <p:nvSpPr>
          <p:cNvPr id="379907" name="Rectangle 3"/>
          <p:cNvSpPr>
            <a:spLocks noGrp="1" noChangeArrowheads="1"/>
          </p:cNvSpPr>
          <p:nvPr>
            <p:ph type="body" idx="1"/>
          </p:nvPr>
        </p:nvSpPr>
        <p:spPr/>
        <p:txBody>
          <a:bodyPr/>
          <a:lstStyle/>
          <a:p>
            <a:pPr>
              <a:buFontTx/>
              <a:buNone/>
            </a:pPr>
            <a:r>
              <a:rPr lang="en-US" b="1" u="sng"/>
              <a:t>Marketing Objective</a:t>
            </a:r>
            <a:endParaRPr lang="en-US"/>
          </a:p>
          <a:p>
            <a:r>
              <a:rPr lang="en-US"/>
              <a:t>To acquire 20% market share in year 1 after national launch, 25% in the next year and 30% in the 3rd year</a:t>
            </a:r>
          </a:p>
          <a:p>
            <a:endParaRPr lang="en-US" b="1" u="sng"/>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Rectangle 2"/>
          <p:cNvSpPr>
            <a:spLocks noGrp="1" noChangeArrowheads="1"/>
          </p:cNvSpPr>
          <p:nvPr>
            <p:ph type="title"/>
          </p:nvPr>
        </p:nvSpPr>
        <p:spPr/>
        <p:txBody>
          <a:bodyPr/>
          <a:lstStyle/>
          <a:p>
            <a:pPr algn="ctr"/>
            <a:r>
              <a:rPr lang="en-US"/>
              <a:t>Examples of Marketing Objectives and</a:t>
            </a:r>
            <a:br>
              <a:rPr lang="en-US"/>
            </a:br>
            <a:r>
              <a:rPr lang="en-US"/>
              <a:t>Media Objectives</a:t>
            </a:r>
          </a:p>
        </p:txBody>
      </p:sp>
      <p:sp>
        <p:nvSpPr>
          <p:cNvPr id="380931" name="Rectangle 3"/>
          <p:cNvSpPr>
            <a:spLocks noGrp="1" noChangeArrowheads="1"/>
          </p:cNvSpPr>
          <p:nvPr>
            <p:ph type="body" idx="1"/>
          </p:nvPr>
        </p:nvSpPr>
        <p:spPr/>
        <p:txBody>
          <a:bodyPr/>
          <a:lstStyle/>
          <a:p>
            <a:pPr>
              <a:buFontTx/>
              <a:buNone/>
            </a:pPr>
            <a:r>
              <a:rPr lang="en-US" b="1" u="sng">
                <a:solidFill>
                  <a:schemeClr val="folHlink"/>
                </a:solidFill>
              </a:rPr>
              <a:t>Marketing Objective</a:t>
            </a:r>
            <a:endParaRPr lang="en-US">
              <a:solidFill>
                <a:schemeClr val="folHlink"/>
              </a:solidFill>
            </a:endParaRPr>
          </a:p>
          <a:p>
            <a:r>
              <a:rPr lang="en-US">
                <a:solidFill>
                  <a:schemeClr val="folHlink"/>
                </a:solidFill>
              </a:rPr>
              <a:t>To acquire 20% market share in year 1 after national launch, 25% in the next year and 30% in the 3rd year</a:t>
            </a:r>
          </a:p>
          <a:p>
            <a:endParaRPr lang="en-US" b="1" u="sng">
              <a:solidFill>
                <a:schemeClr val="folHlink"/>
              </a:solidFill>
            </a:endParaRPr>
          </a:p>
          <a:p>
            <a:pPr>
              <a:buFontTx/>
              <a:buNone/>
            </a:pPr>
            <a:r>
              <a:rPr lang="en-US" b="1" u="sng"/>
              <a:t>Media Objective</a:t>
            </a:r>
          </a:p>
          <a:p>
            <a:r>
              <a:rPr lang="en-US"/>
              <a:t>Focus on markets where there is a higher return in value for every rupee spent. Focus on growth markets and capture market share</a:t>
            </a:r>
            <a:endParaRPr lang="en-US" b="1" u="sng"/>
          </a:p>
          <a:p>
            <a:pPr>
              <a:buFontTx/>
              <a:buNone/>
            </a:pPr>
            <a:endParaRPr lang="en-US" b="1" u="sng"/>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2"/>
          <p:cNvSpPr>
            <a:spLocks noGrp="1" noChangeArrowheads="1"/>
          </p:cNvSpPr>
          <p:nvPr>
            <p:ph type="title"/>
          </p:nvPr>
        </p:nvSpPr>
        <p:spPr/>
        <p:txBody>
          <a:bodyPr/>
          <a:lstStyle/>
          <a:p>
            <a:pPr algn="ctr"/>
            <a:r>
              <a:rPr lang="en-US"/>
              <a:t>Framing a Media Strategy</a:t>
            </a:r>
          </a:p>
        </p:txBody>
      </p:sp>
      <p:sp>
        <p:nvSpPr>
          <p:cNvPr id="392195" name="Rectangle 3"/>
          <p:cNvSpPr>
            <a:spLocks noGrp="1" noChangeArrowheads="1"/>
          </p:cNvSpPr>
          <p:nvPr>
            <p:ph type="body" idx="1"/>
          </p:nvPr>
        </p:nvSpPr>
        <p:spPr/>
        <p:txBody>
          <a:bodyPr/>
          <a:lstStyle/>
          <a:p>
            <a:r>
              <a:rPr lang="en-US" dirty="0"/>
              <a:t>Media Strategy is all about concrete steps taken to achieve Media Objectives</a:t>
            </a:r>
          </a:p>
          <a:p>
            <a:endParaRPr lang="en-US" dirty="0"/>
          </a:p>
          <a:p>
            <a:r>
              <a:rPr lang="en-US" dirty="0"/>
              <a:t>This would include steps like setting quantifiable media targets, </a:t>
            </a:r>
            <a:r>
              <a:rPr lang="en-US" dirty="0" err="1"/>
              <a:t>finalising</a:t>
            </a:r>
            <a:r>
              <a:rPr lang="en-US" dirty="0"/>
              <a:t> Media Mix, taking decisions on scheduling, market prioritization, identifying role for each element in the Media Mix, etc.</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92195">
                                            <p:txEl>
                                              <p:pRg st="0" end="0"/>
                                            </p:txEl>
                                          </p:spTgt>
                                        </p:tgtEl>
                                        <p:attrNameLst>
                                          <p:attrName>style.visibility</p:attrName>
                                        </p:attrNameLst>
                                      </p:cBhvr>
                                      <p:to>
                                        <p:strVal val="visible"/>
                                      </p:to>
                                    </p:set>
                                    <p:anim calcmode="lin" valueType="num">
                                      <p:cBhvr additive="base">
                                        <p:cTn id="7" dur="500" fill="hold"/>
                                        <p:tgtEl>
                                          <p:spTgt spid="3921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921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92195">
                                            <p:txEl>
                                              <p:pRg st="2" end="2"/>
                                            </p:txEl>
                                          </p:spTgt>
                                        </p:tgtEl>
                                        <p:attrNameLst>
                                          <p:attrName>style.visibility</p:attrName>
                                        </p:attrNameLst>
                                      </p:cBhvr>
                                      <p:to>
                                        <p:strVal val="visible"/>
                                      </p:to>
                                    </p:set>
                                    <p:anim calcmode="lin" valueType="num">
                                      <p:cBhvr additive="base">
                                        <p:cTn id="13" dur="500" fill="hold"/>
                                        <p:tgtEl>
                                          <p:spTgt spid="39219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9219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2195"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Rectangle 2"/>
          <p:cNvSpPr>
            <a:spLocks noGrp="1" noChangeArrowheads="1"/>
          </p:cNvSpPr>
          <p:nvPr>
            <p:ph type="title"/>
          </p:nvPr>
        </p:nvSpPr>
        <p:spPr/>
        <p:txBody>
          <a:bodyPr/>
          <a:lstStyle/>
          <a:p>
            <a:pPr algn="ctr"/>
            <a:r>
              <a:rPr lang="en-US"/>
              <a:t>Market Prioritization - The Need</a:t>
            </a:r>
          </a:p>
        </p:txBody>
      </p:sp>
      <p:sp>
        <p:nvSpPr>
          <p:cNvPr id="394243" name="Rectangle 3"/>
          <p:cNvSpPr>
            <a:spLocks noGrp="1" noChangeArrowheads="1"/>
          </p:cNvSpPr>
          <p:nvPr>
            <p:ph type="body" idx="1"/>
          </p:nvPr>
        </p:nvSpPr>
        <p:spPr/>
        <p:txBody>
          <a:bodyPr/>
          <a:lstStyle/>
          <a:p>
            <a:r>
              <a:rPr lang="en-US" dirty="0"/>
              <a:t>All markets might not be of equal importance</a:t>
            </a:r>
          </a:p>
          <a:p>
            <a:endParaRPr lang="en-US" dirty="0"/>
          </a:p>
          <a:p>
            <a:r>
              <a:rPr lang="en-US" dirty="0"/>
              <a:t>The client might want to focus on some markets for strategic reasons</a:t>
            </a:r>
          </a:p>
          <a:p>
            <a:endParaRPr lang="en-US" dirty="0"/>
          </a:p>
          <a:p>
            <a:r>
              <a:rPr lang="en-US" dirty="0"/>
              <a:t>Budget constraints - therefore cover markets with the available money on a priority basis</a:t>
            </a:r>
          </a:p>
          <a:p>
            <a:endParaRPr lang="en-US" dirty="0"/>
          </a:p>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94243">
                                            <p:txEl>
                                              <p:pRg st="0" end="0"/>
                                            </p:txEl>
                                          </p:spTgt>
                                        </p:tgtEl>
                                        <p:attrNameLst>
                                          <p:attrName>style.visibility</p:attrName>
                                        </p:attrNameLst>
                                      </p:cBhvr>
                                      <p:to>
                                        <p:strVal val="visible"/>
                                      </p:to>
                                    </p:set>
                                    <p:animEffect transition="in" filter="barn(inVertical)">
                                      <p:cBhvr>
                                        <p:cTn id="7" dur="500"/>
                                        <p:tgtEl>
                                          <p:spTgt spid="3942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94243">
                                            <p:txEl>
                                              <p:pRg st="2" end="2"/>
                                            </p:txEl>
                                          </p:spTgt>
                                        </p:tgtEl>
                                        <p:attrNameLst>
                                          <p:attrName>style.visibility</p:attrName>
                                        </p:attrNameLst>
                                      </p:cBhvr>
                                      <p:to>
                                        <p:strVal val="visible"/>
                                      </p:to>
                                    </p:set>
                                    <p:animEffect transition="in" filter="barn(inVertical)">
                                      <p:cBhvr>
                                        <p:cTn id="12" dur="500"/>
                                        <p:tgtEl>
                                          <p:spTgt spid="39424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94243">
                                            <p:txEl>
                                              <p:pRg st="4" end="4"/>
                                            </p:txEl>
                                          </p:spTgt>
                                        </p:tgtEl>
                                        <p:attrNameLst>
                                          <p:attrName>style.visibility</p:attrName>
                                        </p:attrNameLst>
                                      </p:cBhvr>
                                      <p:to>
                                        <p:strVal val="visible"/>
                                      </p:to>
                                    </p:set>
                                    <p:animEffect transition="in" filter="barn(inVertical)">
                                      <p:cBhvr>
                                        <p:cTn id="17" dur="500"/>
                                        <p:tgtEl>
                                          <p:spTgt spid="3942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424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p:cNvSpPr>
            <a:spLocks noGrp="1" noChangeArrowheads="1"/>
          </p:cNvSpPr>
          <p:nvPr>
            <p:ph type="title"/>
          </p:nvPr>
        </p:nvSpPr>
        <p:spPr/>
        <p:txBody>
          <a:bodyPr/>
          <a:lstStyle/>
          <a:p>
            <a:pPr algn="ctr"/>
            <a:r>
              <a:rPr lang="en-US"/>
              <a:t>Factors Considered in Market Prioritization</a:t>
            </a:r>
          </a:p>
        </p:txBody>
      </p:sp>
      <p:sp>
        <p:nvSpPr>
          <p:cNvPr id="395267" name="Rectangle 3"/>
          <p:cNvSpPr>
            <a:spLocks noGrp="1" noChangeArrowheads="1"/>
          </p:cNvSpPr>
          <p:nvPr>
            <p:ph type="body" idx="1"/>
          </p:nvPr>
        </p:nvSpPr>
        <p:spPr/>
        <p:txBody>
          <a:bodyPr/>
          <a:lstStyle/>
          <a:p>
            <a:r>
              <a:rPr lang="en-US" dirty="0"/>
              <a:t>Dispersion of Brand Sales</a:t>
            </a:r>
          </a:p>
          <a:p>
            <a:r>
              <a:rPr lang="en-US" dirty="0"/>
              <a:t>Competitive Activity</a:t>
            </a:r>
          </a:p>
          <a:p>
            <a:r>
              <a:rPr lang="en-US" dirty="0"/>
              <a:t>Dispersion of Target Audience</a:t>
            </a:r>
          </a:p>
          <a:p>
            <a:r>
              <a:rPr lang="en-US" dirty="0"/>
              <a:t>Growth rates in various markets</a:t>
            </a:r>
          </a:p>
          <a:p>
            <a:r>
              <a:rPr lang="en-US" dirty="0"/>
              <a:t>Category Sales Dispersion</a:t>
            </a:r>
          </a:p>
          <a:p>
            <a:r>
              <a:rPr lang="en-US" dirty="0"/>
              <a:t>Sales Targets</a:t>
            </a:r>
          </a:p>
          <a:p>
            <a:endParaRPr lang="en-US" dirty="0"/>
          </a:p>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95267">
                                            <p:txEl>
                                              <p:pRg st="0" end="0"/>
                                            </p:txEl>
                                          </p:spTgt>
                                        </p:tgtEl>
                                        <p:attrNameLst>
                                          <p:attrName>style.visibility</p:attrName>
                                        </p:attrNameLst>
                                      </p:cBhvr>
                                      <p:to>
                                        <p:strVal val="visible"/>
                                      </p:to>
                                    </p:set>
                                    <p:animEffect transition="in" filter="wipe(down)">
                                      <p:cBhvr>
                                        <p:cTn id="7" dur="500"/>
                                        <p:tgtEl>
                                          <p:spTgt spid="3952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95267">
                                            <p:txEl>
                                              <p:pRg st="1" end="1"/>
                                            </p:txEl>
                                          </p:spTgt>
                                        </p:tgtEl>
                                        <p:attrNameLst>
                                          <p:attrName>style.visibility</p:attrName>
                                        </p:attrNameLst>
                                      </p:cBhvr>
                                      <p:to>
                                        <p:strVal val="visible"/>
                                      </p:to>
                                    </p:set>
                                    <p:animEffect transition="in" filter="wipe(down)">
                                      <p:cBhvr>
                                        <p:cTn id="12" dur="500"/>
                                        <p:tgtEl>
                                          <p:spTgt spid="3952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95267">
                                            <p:txEl>
                                              <p:pRg st="2" end="2"/>
                                            </p:txEl>
                                          </p:spTgt>
                                        </p:tgtEl>
                                        <p:attrNameLst>
                                          <p:attrName>style.visibility</p:attrName>
                                        </p:attrNameLst>
                                      </p:cBhvr>
                                      <p:to>
                                        <p:strVal val="visible"/>
                                      </p:to>
                                    </p:set>
                                    <p:animEffect transition="in" filter="wipe(down)">
                                      <p:cBhvr>
                                        <p:cTn id="17" dur="500"/>
                                        <p:tgtEl>
                                          <p:spTgt spid="39526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95267">
                                            <p:txEl>
                                              <p:pRg st="3" end="3"/>
                                            </p:txEl>
                                          </p:spTgt>
                                        </p:tgtEl>
                                        <p:attrNameLst>
                                          <p:attrName>style.visibility</p:attrName>
                                        </p:attrNameLst>
                                      </p:cBhvr>
                                      <p:to>
                                        <p:strVal val="visible"/>
                                      </p:to>
                                    </p:set>
                                    <p:animEffect transition="in" filter="wipe(down)">
                                      <p:cBhvr>
                                        <p:cTn id="22" dur="500"/>
                                        <p:tgtEl>
                                          <p:spTgt spid="39526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95267">
                                            <p:txEl>
                                              <p:pRg st="4" end="4"/>
                                            </p:txEl>
                                          </p:spTgt>
                                        </p:tgtEl>
                                        <p:attrNameLst>
                                          <p:attrName>style.visibility</p:attrName>
                                        </p:attrNameLst>
                                      </p:cBhvr>
                                      <p:to>
                                        <p:strVal val="visible"/>
                                      </p:to>
                                    </p:set>
                                    <p:animEffect transition="in" filter="wipe(down)">
                                      <p:cBhvr>
                                        <p:cTn id="27" dur="500"/>
                                        <p:tgtEl>
                                          <p:spTgt spid="39526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95267">
                                            <p:txEl>
                                              <p:pRg st="5" end="5"/>
                                            </p:txEl>
                                          </p:spTgt>
                                        </p:tgtEl>
                                        <p:attrNameLst>
                                          <p:attrName>style.visibility</p:attrName>
                                        </p:attrNameLst>
                                      </p:cBhvr>
                                      <p:to>
                                        <p:strVal val="visible"/>
                                      </p:to>
                                    </p:set>
                                    <p:animEffect transition="in" filter="wipe(down)">
                                      <p:cBhvr>
                                        <p:cTn id="32" dur="500"/>
                                        <p:tgtEl>
                                          <p:spTgt spid="39526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5267"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t>Media metrics</a:t>
            </a:r>
            <a:endParaRPr lang="en-IN" dirty="0"/>
          </a:p>
        </p:txBody>
      </p:sp>
      <p:sp>
        <p:nvSpPr>
          <p:cNvPr id="3" name="Content Placeholder 2"/>
          <p:cNvSpPr>
            <a:spLocks noGrp="1"/>
          </p:cNvSpPr>
          <p:nvPr>
            <p:ph idx="1"/>
          </p:nvPr>
        </p:nvSpPr>
        <p:spPr/>
        <p:txBody>
          <a:bodyPr/>
          <a:lstStyle/>
          <a:p>
            <a:r>
              <a:rPr lang="en-IN" dirty="0" smtClean="0"/>
              <a:t>CPM – Cost per thousand audience reached</a:t>
            </a:r>
          </a:p>
          <a:p>
            <a:r>
              <a:rPr lang="en-IN" dirty="0" smtClean="0"/>
              <a:t>Weighted CPM – Cost per thousand of target market reached</a:t>
            </a:r>
          </a:p>
          <a:p>
            <a:r>
              <a:rPr lang="en-IN" dirty="0" smtClean="0"/>
              <a:t>CPRP – Cost per rating point </a:t>
            </a:r>
            <a:r>
              <a:rPr lang="en-IN" dirty="0" err="1" smtClean="0"/>
              <a:t>ie</a:t>
            </a:r>
            <a:r>
              <a:rPr lang="en-IN" dirty="0" smtClean="0"/>
              <a:t>. cost of media   buy/vehicle’s rating. Ratings indicate the % of a firm’s target market that is exposed to the communication.</a:t>
            </a:r>
          </a:p>
          <a:p>
            <a:pPr marL="0" indent="0">
              <a:buNone/>
            </a:pPr>
            <a:r>
              <a:rPr lang="en-IN" dirty="0"/>
              <a:t> </a:t>
            </a:r>
            <a:r>
              <a:rPr lang="en-IN" dirty="0" smtClean="0"/>
              <a:t>         </a:t>
            </a:r>
            <a:r>
              <a:rPr lang="en-IN" dirty="0" err="1" smtClean="0"/>
              <a:t>eg</a:t>
            </a:r>
            <a:r>
              <a:rPr lang="en-IN" dirty="0" smtClean="0"/>
              <a:t>. if the rating of India Today is 16.1 and the cost of advertising in India Today is </a:t>
            </a:r>
            <a:r>
              <a:rPr lang="en-IN" dirty="0" err="1" smtClean="0"/>
              <a:t>Rs</a:t>
            </a:r>
            <a:r>
              <a:rPr lang="en-IN" dirty="0" smtClean="0"/>
              <a:t> 350000 for a FP ad, then CPRP would be </a:t>
            </a:r>
            <a:r>
              <a:rPr lang="en-IN" dirty="0" err="1" smtClean="0"/>
              <a:t>Rs</a:t>
            </a:r>
            <a:r>
              <a:rPr lang="en-IN" dirty="0" smtClean="0"/>
              <a:t> 21739.</a:t>
            </a:r>
          </a:p>
          <a:p>
            <a:pPr marL="0" indent="0">
              <a:buNone/>
            </a:pPr>
            <a:r>
              <a:rPr lang="en-IN" dirty="0"/>
              <a:t> </a:t>
            </a:r>
            <a:r>
              <a:rPr lang="en-IN" dirty="0" smtClean="0"/>
              <a:t>               if the rating of Frontline is 4.9 and the cost of advertising for a FP ad is </a:t>
            </a:r>
            <a:r>
              <a:rPr lang="en-IN" dirty="0" err="1" smtClean="0"/>
              <a:t>Rs</a:t>
            </a:r>
            <a:r>
              <a:rPr lang="en-IN" dirty="0" smtClean="0"/>
              <a:t> 50000 for a FP ad, then CPRP would be </a:t>
            </a:r>
            <a:r>
              <a:rPr lang="en-IN" dirty="0" err="1"/>
              <a:t>R</a:t>
            </a:r>
            <a:r>
              <a:rPr lang="en-IN" dirty="0" err="1" smtClean="0"/>
              <a:t>s</a:t>
            </a:r>
            <a:r>
              <a:rPr lang="en-IN" dirty="0" smtClean="0"/>
              <a:t> 10204.</a:t>
            </a:r>
            <a:endParaRPr lang="en-IN" dirty="0"/>
          </a:p>
        </p:txBody>
      </p:sp>
    </p:spTree>
    <p:extLst>
      <p:ext uri="{BB962C8B-B14F-4D97-AF65-F5344CB8AC3E}">
        <p14:creationId xmlns:p14="http://schemas.microsoft.com/office/powerpoint/2010/main" val="3504182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t>Media Metrics (cont’d)</a:t>
            </a:r>
            <a:endParaRPr lang="en-IN" dirty="0"/>
          </a:p>
        </p:txBody>
      </p:sp>
      <p:sp>
        <p:nvSpPr>
          <p:cNvPr id="3" name="Content Placeholder 2"/>
          <p:cNvSpPr>
            <a:spLocks noGrp="1"/>
          </p:cNvSpPr>
          <p:nvPr>
            <p:ph idx="1"/>
          </p:nvPr>
        </p:nvSpPr>
        <p:spPr/>
        <p:txBody>
          <a:bodyPr/>
          <a:lstStyle/>
          <a:p>
            <a:r>
              <a:rPr lang="en-IN" dirty="0" smtClean="0"/>
              <a:t>Gross impressions – The total exposure of the audience to the communication</a:t>
            </a:r>
          </a:p>
          <a:p>
            <a:pPr marL="0" indent="0">
              <a:buNone/>
            </a:pPr>
            <a:r>
              <a:rPr lang="en-IN" dirty="0"/>
              <a:t> </a:t>
            </a:r>
            <a:r>
              <a:rPr lang="en-IN" dirty="0" smtClean="0"/>
              <a:t>    </a:t>
            </a:r>
            <a:r>
              <a:rPr lang="en-IN" dirty="0" err="1" smtClean="0"/>
              <a:t>eg</a:t>
            </a:r>
            <a:r>
              <a:rPr lang="en-IN" dirty="0" smtClean="0"/>
              <a:t>. If the readership to Business India is 20 million and there are 6 insertions placed for a campaign lasting 3 months, then the total gross impressions is 120 </a:t>
            </a:r>
            <a:r>
              <a:rPr lang="en-IN" dirty="0" err="1" smtClean="0"/>
              <a:t>mllion</a:t>
            </a:r>
            <a:r>
              <a:rPr lang="en-IN" smtClean="0"/>
              <a:t>.</a:t>
            </a:r>
            <a:endParaRPr lang="en-IN" dirty="0"/>
          </a:p>
        </p:txBody>
      </p:sp>
    </p:spTree>
    <p:extLst>
      <p:ext uri="{BB962C8B-B14F-4D97-AF65-F5344CB8AC3E}">
        <p14:creationId xmlns:p14="http://schemas.microsoft.com/office/powerpoint/2010/main" val="3960503136"/>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8">
      <a:dk1>
        <a:srgbClr val="000000"/>
      </a:dk1>
      <a:lt1>
        <a:srgbClr val="FF66CC"/>
      </a:lt1>
      <a:dk2>
        <a:srgbClr val="000000"/>
      </a:dk2>
      <a:lt2>
        <a:srgbClr val="808080"/>
      </a:lt2>
      <a:accent1>
        <a:srgbClr val="00CC99"/>
      </a:accent1>
      <a:accent2>
        <a:srgbClr val="3333CC"/>
      </a:accent2>
      <a:accent3>
        <a:srgbClr val="FFB8E2"/>
      </a:accent3>
      <a:accent4>
        <a:srgbClr val="000000"/>
      </a:accent4>
      <a:accent5>
        <a:srgbClr val="AAE2CA"/>
      </a:accent5>
      <a:accent6>
        <a:srgbClr val="2D2DB9"/>
      </a:accent6>
      <a:hlink>
        <a:srgbClr val="CCCCFF"/>
      </a:hlink>
      <a:folHlink>
        <a:srgbClr val="B2B2B2"/>
      </a:folHlink>
    </a:clrScheme>
    <a:fontScheme name="Default Design">
      <a:majorFont>
        <a:latin typeface="Galliard BT"/>
        <a:ea typeface=""/>
        <a:cs typeface=""/>
      </a:majorFont>
      <a:minorFont>
        <a:latin typeface="Galliard B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FF66CC"/>
        </a:lt1>
        <a:dk2>
          <a:srgbClr val="000000"/>
        </a:dk2>
        <a:lt2>
          <a:srgbClr val="808080"/>
        </a:lt2>
        <a:accent1>
          <a:srgbClr val="00CC99"/>
        </a:accent1>
        <a:accent2>
          <a:srgbClr val="3333CC"/>
        </a:accent2>
        <a:accent3>
          <a:srgbClr val="FFB8E2"/>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714</TotalTime>
  <Words>1281</Words>
  <Application>Microsoft Office PowerPoint</Application>
  <PresentationFormat>On-screen Show (4:3)</PresentationFormat>
  <Paragraphs>327</Paragraphs>
  <Slides>47</Slides>
  <Notes>0</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Default Design</vt:lpstr>
      <vt:lpstr>MEDIA</vt:lpstr>
      <vt:lpstr>Media Planning</vt:lpstr>
      <vt:lpstr>TV Plan</vt:lpstr>
      <vt:lpstr>Print Plan</vt:lpstr>
      <vt:lpstr>PowerPoint Presentation</vt:lpstr>
      <vt:lpstr>Some Basic Concepts</vt:lpstr>
      <vt:lpstr>Reach</vt:lpstr>
      <vt:lpstr>Frequency</vt:lpstr>
      <vt:lpstr>Average Frequency/OTS</vt:lpstr>
      <vt:lpstr>Media weight</vt:lpstr>
      <vt:lpstr>Media Research</vt:lpstr>
      <vt:lpstr>Socio-Economic Classification </vt:lpstr>
      <vt:lpstr>Broad SEC Classification - Urban </vt:lpstr>
      <vt:lpstr>Socio-Economic Classification - Rural</vt:lpstr>
      <vt:lpstr>Broad SEC Classification Grid - Rural</vt:lpstr>
      <vt:lpstr>New SEC Classification</vt:lpstr>
      <vt:lpstr>Databases Used by Planners  Print</vt:lpstr>
      <vt:lpstr>Readership &amp; Circulation</vt:lpstr>
      <vt:lpstr>Some Definitions</vt:lpstr>
      <vt:lpstr>Some Definitions (cont’d)</vt:lpstr>
      <vt:lpstr>Some Definitions (cont’d)</vt:lpstr>
      <vt:lpstr>Some Definitions (cont’d)</vt:lpstr>
      <vt:lpstr>Some Definitions cont’d)</vt:lpstr>
      <vt:lpstr>The National Readership Survey</vt:lpstr>
      <vt:lpstr>INTAM - Current Status</vt:lpstr>
      <vt:lpstr>Peoplemeter Types</vt:lpstr>
      <vt:lpstr>Calculation of TRP - The Diary Method</vt:lpstr>
      <vt:lpstr>Calculation of TRP - The Peoplemeter Method</vt:lpstr>
      <vt:lpstr>Calculation of TRP - The Peoplemeter Method</vt:lpstr>
      <vt:lpstr>Data on Competitive Media Activity</vt:lpstr>
      <vt:lpstr>Print and TV</vt:lpstr>
      <vt:lpstr>TV - Advertising Monitoring</vt:lpstr>
      <vt:lpstr>Print - Advertising Monitoring</vt:lpstr>
      <vt:lpstr>The Planning Process</vt:lpstr>
      <vt:lpstr>Various Steps in Media Planning</vt:lpstr>
      <vt:lpstr>Identifying Media Tasks/Setting Objectives</vt:lpstr>
      <vt:lpstr>Examples of Marketing Objectives and Media Objectives</vt:lpstr>
      <vt:lpstr>Examples of Marketing Objectives and Media Objectives</vt:lpstr>
      <vt:lpstr>Examples of Marketing Objectives and Media Objectives</vt:lpstr>
      <vt:lpstr>Examples of Marketing Objectives and Media Objectives</vt:lpstr>
      <vt:lpstr>Examples of Marketing Objectives and Media Objectives</vt:lpstr>
      <vt:lpstr>Examples of Marketing Objectives and Media Objectives</vt:lpstr>
      <vt:lpstr>Framing a Media Strategy</vt:lpstr>
      <vt:lpstr>Market Prioritization - The Need</vt:lpstr>
      <vt:lpstr>Factors Considered in Market Prioritization</vt:lpstr>
      <vt:lpstr>Media metrics</vt:lpstr>
      <vt:lpstr>Media Metrics (cont’d)</vt:lpstr>
    </vt:vector>
  </TitlesOfParts>
  <Company>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Media</dc:title>
  <dc:creator>SHIKHA</dc:creator>
  <cp:lastModifiedBy>MNT</cp:lastModifiedBy>
  <cp:revision>107</cp:revision>
  <cp:lastPrinted>2014-09-19T13:08:36Z</cp:lastPrinted>
  <dcterms:created xsi:type="dcterms:W3CDTF">1999-10-03T08:56:58Z</dcterms:created>
  <dcterms:modified xsi:type="dcterms:W3CDTF">2014-09-19T13:13:55Z</dcterms:modified>
</cp:coreProperties>
</file>