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handoutMasterIdLst>
    <p:handoutMasterId r:id="rId22"/>
  </p:handoutMasterIdLst>
  <p:sldIdLst>
    <p:sldId id="256" r:id="rId2"/>
    <p:sldId id="263" r:id="rId3"/>
    <p:sldId id="281" r:id="rId4"/>
    <p:sldId id="272" r:id="rId5"/>
    <p:sldId id="258" r:id="rId6"/>
    <p:sldId id="259" r:id="rId7"/>
    <p:sldId id="260" r:id="rId8"/>
    <p:sldId id="283" r:id="rId9"/>
    <p:sldId id="261" r:id="rId10"/>
    <p:sldId id="273" r:id="rId11"/>
    <p:sldId id="274" r:id="rId12"/>
    <p:sldId id="277" r:id="rId13"/>
    <p:sldId id="262" r:id="rId14"/>
    <p:sldId id="275" r:id="rId15"/>
    <p:sldId id="276" r:id="rId16"/>
    <p:sldId id="278" r:id="rId17"/>
    <p:sldId id="279" r:id="rId18"/>
    <p:sldId id="264" r:id="rId19"/>
    <p:sldId id="282" r:id="rId20"/>
    <p:sldId id="280" r:id="rId21"/>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2787"/>
    <p:restoredTop sz="90929"/>
  </p:normalViewPr>
  <p:slideViewPr>
    <p:cSldViewPr>
      <p:cViewPr varScale="1">
        <p:scale>
          <a:sx n="74" d="100"/>
          <a:sy n="74" d="100"/>
        </p:scale>
        <p:origin x="600"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34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F586BF-AE87-4EBB-920B-BB8A8D308996}" type="doc">
      <dgm:prSet loTypeId="urn:microsoft.com/office/officeart/2005/8/layout/vList3" loCatId="list" qsTypeId="urn:microsoft.com/office/officeart/2005/8/quickstyle/simple3" qsCatId="simple" csTypeId="urn:microsoft.com/office/officeart/2005/8/colors/colorful1" csCatId="colorful" phldr="1"/>
      <dgm:spPr/>
      <dgm:t>
        <a:bodyPr/>
        <a:lstStyle/>
        <a:p>
          <a:endParaRPr lang="en-US"/>
        </a:p>
      </dgm:t>
    </dgm:pt>
    <dgm:pt modelId="{EAC2BAD3-9A69-45E9-857E-C5B3B182761F}">
      <dgm:prSet/>
      <dgm:spPr/>
      <dgm:t>
        <a:bodyPr/>
        <a:lstStyle/>
        <a:p>
          <a:pPr rtl="0"/>
          <a:r>
            <a:rPr lang="en-US" dirty="0"/>
            <a:t>Psychology</a:t>
          </a:r>
        </a:p>
      </dgm:t>
    </dgm:pt>
    <dgm:pt modelId="{574154FE-B87B-4301-B9C8-EDF8ED226779}" type="parTrans" cxnId="{0C4F86E7-2B0D-4848-A885-3149A565B9C0}">
      <dgm:prSet/>
      <dgm:spPr/>
      <dgm:t>
        <a:bodyPr/>
        <a:lstStyle/>
        <a:p>
          <a:endParaRPr lang="en-US"/>
        </a:p>
      </dgm:t>
    </dgm:pt>
    <dgm:pt modelId="{75647799-043D-4DE3-801F-37B5E33C1FA3}" type="sibTrans" cxnId="{0C4F86E7-2B0D-4848-A885-3149A565B9C0}">
      <dgm:prSet/>
      <dgm:spPr/>
      <dgm:t>
        <a:bodyPr/>
        <a:lstStyle/>
        <a:p>
          <a:endParaRPr lang="en-US"/>
        </a:p>
      </dgm:t>
    </dgm:pt>
    <dgm:pt modelId="{61CCB2D1-50FF-4A91-A650-7AF2ABF97112}">
      <dgm:prSet/>
      <dgm:spPr/>
      <dgm:t>
        <a:bodyPr/>
        <a:lstStyle/>
        <a:p>
          <a:pPr rtl="0"/>
          <a:r>
            <a:rPr lang="en-US"/>
            <a:t>Sociology</a:t>
          </a:r>
        </a:p>
      </dgm:t>
    </dgm:pt>
    <dgm:pt modelId="{D4782C54-519A-4FDC-936B-B7D663D882C2}" type="parTrans" cxnId="{735750FD-DEEB-4A90-BACA-155991ED1835}">
      <dgm:prSet/>
      <dgm:spPr/>
      <dgm:t>
        <a:bodyPr/>
        <a:lstStyle/>
        <a:p>
          <a:endParaRPr lang="en-US"/>
        </a:p>
      </dgm:t>
    </dgm:pt>
    <dgm:pt modelId="{4FC97050-1619-46B8-BC82-4EE0D4F21145}" type="sibTrans" cxnId="{735750FD-DEEB-4A90-BACA-155991ED1835}">
      <dgm:prSet/>
      <dgm:spPr/>
      <dgm:t>
        <a:bodyPr/>
        <a:lstStyle/>
        <a:p>
          <a:endParaRPr lang="en-US"/>
        </a:p>
      </dgm:t>
    </dgm:pt>
    <dgm:pt modelId="{B03F528D-6A03-4A27-963C-45B04254CA6F}">
      <dgm:prSet/>
      <dgm:spPr/>
      <dgm:t>
        <a:bodyPr/>
        <a:lstStyle/>
        <a:p>
          <a:pPr rtl="0"/>
          <a:r>
            <a:rPr lang="en-US" dirty="0"/>
            <a:t>Anthropology</a:t>
          </a:r>
        </a:p>
      </dgm:t>
    </dgm:pt>
    <dgm:pt modelId="{04147A1C-8AB3-4725-BDDA-F8C1817C777B}" type="parTrans" cxnId="{F033C15B-6E59-4F57-A7BB-99E8BC353BED}">
      <dgm:prSet/>
      <dgm:spPr/>
      <dgm:t>
        <a:bodyPr/>
        <a:lstStyle/>
        <a:p>
          <a:endParaRPr lang="en-US"/>
        </a:p>
      </dgm:t>
    </dgm:pt>
    <dgm:pt modelId="{47C095D4-A58B-4819-9619-837AB0D94A47}" type="sibTrans" cxnId="{F033C15B-6E59-4F57-A7BB-99E8BC353BED}">
      <dgm:prSet/>
      <dgm:spPr/>
      <dgm:t>
        <a:bodyPr/>
        <a:lstStyle/>
        <a:p>
          <a:endParaRPr lang="en-US"/>
        </a:p>
      </dgm:t>
    </dgm:pt>
    <dgm:pt modelId="{6607FB28-2E5D-42D0-9577-B3C061EB8E2C}">
      <dgm:prSet/>
      <dgm:spPr/>
      <dgm:t>
        <a:bodyPr/>
        <a:lstStyle/>
        <a:p>
          <a:pPr rtl="0"/>
          <a:r>
            <a:rPr lang="en-US"/>
            <a:t>Economics</a:t>
          </a:r>
        </a:p>
      </dgm:t>
    </dgm:pt>
    <dgm:pt modelId="{A8628D04-3C0B-4BE6-AD69-B7044E33B174}" type="parTrans" cxnId="{69963A8F-F8A0-4710-95C7-F5CC30939190}">
      <dgm:prSet/>
      <dgm:spPr/>
      <dgm:t>
        <a:bodyPr/>
        <a:lstStyle/>
        <a:p>
          <a:endParaRPr lang="en-US"/>
        </a:p>
      </dgm:t>
    </dgm:pt>
    <dgm:pt modelId="{9FC4353F-E826-4A0D-A6E5-BE6088718958}" type="sibTrans" cxnId="{69963A8F-F8A0-4710-95C7-F5CC30939190}">
      <dgm:prSet/>
      <dgm:spPr/>
      <dgm:t>
        <a:bodyPr/>
        <a:lstStyle/>
        <a:p>
          <a:endParaRPr lang="en-US"/>
        </a:p>
      </dgm:t>
    </dgm:pt>
    <dgm:pt modelId="{BAB009C2-919B-48C1-8464-145E256B53FC}">
      <dgm:prSet/>
      <dgm:spPr/>
      <dgm:t>
        <a:bodyPr/>
        <a:lstStyle/>
        <a:p>
          <a:pPr rtl="0"/>
          <a:r>
            <a:rPr lang="en-US" dirty="0"/>
            <a:t>Marketing</a:t>
          </a:r>
        </a:p>
      </dgm:t>
    </dgm:pt>
    <dgm:pt modelId="{9D5FF4D7-6372-4728-A3F0-FA40D57D81A4}" type="parTrans" cxnId="{8B0ACEDA-2E9B-4998-89C1-16DDF026B7EE}">
      <dgm:prSet/>
      <dgm:spPr/>
      <dgm:t>
        <a:bodyPr/>
        <a:lstStyle/>
        <a:p>
          <a:endParaRPr lang="en-US"/>
        </a:p>
      </dgm:t>
    </dgm:pt>
    <dgm:pt modelId="{BDC7FF19-B9BE-4D2C-9C23-9023CC98C149}" type="sibTrans" cxnId="{8B0ACEDA-2E9B-4998-89C1-16DDF026B7EE}">
      <dgm:prSet/>
      <dgm:spPr/>
      <dgm:t>
        <a:bodyPr/>
        <a:lstStyle/>
        <a:p>
          <a:endParaRPr lang="en-US"/>
        </a:p>
      </dgm:t>
    </dgm:pt>
    <dgm:pt modelId="{153E648A-7C50-429F-85FF-4C8A6AFE0CB9}" type="pres">
      <dgm:prSet presAssocID="{28F586BF-AE87-4EBB-920B-BB8A8D308996}" presName="linearFlow" presStyleCnt="0">
        <dgm:presLayoutVars>
          <dgm:dir/>
          <dgm:resizeHandles val="exact"/>
        </dgm:presLayoutVars>
      </dgm:prSet>
      <dgm:spPr/>
    </dgm:pt>
    <dgm:pt modelId="{56C57737-66B2-465E-87E9-2FD815060FFA}" type="pres">
      <dgm:prSet presAssocID="{EAC2BAD3-9A69-45E9-857E-C5B3B182761F}" presName="composite" presStyleCnt="0"/>
      <dgm:spPr/>
    </dgm:pt>
    <dgm:pt modelId="{EEECF265-6EEA-4543-9B6D-3617CDC5838C}" type="pres">
      <dgm:prSet presAssocID="{EAC2BAD3-9A69-45E9-857E-C5B3B182761F}" presName="imgShp" presStyleLbl="fgImgPlace1" presStyleIdx="0" presStyleCnt="5"/>
      <dgm:spPr/>
    </dgm:pt>
    <dgm:pt modelId="{3151280D-9CEA-4DA4-BECC-C95042E6AD2B}" type="pres">
      <dgm:prSet presAssocID="{EAC2BAD3-9A69-45E9-857E-C5B3B182761F}" presName="txShp" presStyleLbl="node1" presStyleIdx="0" presStyleCnt="5">
        <dgm:presLayoutVars>
          <dgm:bulletEnabled val="1"/>
        </dgm:presLayoutVars>
      </dgm:prSet>
      <dgm:spPr/>
    </dgm:pt>
    <dgm:pt modelId="{73039A4B-9A1F-4D6F-B2A2-59BD54A16A89}" type="pres">
      <dgm:prSet presAssocID="{75647799-043D-4DE3-801F-37B5E33C1FA3}" presName="spacing" presStyleCnt="0"/>
      <dgm:spPr/>
    </dgm:pt>
    <dgm:pt modelId="{35056E51-118E-4CAD-A82F-485DDEFAC82D}" type="pres">
      <dgm:prSet presAssocID="{61CCB2D1-50FF-4A91-A650-7AF2ABF97112}" presName="composite" presStyleCnt="0"/>
      <dgm:spPr/>
    </dgm:pt>
    <dgm:pt modelId="{67C175F2-A5A6-487E-9C71-FBB9C5E27651}" type="pres">
      <dgm:prSet presAssocID="{61CCB2D1-50FF-4A91-A650-7AF2ABF97112}" presName="imgShp" presStyleLbl="fgImgPlace1" presStyleIdx="1" presStyleCnt="5"/>
      <dgm:spPr/>
    </dgm:pt>
    <dgm:pt modelId="{CA0455F6-46E8-4748-B028-A6CAE5645F3C}" type="pres">
      <dgm:prSet presAssocID="{61CCB2D1-50FF-4A91-A650-7AF2ABF97112}" presName="txShp" presStyleLbl="node1" presStyleIdx="1" presStyleCnt="5">
        <dgm:presLayoutVars>
          <dgm:bulletEnabled val="1"/>
        </dgm:presLayoutVars>
      </dgm:prSet>
      <dgm:spPr/>
    </dgm:pt>
    <dgm:pt modelId="{72C54BCB-5A65-4BD2-A6FB-C57D3598A7FA}" type="pres">
      <dgm:prSet presAssocID="{4FC97050-1619-46B8-BC82-4EE0D4F21145}" presName="spacing" presStyleCnt="0"/>
      <dgm:spPr/>
    </dgm:pt>
    <dgm:pt modelId="{AEEA5D16-1D19-43A1-97B5-270DC9C19781}" type="pres">
      <dgm:prSet presAssocID="{B03F528D-6A03-4A27-963C-45B04254CA6F}" presName="composite" presStyleCnt="0"/>
      <dgm:spPr/>
    </dgm:pt>
    <dgm:pt modelId="{41A546E1-0D9C-4C64-ABE0-A3A7D99A1FE0}" type="pres">
      <dgm:prSet presAssocID="{B03F528D-6A03-4A27-963C-45B04254CA6F}" presName="imgShp" presStyleLbl="fgImgPlace1" presStyleIdx="2" presStyleCnt="5"/>
      <dgm:spPr/>
    </dgm:pt>
    <dgm:pt modelId="{5127B7DE-95D3-4C7A-979B-F60382922A29}" type="pres">
      <dgm:prSet presAssocID="{B03F528D-6A03-4A27-963C-45B04254CA6F}" presName="txShp" presStyleLbl="node1" presStyleIdx="2" presStyleCnt="5">
        <dgm:presLayoutVars>
          <dgm:bulletEnabled val="1"/>
        </dgm:presLayoutVars>
      </dgm:prSet>
      <dgm:spPr/>
    </dgm:pt>
    <dgm:pt modelId="{A33C2186-DD45-4291-AB16-ECC29F503E8C}" type="pres">
      <dgm:prSet presAssocID="{47C095D4-A58B-4819-9619-837AB0D94A47}" presName="spacing" presStyleCnt="0"/>
      <dgm:spPr/>
    </dgm:pt>
    <dgm:pt modelId="{65BC8D5A-9FEC-4E70-8517-42858E35128B}" type="pres">
      <dgm:prSet presAssocID="{6607FB28-2E5D-42D0-9577-B3C061EB8E2C}" presName="composite" presStyleCnt="0"/>
      <dgm:spPr/>
    </dgm:pt>
    <dgm:pt modelId="{10B5AA66-88BD-49BB-8710-2E4C17BA0708}" type="pres">
      <dgm:prSet presAssocID="{6607FB28-2E5D-42D0-9577-B3C061EB8E2C}" presName="imgShp" presStyleLbl="fgImgPlace1" presStyleIdx="3" presStyleCnt="5"/>
      <dgm:spPr/>
    </dgm:pt>
    <dgm:pt modelId="{2AF48515-1DC2-45FF-A5BC-EB90C5BEF354}" type="pres">
      <dgm:prSet presAssocID="{6607FB28-2E5D-42D0-9577-B3C061EB8E2C}" presName="txShp" presStyleLbl="node1" presStyleIdx="3" presStyleCnt="5">
        <dgm:presLayoutVars>
          <dgm:bulletEnabled val="1"/>
        </dgm:presLayoutVars>
      </dgm:prSet>
      <dgm:spPr/>
    </dgm:pt>
    <dgm:pt modelId="{86D3356E-33BF-4688-B95A-4EB0AD464292}" type="pres">
      <dgm:prSet presAssocID="{9FC4353F-E826-4A0D-A6E5-BE6088718958}" presName="spacing" presStyleCnt="0"/>
      <dgm:spPr/>
    </dgm:pt>
    <dgm:pt modelId="{1F2195CE-51C5-4CC0-8A32-E8C770B27FCE}" type="pres">
      <dgm:prSet presAssocID="{BAB009C2-919B-48C1-8464-145E256B53FC}" presName="composite" presStyleCnt="0"/>
      <dgm:spPr/>
    </dgm:pt>
    <dgm:pt modelId="{E41EDEDA-183C-430A-9E15-08C599DDB4A7}" type="pres">
      <dgm:prSet presAssocID="{BAB009C2-919B-48C1-8464-145E256B53FC}" presName="imgShp" presStyleLbl="fgImgPlace1" presStyleIdx="4" presStyleCnt="5"/>
      <dgm:spPr/>
    </dgm:pt>
    <dgm:pt modelId="{D158D86E-4DAE-4014-A7BF-E17F03B82A93}" type="pres">
      <dgm:prSet presAssocID="{BAB009C2-919B-48C1-8464-145E256B53FC}" presName="txShp" presStyleLbl="node1" presStyleIdx="4" presStyleCnt="5">
        <dgm:presLayoutVars>
          <dgm:bulletEnabled val="1"/>
        </dgm:presLayoutVars>
      </dgm:prSet>
      <dgm:spPr/>
    </dgm:pt>
  </dgm:ptLst>
  <dgm:cxnLst>
    <dgm:cxn modelId="{F033C15B-6E59-4F57-A7BB-99E8BC353BED}" srcId="{28F586BF-AE87-4EBB-920B-BB8A8D308996}" destId="{B03F528D-6A03-4A27-963C-45B04254CA6F}" srcOrd="2" destOrd="0" parTransId="{04147A1C-8AB3-4725-BDDA-F8C1817C777B}" sibTransId="{47C095D4-A58B-4819-9619-837AB0D94A47}"/>
    <dgm:cxn modelId="{FB464D67-98FE-46A5-8C8F-FE627F83BC36}" type="presOf" srcId="{6607FB28-2E5D-42D0-9577-B3C061EB8E2C}" destId="{2AF48515-1DC2-45FF-A5BC-EB90C5BEF354}" srcOrd="0" destOrd="0" presId="urn:microsoft.com/office/officeart/2005/8/layout/vList3"/>
    <dgm:cxn modelId="{69963A8F-F8A0-4710-95C7-F5CC30939190}" srcId="{28F586BF-AE87-4EBB-920B-BB8A8D308996}" destId="{6607FB28-2E5D-42D0-9577-B3C061EB8E2C}" srcOrd="3" destOrd="0" parTransId="{A8628D04-3C0B-4BE6-AD69-B7044E33B174}" sibTransId="{9FC4353F-E826-4A0D-A6E5-BE6088718958}"/>
    <dgm:cxn modelId="{A102A9B7-8ABB-4411-8FAA-13E5FD16B52A}" type="presOf" srcId="{BAB009C2-919B-48C1-8464-145E256B53FC}" destId="{D158D86E-4DAE-4014-A7BF-E17F03B82A93}" srcOrd="0" destOrd="0" presId="urn:microsoft.com/office/officeart/2005/8/layout/vList3"/>
    <dgm:cxn modelId="{8B0ACEDA-2E9B-4998-89C1-16DDF026B7EE}" srcId="{28F586BF-AE87-4EBB-920B-BB8A8D308996}" destId="{BAB009C2-919B-48C1-8464-145E256B53FC}" srcOrd="4" destOrd="0" parTransId="{9D5FF4D7-6372-4728-A3F0-FA40D57D81A4}" sibTransId="{BDC7FF19-B9BE-4D2C-9C23-9023CC98C149}"/>
    <dgm:cxn modelId="{B97157E2-DFF5-4D5B-902C-94864FD24E1D}" type="presOf" srcId="{B03F528D-6A03-4A27-963C-45B04254CA6F}" destId="{5127B7DE-95D3-4C7A-979B-F60382922A29}" srcOrd="0" destOrd="0" presId="urn:microsoft.com/office/officeart/2005/8/layout/vList3"/>
    <dgm:cxn modelId="{0C4F86E7-2B0D-4848-A885-3149A565B9C0}" srcId="{28F586BF-AE87-4EBB-920B-BB8A8D308996}" destId="{EAC2BAD3-9A69-45E9-857E-C5B3B182761F}" srcOrd="0" destOrd="0" parTransId="{574154FE-B87B-4301-B9C8-EDF8ED226779}" sibTransId="{75647799-043D-4DE3-801F-37B5E33C1FA3}"/>
    <dgm:cxn modelId="{A150EEE7-28A8-49E7-9F14-84B47101F4A1}" type="presOf" srcId="{EAC2BAD3-9A69-45E9-857E-C5B3B182761F}" destId="{3151280D-9CEA-4DA4-BECC-C95042E6AD2B}" srcOrd="0" destOrd="0" presId="urn:microsoft.com/office/officeart/2005/8/layout/vList3"/>
    <dgm:cxn modelId="{8FB232F6-536C-43EF-A1D3-FB09EFDB0C55}" type="presOf" srcId="{61CCB2D1-50FF-4A91-A650-7AF2ABF97112}" destId="{CA0455F6-46E8-4748-B028-A6CAE5645F3C}" srcOrd="0" destOrd="0" presId="urn:microsoft.com/office/officeart/2005/8/layout/vList3"/>
    <dgm:cxn modelId="{735750FD-DEEB-4A90-BACA-155991ED1835}" srcId="{28F586BF-AE87-4EBB-920B-BB8A8D308996}" destId="{61CCB2D1-50FF-4A91-A650-7AF2ABF97112}" srcOrd="1" destOrd="0" parTransId="{D4782C54-519A-4FDC-936B-B7D663D882C2}" sibTransId="{4FC97050-1619-46B8-BC82-4EE0D4F21145}"/>
    <dgm:cxn modelId="{109B37FE-A71A-40E2-B090-97CBBF4BC2EC}" type="presOf" srcId="{28F586BF-AE87-4EBB-920B-BB8A8D308996}" destId="{153E648A-7C50-429F-85FF-4C8A6AFE0CB9}" srcOrd="0" destOrd="0" presId="urn:microsoft.com/office/officeart/2005/8/layout/vList3"/>
    <dgm:cxn modelId="{5AF5A80D-ACC4-44CD-A321-C69673123234}" type="presParOf" srcId="{153E648A-7C50-429F-85FF-4C8A6AFE0CB9}" destId="{56C57737-66B2-465E-87E9-2FD815060FFA}" srcOrd="0" destOrd="0" presId="urn:microsoft.com/office/officeart/2005/8/layout/vList3"/>
    <dgm:cxn modelId="{2D25B471-D7AD-4CE4-8DD3-1A3E749F9E58}" type="presParOf" srcId="{56C57737-66B2-465E-87E9-2FD815060FFA}" destId="{EEECF265-6EEA-4543-9B6D-3617CDC5838C}" srcOrd="0" destOrd="0" presId="urn:microsoft.com/office/officeart/2005/8/layout/vList3"/>
    <dgm:cxn modelId="{3ED65608-4DBE-4FA2-B846-0B1968DA295B}" type="presParOf" srcId="{56C57737-66B2-465E-87E9-2FD815060FFA}" destId="{3151280D-9CEA-4DA4-BECC-C95042E6AD2B}" srcOrd="1" destOrd="0" presId="urn:microsoft.com/office/officeart/2005/8/layout/vList3"/>
    <dgm:cxn modelId="{A7A46FA3-CB1C-4A1E-87CA-8AC7773C3C3E}" type="presParOf" srcId="{153E648A-7C50-429F-85FF-4C8A6AFE0CB9}" destId="{73039A4B-9A1F-4D6F-B2A2-59BD54A16A89}" srcOrd="1" destOrd="0" presId="urn:microsoft.com/office/officeart/2005/8/layout/vList3"/>
    <dgm:cxn modelId="{C5894C61-6501-43CF-9A98-BC80F0CC0163}" type="presParOf" srcId="{153E648A-7C50-429F-85FF-4C8A6AFE0CB9}" destId="{35056E51-118E-4CAD-A82F-485DDEFAC82D}" srcOrd="2" destOrd="0" presId="urn:microsoft.com/office/officeart/2005/8/layout/vList3"/>
    <dgm:cxn modelId="{3EF849FD-9CD9-4E97-88EF-A6E5ABED934D}" type="presParOf" srcId="{35056E51-118E-4CAD-A82F-485DDEFAC82D}" destId="{67C175F2-A5A6-487E-9C71-FBB9C5E27651}" srcOrd="0" destOrd="0" presId="urn:microsoft.com/office/officeart/2005/8/layout/vList3"/>
    <dgm:cxn modelId="{0705F080-EF42-4CFF-837D-A7EC7DBDDF57}" type="presParOf" srcId="{35056E51-118E-4CAD-A82F-485DDEFAC82D}" destId="{CA0455F6-46E8-4748-B028-A6CAE5645F3C}" srcOrd="1" destOrd="0" presId="urn:microsoft.com/office/officeart/2005/8/layout/vList3"/>
    <dgm:cxn modelId="{79EAE9B5-6C05-49F9-92C4-E62EB33F1F32}" type="presParOf" srcId="{153E648A-7C50-429F-85FF-4C8A6AFE0CB9}" destId="{72C54BCB-5A65-4BD2-A6FB-C57D3598A7FA}" srcOrd="3" destOrd="0" presId="urn:microsoft.com/office/officeart/2005/8/layout/vList3"/>
    <dgm:cxn modelId="{807FDBC1-1666-46EC-A972-A5E2170ED53F}" type="presParOf" srcId="{153E648A-7C50-429F-85FF-4C8A6AFE0CB9}" destId="{AEEA5D16-1D19-43A1-97B5-270DC9C19781}" srcOrd="4" destOrd="0" presId="urn:microsoft.com/office/officeart/2005/8/layout/vList3"/>
    <dgm:cxn modelId="{E969668D-C44E-4EC1-BC63-96322EBB583C}" type="presParOf" srcId="{AEEA5D16-1D19-43A1-97B5-270DC9C19781}" destId="{41A546E1-0D9C-4C64-ABE0-A3A7D99A1FE0}" srcOrd="0" destOrd="0" presId="urn:microsoft.com/office/officeart/2005/8/layout/vList3"/>
    <dgm:cxn modelId="{B651CECE-510F-4850-BD83-DA1B866B8A5E}" type="presParOf" srcId="{AEEA5D16-1D19-43A1-97B5-270DC9C19781}" destId="{5127B7DE-95D3-4C7A-979B-F60382922A29}" srcOrd="1" destOrd="0" presId="urn:microsoft.com/office/officeart/2005/8/layout/vList3"/>
    <dgm:cxn modelId="{BE817354-A738-4095-88E9-4ADB0E9D2C19}" type="presParOf" srcId="{153E648A-7C50-429F-85FF-4C8A6AFE0CB9}" destId="{A33C2186-DD45-4291-AB16-ECC29F503E8C}" srcOrd="5" destOrd="0" presId="urn:microsoft.com/office/officeart/2005/8/layout/vList3"/>
    <dgm:cxn modelId="{BBC81779-A10F-4FA6-AF0A-D83B7F5285DF}" type="presParOf" srcId="{153E648A-7C50-429F-85FF-4C8A6AFE0CB9}" destId="{65BC8D5A-9FEC-4E70-8517-42858E35128B}" srcOrd="6" destOrd="0" presId="urn:microsoft.com/office/officeart/2005/8/layout/vList3"/>
    <dgm:cxn modelId="{A633EC19-C442-4B2D-BC23-04279C7E489F}" type="presParOf" srcId="{65BC8D5A-9FEC-4E70-8517-42858E35128B}" destId="{10B5AA66-88BD-49BB-8710-2E4C17BA0708}" srcOrd="0" destOrd="0" presId="urn:microsoft.com/office/officeart/2005/8/layout/vList3"/>
    <dgm:cxn modelId="{7F7B661C-B6D3-49AE-9B5A-F9E945D0ADF2}" type="presParOf" srcId="{65BC8D5A-9FEC-4E70-8517-42858E35128B}" destId="{2AF48515-1DC2-45FF-A5BC-EB90C5BEF354}" srcOrd="1" destOrd="0" presId="urn:microsoft.com/office/officeart/2005/8/layout/vList3"/>
    <dgm:cxn modelId="{D50D0BCB-7634-4768-A3E0-368FA9BA60F1}" type="presParOf" srcId="{153E648A-7C50-429F-85FF-4C8A6AFE0CB9}" destId="{86D3356E-33BF-4688-B95A-4EB0AD464292}" srcOrd="7" destOrd="0" presId="urn:microsoft.com/office/officeart/2005/8/layout/vList3"/>
    <dgm:cxn modelId="{60F8CC38-25B8-4F53-9AD3-A353D90F155B}" type="presParOf" srcId="{153E648A-7C50-429F-85FF-4C8A6AFE0CB9}" destId="{1F2195CE-51C5-4CC0-8A32-E8C770B27FCE}" srcOrd="8" destOrd="0" presId="urn:microsoft.com/office/officeart/2005/8/layout/vList3"/>
    <dgm:cxn modelId="{3D6000C3-E0CB-4F5F-943B-58F81E43ADB0}" type="presParOf" srcId="{1F2195CE-51C5-4CC0-8A32-E8C770B27FCE}" destId="{E41EDEDA-183C-430A-9E15-08C599DDB4A7}" srcOrd="0" destOrd="0" presId="urn:microsoft.com/office/officeart/2005/8/layout/vList3"/>
    <dgm:cxn modelId="{49B42A90-07C6-4F38-84A0-671E79250B44}" type="presParOf" srcId="{1F2195CE-51C5-4CC0-8A32-E8C770B27FCE}" destId="{D158D86E-4DAE-4014-A7BF-E17F03B82A93}"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7BE6089-B774-4817-B132-7B7552838F28}" type="doc">
      <dgm:prSet loTypeId="urn:microsoft.com/office/officeart/2005/8/layout/hList2" loCatId="list" qsTypeId="urn:microsoft.com/office/officeart/2005/8/quickstyle/simple2" qsCatId="simple" csTypeId="urn:microsoft.com/office/officeart/2005/8/colors/colorful2" csCatId="colorful" phldr="1"/>
      <dgm:spPr/>
      <dgm:t>
        <a:bodyPr/>
        <a:lstStyle/>
        <a:p>
          <a:endParaRPr lang="en-US"/>
        </a:p>
      </dgm:t>
    </dgm:pt>
    <dgm:pt modelId="{A69E26BF-8467-4412-9597-02762DE811F0}">
      <dgm:prSet phldrT="[Text]"/>
      <dgm:spPr/>
      <dgm:t>
        <a:bodyPr/>
        <a:lstStyle/>
        <a:p>
          <a:r>
            <a:rPr lang="en-US" dirty="0">
              <a:solidFill>
                <a:schemeClr val="tx1"/>
              </a:solidFill>
            </a:rPr>
            <a:t>Logical Positivism</a:t>
          </a:r>
        </a:p>
      </dgm:t>
    </dgm:pt>
    <dgm:pt modelId="{3C0CE8D6-655F-4DD0-9A02-CD17E3038FB8}" type="parTrans" cxnId="{9245C059-6CD6-4A99-8CF2-D9C9B1F2E31F}">
      <dgm:prSet/>
      <dgm:spPr/>
      <dgm:t>
        <a:bodyPr/>
        <a:lstStyle/>
        <a:p>
          <a:endParaRPr lang="en-US"/>
        </a:p>
      </dgm:t>
    </dgm:pt>
    <dgm:pt modelId="{FE7CD120-7122-4EAF-876C-A9830AB5C308}" type="sibTrans" cxnId="{9245C059-6CD6-4A99-8CF2-D9C9B1F2E31F}">
      <dgm:prSet/>
      <dgm:spPr/>
      <dgm:t>
        <a:bodyPr/>
        <a:lstStyle/>
        <a:p>
          <a:endParaRPr lang="en-US"/>
        </a:p>
      </dgm:t>
    </dgm:pt>
    <dgm:pt modelId="{EC4CEFBC-D14F-40CC-BA8D-DD69DA454BC5}">
      <dgm:prSet phldrT="[Text]"/>
      <dgm:spPr/>
      <dgm:t>
        <a:bodyPr/>
        <a:lstStyle/>
        <a:p>
          <a:r>
            <a:rPr lang="en-US" dirty="0">
              <a:solidFill>
                <a:schemeClr val="tx1"/>
              </a:solidFill>
            </a:rPr>
            <a:t>Understanding and predicting consumer </a:t>
          </a:r>
          <a:r>
            <a:rPr lang="en-US" dirty="0" err="1">
              <a:solidFill>
                <a:schemeClr val="tx1"/>
              </a:solidFill>
            </a:rPr>
            <a:t>behaviour</a:t>
          </a:r>
          <a:r>
            <a:rPr lang="en-US" dirty="0">
              <a:solidFill>
                <a:schemeClr val="tx1"/>
              </a:solidFill>
            </a:rPr>
            <a:t> </a:t>
          </a:r>
        </a:p>
      </dgm:t>
    </dgm:pt>
    <dgm:pt modelId="{72DECF28-61D9-4455-9208-A0FC33371375}" type="parTrans" cxnId="{22708C4A-4690-4197-80CF-DB01954D41A9}">
      <dgm:prSet/>
      <dgm:spPr/>
      <dgm:t>
        <a:bodyPr/>
        <a:lstStyle/>
        <a:p>
          <a:endParaRPr lang="en-US"/>
        </a:p>
      </dgm:t>
    </dgm:pt>
    <dgm:pt modelId="{6A916769-09B0-4DD2-A453-7D2EF7030D10}" type="sibTrans" cxnId="{22708C4A-4690-4197-80CF-DB01954D41A9}">
      <dgm:prSet/>
      <dgm:spPr/>
      <dgm:t>
        <a:bodyPr/>
        <a:lstStyle/>
        <a:p>
          <a:endParaRPr lang="en-US"/>
        </a:p>
      </dgm:t>
    </dgm:pt>
    <dgm:pt modelId="{3104D3B1-BBC5-46DA-9C8C-851388592803}">
      <dgm:prSet phldrT="[Text]"/>
      <dgm:spPr/>
      <dgm:t>
        <a:bodyPr/>
        <a:lstStyle/>
        <a:p>
          <a:r>
            <a:rPr lang="en-US" dirty="0"/>
            <a:t>Post Modern </a:t>
          </a:r>
        </a:p>
      </dgm:t>
    </dgm:pt>
    <dgm:pt modelId="{4761C901-E1E3-48AF-A278-FD574C084F08}" type="parTrans" cxnId="{31FCC1C8-828E-48C2-BC9B-85EC9707AE70}">
      <dgm:prSet/>
      <dgm:spPr/>
      <dgm:t>
        <a:bodyPr/>
        <a:lstStyle/>
        <a:p>
          <a:endParaRPr lang="en-US"/>
        </a:p>
      </dgm:t>
    </dgm:pt>
    <dgm:pt modelId="{E397FD05-8DDA-4DA8-94F8-EDC1C59FB4D3}" type="sibTrans" cxnId="{31FCC1C8-828E-48C2-BC9B-85EC9707AE70}">
      <dgm:prSet/>
      <dgm:spPr/>
      <dgm:t>
        <a:bodyPr/>
        <a:lstStyle/>
        <a:p>
          <a:endParaRPr lang="en-US"/>
        </a:p>
      </dgm:t>
    </dgm:pt>
    <dgm:pt modelId="{5670EFF6-03C7-468D-B844-DAC7EE428F62}">
      <dgm:prSet phldrT="[Text]"/>
      <dgm:spPr/>
      <dgm:t>
        <a:bodyPr/>
        <a:lstStyle/>
        <a:p>
          <a:r>
            <a:rPr lang="en-US" dirty="0"/>
            <a:t>To understand consumption </a:t>
          </a:r>
          <a:r>
            <a:rPr lang="en-US" dirty="0" err="1"/>
            <a:t>behaviour</a:t>
          </a:r>
          <a:r>
            <a:rPr lang="en-US" dirty="0"/>
            <a:t>  without any attempt to influence it</a:t>
          </a:r>
        </a:p>
      </dgm:t>
    </dgm:pt>
    <dgm:pt modelId="{97F0CF25-3A51-4690-8A4A-E53E77473BE9}" type="parTrans" cxnId="{7467384D-02FE-42DB-AD0C-236CC5AF6410}">
      <dgm:prSet/>
      <dgm:spPr/>
      <dgm:t>
        <a:bodyPr/>
        <a:lstStyle/>
        <a:p>
          <a:endParaRPr lang="en-US"/>
        </a:p>
      </dgm:t>
    </dgm:pt>
    <dgm:pt modelId="{6E1A924C-67E3-4B8E-88E3-C4812EB189B7}" type="sibTrans" cxnId="{7467384D-02FE-42DB-AD0C-236CC5AF6410}">
      <dgm:prSet/>
      <dgm:spPr/>
      <dgm:t>
        <a:bodyPr/>
        <a:lstStyle/>
        <a:p>
          <a:endParaRPr lang="en-US"/>
        </a:p>
      </dgm:t>
    </dgm:pt>
    <dgm:pt modelId="{1635421F-A078-4955-993F-177461683044}">
      <dgm:prSet/>
      <dgm:spPr/>
      <dgm:t>
        <a:bodyPr/>
        <a:lstStyle/>
        <a:p>
          <a:r>
            <a:rPr lang="en-US" dirty="0">
              <a:solidFill>
                <a:schemeClr val="tx1"/>
              </a:solidFill>
            </a:rPr>
            <a:t>Cause and effect relationships that govern persuasion and/or education</a:t>
          </a:r>
        </a:p>
      </dgm:t>
    </dgm:pt>
    <dgm:pt modelId="{106625CB-EB89-4823-9FAF-44D0F5146E90}" type="parTrans" cxnId="{64F38458-E0CE-4015-B104-26C61F2F564E}">
      <dgm:prSet/>
      <dgm:spPr/>
      <dgm:t>
        <a:bodyPr/>
        <a:lstStyle/>
        <a:p>
          <a:endParaRPr lang="en-US"/>
        </a:p>
      </dgm:t>
    </dgm:pt>
    <dgm:pt modelId="{9319F036-E446-4E91-8450-16E76D3FB263}" type="sibTrans" cxnId="{64F38458-E0CE-4015-B104-26C61F2F564E}">
      <dgm:prSet/>
      <dgm:spPr/>
      <dgm:t>
        <a:bodyPr/>
        <a:lstStyle/>
        <a:p>
          <a:endParaRPr lang="en-US"/>
        </a:p>
      </dgm:t>
    </dgm:pt>
    <dgm:pt modelId="{6861AFE3-3DC1-47C0-B96E-A67EA78A79EA}">
      <dgm:prSet phldrT="[Text]"/>
      <dgm:spPr/>
      <dgm:t>
        <a:bodyPr/>
        <a:lstStyle/>
        <a:p>
          <a:endParaRPr lang="en-US" dirty="0">
            <a:solidFill>
              <a:schemeClr val="tx1"/>
            </a:solidFill>
          </a:endParaRPr>
        </a:p>
      </dgm:t>
    </dgm:pt>
    <dgm:pt modelId="{4FB6169C-9D74-4072-A565-30F175E38E0F}" type="parTrans" cxnId="{DEFBCDF1-43CF-4465-8695-8B395AD4EFAC}">
      <dgm:prSet/>
      <dgm:spPr/>
      <dgm:t>
        <a:bodyPr/>
        <a:lstStyle/>
        <a:p>
          <a:endParaRPr lang="en-US"/>
        </a:p>
      </dgm:t>
    </dgm:pt>
    <dgm:pt modelId="{5B3F1B82-D6EF-49CE-8939-0702BDAFCE8A}" type="sibTrans" cxnId="{DEFBCDF1-43CF-4465-8695-8B395AD4EFAC}">
      <dgm:prSet/>
      <dgm:spPr/>
      <dgm:t>
        <a:bodyPr/>
        <a:lstStyle/>
        <a:p>
          <a:endParaRPr lang="en-US"/>
        </a:p>
      </dgm:t>
    </dgm:pt>
    <dgm:pt modelId="{733B05AC-EE59-49BC-B727-C8E8C18622E6}" type="pres">
      <dgm:prSet presAssocID="{77BE6089-B774-4817-B132-7B7552838F28}" presName="linearFlow" presStyleCnt="0">
        <dgm:presLayoutVars>
          <dgm:dir/>
          <dgm:animLvl val="lvl"/>
          <dgm:resizeHandles/>
        </dgm:presLayoutVars>
      </dgm:prSet>
      <dgm:spPr/>
    </dgm:pt>
    <dgm:pt modelId="{383BE1EA-5853-4B18-8ED0-1E3765A2B3D8}" type="pres">
      <dgm:prSet presAssocID="{A69E26BF-8467-4412-9597-02762DE811F0}" presName="compositeNode" presStyleCnt="0">
        <dgm:presLayoutVars>
          <dgm:bulletEnabled val="1"/>
        </dgm:presLayoutVars>
      </dgm:prSet>
      <dgm:spPr/>
    </dgm:pt>
    <dgm:pt modelId="{D17EA9F4-69DA-4ABA-8EC3-A45EF2380B76}" type="pres">
      <dgm:prSet presAssocID="{A69E26BF-8467-4412-9597-02762DE811F0}" presName="image" presStyleLbl="fgImgPlace1" presStyleIdx="0" presStyleCnt="2"/>
      <dgm:spPr/>
    </dgm:pt>
    <dgm:pt modelId="{9E39838E-F71E-4CCB-9577-342E7067A661}" type="pres">
      <dgm:prSet presAssocID="{A69E26BF-8467-4412-9597-02762DE811F0}" presName="childNode" presStyleLbl="node1" presStyleIdx="0" presStyleCnt="2">
        <dgm:presLayoutVars>
          <dgm:bulletEnabled val="1"/>
        </dgm:presLayoutVars>
      </dgm:prSet>
      <dgm:spPr/>
    </dgm:pt>
    <dgm:pt modelId="{05D65360-0BA8-4BDF-9620-A6922915D1F6}" type="pres">
      <dgm:prSet presAssocID="{A69E26BF-8467-4412-9597-02762DE811F0}" presName="parentNode" presStyleLbl="revTx" presStyleIdx="0" presStyleCnt="2">
        <dgm:presLayoutVars>
          <dgm:chMax val="0"/>
          <dgm:bulletEnabled val="1"/>
        </dgm:presLayoutVars>
      </dgm:prSet>
      <dgm:spPr/>
    </dgm:pt>
    <dgm:pt modelId="{89DFD381-1270-4F8F-8C88-A60407DA3301}" type="pres">
      <dgm:prSet presAssocID="{FE7CD120-7122-4EAF-876C-A9830AB5C308}" presName="sibTrans" presStyleCnt="0"/>
      <dgm:spPr/>
    </dgm:pt>
    <dgm:pt modelId="{B319265D-370B-41D3-9DBF-F7759AEC571A}" type="pres">
      <dgm:prSet presAssocID="{3104D3B1-BBC5-46DA-9C8C-851388592803}" presName="compositeNode" presStyleCnt="0">
        <dgm:presLayoutVars>
          <dgm:bulletEnabled val="1"/>
        </dgm:presLayoutVars>
      </dgm:prSet>
      <dgm:spPr/>
    </dgm:pt>
    <dgm:pt modelId="{842A316B-AEA0-4EC4-A24D-6709FDBF47A2}" type="pres">
      <dgm:prSet presAssocID="{3104D3B1-BBC5-46DA-9C8C-851388592803}" presName="image" presStyleLbl="fgImgPlace1" presStyleIdx="1" presStyleCnt="2"/>
      <dgm:spPr/>
    </dgm:pt>
    <dgm:pt modelId="{BFC52AEA-E80E-4031-A60D-A936BBB8A68B}" type="pres">
      <dgm:prSet presAssocID="{3104D3B1-BBC5-46DA-9C8C-851388592803}" presName="childNode" presStyleLbl="node1" presStyleIdx="1" presStyleCnt="2">
        <dgm:presLayoutVars>
          <dgm:bulletEnabled val="1"/>
        </dgm:presLayoutVars>
      </dgm:prSet>
      <dgm:spPr/>
    </dgm:pt>
    <dgm:pt modelId="{1C967D79-E216-43AA-8A99-D0A85EDF5E9B}" type="pres">
      <dgm:prSet presAssocID="{3104D3B1-BBC5-46DA-9C8C-851388592803}" presName="parentNode" presStyleLbl="revTx" presStyleIdx="1" presStyleCnt="2">
        <dgm:presLayoutVars>
          <dgm:chMax val="0"/>
          <dgm:bulletEnabled val="1"/>
        </dgm:presLayoutVars>
      </dgm:prSet>
      <dgm:spPr/>
    </dgm:pt>
  </dgm:ptLst>
  <dgm:cxnLst>
    <dgm:cxn modelId="{39D6282D-E3E5-45C2-89E3-C76E833EC329}" type="presOf" srcId="{A69E26BF-8467-4412-9597-02762DE811F0}" destId="{05D65360-0BA8-4BDF-9620-A6922915D1F6}" srcOrd="0" destOrd="0" presId="urn:microsoft.com/office/officeart/2005/8/layout/hList2"/>
    <dgm:cxn modelId="{532C4F63-6B8D-4305-B8C0-99803E877808}" type="presOf" srcId="{1635421F-A078-4955-993F-177461683044}" destId="{9E39838E-F71E-4CCB-9577-342E7067A661}" srcOrd="0" destOrd="2" presId="urn:microsoft.com/office/officeart/2005/8/layout/hList2"/>
    <dgm:cxn modelId="{22708C4A-4690-4197-80CF-DB01954D41A9}" srcId="{A69E26BF-8467-4412-9597-02762DE811F0}" destId="{EC4CEFBC-D14F-40CC-BA8D-DD69DA454BC5}" srcOrd="0" destOrd="0" parTransId="{72DECF28-61D9-4455-9208-A0FC33371375}" sibTransId="{6A916769-09B0-4DD2-A453-7D2EF7030D10}"/>
    <dgm:cxn modelId="{7467384D-02FE-42DB-AD0C-236CC5AF6410}" srcId="{3104D3B1-BBC5-46DA-9C8C-851388592803}" destId="{5670EFF6-03C7-468D-B844-DAC7EE428F62}" srcOrd="0" destOrd="0" parTransId="{97F0CF25-3A51-4690-8A4A-E53E77473BE9}" sibTransId="{6E1A924C-67E3-4B8E-88E3-C4812EB189B7}"/>
    <dgm:cxn modelId="{18AB9773-8274-4DFA-ADF5-B1FB8EFD4F76}" type="presOf" srcId="{EC4CEFBC-D14F-40CC-BA8D-DD69DA454BC5}" destId="{9E39838E-F71E-4CCB-9577-342E7067A661}" srcOrd="0" destOrd="0" presId="urn:microsoft.com/office/officeart/2005/8/layout/hList2"/>
    <dgm:cxn modelId="{BE4FA155-6457-4C22-8999-6909B696F016}" type="presOf" srcId="{77BE6089-B774-4817-B132-7B7552838F28}" destId="{733B05AC-EE59-49BC-B727-C8E8C18622E6}" srcOrd="0" destOrd="0" presId="urn:microsoft.com/office/officeart/2005/8/layout/hList2"/>
    <dgm:cxn modelId="{64F38458-E0CE-4015-B104-26C61F2F564E}" srcId="{A69E26BF-8467-4412-9597-02762DE811F0}" destId="{1635421F-A078-4955-993F-177461683044}" srcOrd="2" destOrd="0" parTransId="{106625CB-EB89-4823-9FAF-44D0F5146E90}" sibTransId="{9319F036-E446-4E91-8450-16E76D3FB263}"/>
    <dgm:cxn modelId="{9245C059-6CD6-4A99-8CF2-D9C9B1F2E31F}" srcId="{77BE6089-B774-4817-B132-7B7552838F28}" destId="{A69E26BF-8467-4412-9597-02762DE811F0}" srcOrd="0" destOrd="0" parTransId="{3C0CE8D6-655F-4DD0-9A02-CD17E3038FB8}" sibTransId="{FE7CD120-7122-4EAF-876C-A9830AB5C308}"/>
    <dgm:cxn modelId="{E2C4B686-9BFB-46D8-A9A1-2897DCEF1284}" type="presOf" srcId="{3104D3B1-BBC5-46DA-9C8C-851388592803}" destId="{1C967D79-E216-43AA-8A99-D0A85EDF5E9B}" srcOrd="0" destOrd="0" presId="urn:microsoft.com/office/officeart/2005/8/layout/hList2"/>
    <dgm:cxn modelId="{DF8545A9-C0F1-4B3E-AD3C-6F8EF806240D}" type="presOf" srcId="{6861AFE3-3DC1-47C0-B96E-A67EA78A79EA}" destId="{9E39838E-F71E-4CCB-9577-342E7067A661}" srcOrd="0" destOrd="1" presId="urn:microsoft.com/office/officeart/2005/8/layout/hList2"/>
    <dgm:cxn modelId="{31FCC1C8-828E-48C2-BC9B-85EC9707AE70}" srcId="{77BE6089-B774-4817-B132-7B7552838F28}" destId="{3104D3B1-BBC5-46DA-9C8C-851388592803}" srcOrd="1" destOrd="0" parTransId="{4761C901-E1E3-48AF-A278-FD574C084F08}" sibTransId="{E397FD05-8DDA-4DA8-94F8-EDC1C59FB4D3}"/>
    <dgm:cxn modelId="{A1B3D9E1-A8A5-48E5-AA74-10C979F5F441}" type="presOf" srcId="{5670EFF6-03C7-468D-B844-DAC7EE428F62}" destId="{BFC52AEA-E80E-4031-A60D-A936BBB8A68B}" srcOrd="0" destOrd="0" presId="urn:microsoft.com/office/officeart/2005/8/layout/hList2"/>
    <dgm:cxn modelId="{DEFBCDF1-43CF-4465-8695-8B395AD4EFAC}" srcId="{A69E26BF-8467-4412-9597-02762DE811F0}" destId="{6861AFE3-3DC1-47C0-B96E-A67EA78A79EA}" srcOrd="1" destOrd="0" parTransId="{4FB6169C-9D74-4072-A565-30F175E38E0F}" sibTransId="{5B3F1B82-D6EF-49CE-8939-0702BDAFCE8A}"/>
    <dgm:cxn modelId="{E70CA0C9-C265-499A-BD58-04A41CABDEE7}" type="presParOf" srcId="{733B05AC-EE59-49BC-B727-C8E8C18622E6}" destId="{383BE1EA-5853-4B18-8ED0-1E3765A2B3D8}" srcOrd="0" destOrd="0" presId="urn:microsoft.com/office/officeart/2005/8/layout/hList2"/>
    <dgm:cxn modelId="{A4517287-EA58-4F8D-AD80-98C0A5BB9A4D}" type="presParOf" srcId="{383BE1EA-5853-4B18-8ED0-1E3765A2B3D8}" destId="{D17EA9F4-69DA-4ABA-8EC3-A45EF2380B76}" srcOrd="0" destOrd="0" presId="urn:microsoft.com/office/officeart/2005/8/layout/hList2"/>
    <dgm:cxn modelId="{95330F86-3009-4923-AFC2-9EA0346A74BB}" type="presParOf" srcId="{383BE1EA-5853-4B18-8ED0-1E3765A2B3D8}" destId="{9E39838E-F71E-4CCB-9577-342E7067A661}" srcOrd="1" destOrd="0" presId="urn:microsoft.com/office/officeart/2005/8/layout/hList2"/>
    <dgm:cxn modelId="{562D9284-B398-4C04-8EC5-DA35EA467370}" type="presParOf" srcId="{383BE1EA-5853-4B18-8ED0-1E3765A2B3D8}" destId="{05D65360-0BA8-4BDF-9620-A6922915D1F6}" srcOrd="2" destOrd="0" presId="urn:microsoft.com/office/officeart/2005/8/layout/hList2"/>
    <dgm:cxn modelId="{E7D1939C-9125-476A-9D8A-3B44D4047391}" type="presParOf" srcId="{733B05AC-EE59-49BC-B727-C8E8C18622E6}" destId="{89DFD381-1270-4F8F-8C88-A60407DA3301}" srcOrd="1" destOrd="0" presId="urn:microsoft.com/office/officeart/2005/8/layout/hList2"/>
    <dgm:cxn modelId="{4C343212-5898-4B93-ACE0-E5C02288D843}" type="presParOf" srcId="{733B05AC-EE59-49BC-B727-C8E8C18622E6}" destId="{B319265D-370B-41D3-9DBF-F7759AEC571A}" srcOrd="2" destOrd="0" presId="urn:microsoft.com/office/officeart/2005/8/layout/hList2"/>
    <dgm:cxn modelId="{D9E7382F-4FFD-4543-938A-E84DA43AEEED}" type="presParOf" srcId="{B319265D-370B-41D3-9DBF-F7759AEC571A}" destId="{842A316B-AEA0-4EC4-A24D-6709FDBF47A2}" srcOrd="0" destOrd="0" presId="urn:microsoft.com/office/officeart/2005/8/layout/hList2"/>
    <dgm:cxn modelId="{1A517FCC-0017-47CE-8330-373358839755}" type="presParOf" srcId="{B319265D-370B-41D3-9DBF-F7759AEC571A}" destId="{BFC52AEA-E80E-4031-A60D-A936BBB8A68B}" srcOrd="1" destOrd="0" presId="urn:microsoft.com/office/officeart/2005/8/layout/hList2"/>
    <dgm:cxn modelId="{3D2CF4E7-C0D7-4699-8E61-7F14BD56720C}" type="presParOf" srcId="{B319265D-370B-41D3-9DBF-F7759AEC571A}" destId="{1C967D79-E216-43AA-8A99-D0A85EDF5E9B}"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AFFE3A0-7179-4235-8A8B-2420C35942DE}" type="doc">
      <dgm:prSet loTypeId="urn:microsoft.com/office/officeart/2005/8/layout/list1" loCatId="list" qsTypeId="urn:microsoft.com/office/officeart/2005/8/quickstyle/simple4" qsCatId="simple" csTypeId="urn:microsoft.com/office/officeart/2005/8/colors/colorful4" csCatId="colorful"/>
      <dgm:spPr/>
      <dgm:t>
        <a:bodyPr/>
        <a:lstStyle/>
        <a:p>
          <a:endParaRPr lang="en-US"/>
        </a:p>
      </dgm:t>
    </dgm:pt>
    <dgm:pt modelId="{3D63249E-13F5-4A63-BB3E-527B0C69FE3B}">
      <dgm:prSet/>
      <dgm:spPr/>
      <dgm:t>
        <a:bodyPr/>
        <a:lstStyle/>
        <a:p>
          <a:pPr rtl="0"/>
          <a:r>
            <a:rPr lang="en-US" dirty="0">
              <a:solidFill>
                <a:schemeClr val="bg1"/>
              </a:solidFill>
            </a:rPr>
            <a:t>Extent to which the supply of  valid products and services exceed consumer demand</a:t>
          </a:r>
        </a:p>
      </dgm:t>
    </dgm:pt>
    <dgm:pt modelId="{9AE3E260-3D49-4F89-94CA-DBF8376CFBBC}" type="parTrans" cxnId="{390E0F96-B139-473C-9A97-7D0F82542807}">
      <dgm:prSet/>
      <dgm:spPr/>
      <dgm:t>
        <a:bodyPr/>
        <a:lstStyle/>
        <a:p>
          <a:endParaRPr lang="en-US"/>
        </a:p>
      </dgm:t>
    </dgm:pt>
    <dgm:pt modelId="{4C7B84A0-EDD2-43F3-97AC-157CD5B82086}" type="sibTrans" cxnId="{390E0F96-B139-473C-9A97-7D0F82542807}">
      <dgm:prSet/>
      <dgm:spPr/>
      <dgm:t>
        <a:bodyPr/>
        <a:lstStyle/>
        <a:p>
          <a:endParaRPr lang="en-US"/>
        </a:p>
      </dgm:t>
    </dgm:pt>
    <dgm:pt modelId="{B85170A0-091F-40E0-BFBB-7170F92034A4}">
      <dgm:prSet/>
      <dgm:spPr/>
      <dgm:t>
        <a:bodyPr/>
        <a:lstStyle/>
        <a:p>
          <a:pPr rtl="0"/>
          <a:r>
            <a:rPr lang="en-US" dirty="0">
              <a:solidFill>
                <a:schemeClr val="tx1"/>
              </a:solidFill>
            </a:rPr>
            <a:t>Ability to communicate with customers quickly and accurately</a:t>
          </a:r>
        </a:p>
      </dgm:t>
    </dgm:pt>
    <dgm:pt modelId="{DF63E89C-C6E7-4E17-96DE-3F5D4B74FCA6}" type="parTrans" cxnId="{17850C6B-4E96-47D9-A251-FF95F68DFC21}">
      <dgm:prSet/>
      <dgm:spPr/>
      <dgm:t>
        <a:bodyPr/>
        <a:lstStyle/>
        <a:p>
          <a:endParaRPr lang="en-US"/>
        </a:p>
      </dgm:t>
    </dgm:pt>
    <dgm:pt modelId="{5C427C2D-5CED-471E-9937-DFA59182C2E0}" type="sibTrans" cxnId="{17850C6B-4E96-47D9-A251-FF95F68DFC21}">
      <dgm:prSet/>
      <dgm:spPr/>
      <dgm:t>
        <a:bodyPr/>
        <a:lstStyle/>
        <a:p>
          <a:endParaRPr lang="en-US"/>
        </a:p>
      </dgm:t>
    </dgm:pt>
    <dgm:pt modelId="{DD6095A5-6151-460B-AB6F-42A007DE9C61}">
      <dgm:prSet/>
      <dgm:spPr/>
      <dgm:t>
        <a:bodyPr/>
        <a:lstStyle/>
        <a:p>
          <a:pPr rtl="0"/>
          <a:r>
            <a:rPr lang="en-US" dirty="0">
              <a:solidFill>
                <a:schemeClr val="tx1"/>
              </a:solidFill>
            </a:rPr>
            <a:t>Existence of multiple avenues of distribution quickly and economically</a:t>
          </a:r>
        </a:p>
      </dgm:t>
    </dgm:pt>
    <dgm:pt modelId="{128767FF-6AF8-42EE-BBC1-7B1E2ADF4AD3}" type="parTrans" cxnId="{ADAFFCA8-6EDA-4AD6-8B6D-591BB502DA73}">
      <dgm:prSet/>
      <dgm:spPr/>
      <dgm:t>
        <a:bodyPr/>
        <a:lstStyle/>
        <a:p>
          <a:endParaRPr lang="en-US"/>
        </a:p>
      </dgm:t>
    </dgm:pt>
    <dgm:pt modelId="{D3A03F1A-1076-4ED3-8D23-FF1C58A5A2BE}" type="sibTrans" cxnId="{ADAFFCA8-6EDA-4AD6-8B6D-591BB502DA73}">
      <dgm:prSet/>
      <dgm:spPr/>
      <dgm:t>
        <a:bodyPr/>
        <a:lstStyle/>
        <a:p>
          <a:endParaRPr lang="en-US"/>
        </a:p>
      </dgm:t>
    </dgm:pt>
    <dgm:pt modelId="{771FCF97-F6AC-4BA8-953E-1373F87BF91E}">
      <dgm:prSet/>
      <dgm:spPr/>
      <dgm:t>
        <a:bodyPr/>
        <a:lstStyle/>
        <a:p>
          <a:pPr rtl="0"/>
          <a:r>
            <a:rPr lang="en-US" dirty="0">
              <a:solidFill>
                <a:schemeClr val="tx1"/>
              </a:solidFill>
            </a:rPr>
            <a:t>Extent to which marketers can influence to induce distributors to comply with overall marketing strategy</a:t>
          </a:r>
        </a:p>
      </dgm:t>
    </dgm:pt>
    <dgm:pt modelId="{595E5E91-9DFB-46CA-BBC7-015D1279E684}" type="parTrans" cxnId="{762D86AC-C5CD-4F60-A1EC-1DE9360EC563}">
      <dgm:prSet/>
      <dgm:spPr/>
      <dgm:t>
        <a:bodyPr/>
        <a:lstStyle/>
        <a:p>
          <a:endParaRPr lang="en-US"/>
        </a:p>
      </dgm:t>
    </dgm:pt>
    <dgm:pt modelId="{DE40B45F-5D11-497B-B3B3-A4CF294205E6}" type="sibTrans" cxnId="{762D86AC-C5CD-4F60-A1EC-1DE9360EC563}">
      <dgm:prSet/>
      <dgm:spPr/>
      <dgm:t>
        <a:bodyPr/>
        <a:lstStyle/>
        <a:p>
          <a:endParaRPr lang="en-US"/>
        </a:p>
      </dgm:t>
    </dgm:pt>
    <dgm:pt modelId="{DAA65413-D88D-4C39-B47C-025EF7D10766}">
      <dgm:prSet/>
      <dgm:spPr/>
      <dgm:t>
        <a:bodyPr/>
        <a:lstStyle/>
        <a:p>
          <a:pPr rtl="0"/>
          <a:r>
            <a:rPr lang="en-US" dirty="0">
              <a:solidFill>
                <a:schemeClr val="tx1"/>
              </a:solidFill>
            </a:rPr>
            <a:t>Economic growth, both nationally and globally</a:t>
          </a:r>
        </a:p>
      </dgm:t>
    </dgm:pt>
    <dgm:pt modelId="{89302DFE-D960-4242-B491-C7CF04EFDFCC}" type="parTrans" cxnId="{D674030D-B6FA-4385-B528-CA8A92EC464A}">
      <dgm:prSet/>
      <dgm:spPr/>
      <dgm:t>
        <a:bodyPr/>
        <a:lstStyle/>
        <a:p>
          <a:endParaRPr lang="en-US"/>
        </a:p>
      </dgm:t>
    </dgm:pt>
    <dgm:pt modelId="{DE4CBBA9-14E0-4558-B468-83302002D347}" type="sibTrans" cxnId="{D674030D-B6FA-4385-B528-CA8A92EC464A}">
      <dgm:prSet/>
      <dgm:spPr/>
      <dgm:t>
        <a:bodyPr/>
        <a:lstStyle/>
        <a:p>
          <a:endParaRPr lang="en-US"/>
        </a:p>
      </dgm:t>
    </dgm:pt>
    <dgm:pt modelId="{5400FE48-25BA-49A0-ADC1-A6DE9828C399}" type="pres">
      <dgm:prSet presAssocID="{9AFFE3A0-7179-4235-8A8B-2420C35942DE}" presName="linear" presStyleCnt="0">
        <dgm:presLayoutVars>
          <dgm:dir/>
          <dgm:animLvl val="lvl"/>
          <dgm:resizeHandles val="exact"/>
        </dgm:presLayoutVars>
      </dgm:prSet>
      <dgm:spPr/>
    </dgm:pt>
    <dgm:pt modelId="{8A892082-A8B5-4263-A626-D250A7828D46}" type="pres">
      <dgm:prSet presAssocID="{3D63249E-13F5-4A63-BB3E-527B0C69FE3B}" presName="parentLin" presStyleCnt="0"/>
      <dgm:spPr/>
    </dgm:pt>
    <dgm:pt modelId="{9F4454D9-1D88-4A89-98C8-B0924ACA4510}" type="pres">
      <dgm:prSet presAssocID="{3D63249E-13F5-4A63-BB3E-527B0C69FE3B}" presName="parentLeftMargin" presStyleLbl="node1" presStyleIdx="0" presStyleCnt="5"/>
      <dgm:spPr/>
    </dgm:pt>
    <dgm:pt modelId="{E056AA5B-6162-4649-9224-3D1074BB3FF5}" type="pres">
      <dgm:prSet presAssocID="{3D63249E-13F5-4A63-BB3E-527B0C69FE3B}" presName="parentText" presStyleLbl="node1" presStyleIdx="0" presStyleCnt="5">
        <dgm:presLayoutVars>
          <dgm:chMax val="0"/>
          <dgm:bulletEnabled val="1"/>
        </dgm:presLayoutVars>
      </dgm:prSet>
      <dgm:spPr/>
    </dgm:pt>
    <dgm:pt modelId="{E99D8781-F11C-449F-9A2A-263FA597AC35}" type="pres">
      <dgm:prSet presAssocID="{3D63249E-13F5-4A63-BB3E-527B0C69FE3B}" presName="negativeSpace" presStyleCnt="0"/>
      <dgm:spPr/>
    </dgm:pt>
    <dgm:pt modelId="{38268422-168B-4E67-8659-C14F9199982C}" type="pres">
      <dgm:prSet presAssocID="{3D63249E-13F5-4A63-BB3E-527B0C69FE3B}" presName="childText" presStyleLbl="conFgAcc1" presStyleIdx="0" presStyleCnt="5">
        <dgm:presLayoutVars>
          <dgm:bulletEnabled val="1"/>
        </dgm:presLayoutVars>
      </dgm:prSet>
      <dgm:spPr/>
    </dgm:pt>
    <dgm:pt modelId="{657BEEE6-2607-419F-A811-8CC0C022C3CC}" type="pres">
      <dgm:prSet presAssocID="{4C7B84A0-EDD2-43F3-97AC-157CD5B82086}" presName="spaceBetweenRectangles" presStyleCnt="0"/>
      <dgm:spPr/>
    </dgm:pt>
    <dgm:pt modelId="{3C1E3CD5-999E-4F45-B2FD-B1355D0A554F}" type="pres">
      <dgm:prSet presAssocID="{B85170A0-091F-40E0-BFBB-7170F92034A4}" presName="parentLin" presStyleCnt="0"/>
      <dgm:spPr/>
    </dgm:pt>
    <dgm:pt modelId="{1DE7A223-6054-44DC-A988-D41A2B7D1E77}" type="pres">
      <dgm:prSet presAssocID="{B85170A0-091F-40E0-BFBB-7170F92034A4}" presName="parentLeftMargin" presStyleLbl="node1" presStyleIdx="0" presStyleCnt="5"/>
      <dgm:spPr/>
    </dgm:pt>
    <dgm:pt modelId="{7BEC3B08-2B00-4E39-AD34-1E5868313948}" type="pres">
      <dgm:prSet presAssocID="{B85170A0-091F-40E0-BFBB-7170F92034A4}" presName="parentText" presStyleLbl="node1" presStyleIdx="1" presStyleCnt="5">
        <dgm:presLayoutVars>
          <dgm:chMax val="0"/>
          <dgm:bulletEnabled val="1"/>
        </dgm:presLayoutVars>
      </dgm:prSet>
      <dgm:spPr/>
    </dgm:pt>
    <dgm:pt modelId="{7394E08A-C686-4BF3-953D-91C164EF74CE}" type="pres">
      <dgm:prSet presAssocID="{B85170A0-091F-40E0-BFBB-7170F92034A4}" presName="negativeSpace" presStyleCnt="0"/>
      <dgm:spPr/>
    </dgm:pt>
    <dgm:pt modelId="{F630EF22-DF4C-4680-A039-7A2115975E03}" type="pres">
      <dgm:prSet presAssocID="{B85170A0-091F-40E0-BFBB-7170F92034A4}" presName="childText" presStyleLbl="conFgAcc1" presStyleIdx="1" presStyleCnt="5" custLinFactNeighborY="-55520">
        <dgm:presLayoutVars>
          <dgm:bulletEnabled val="1"/>
        </dgm:presLayoutVars>
      </dgm:prSet>
      <dgm:spPr/>
    </dgm:pt>
    <dgm:pt modelId="{9C528624-77B1-4B66-ABCC-CB19EC1C5C46}" type="pres">
      <dgm:prSet presAssocID="{5C427C2D-5CED-471E-9937-DFA59182C2E0}" presName="spaceBetweenRectangles" presStyleCnt="0"/>
      <dgm:spPr/>
    </dgm:pt>
    <dgm:pt modelId="{E8DD5963-B540-4B44-919B-91A899CAA91F}" type="pres">
      <dgm:prSet presAssocID="{DD6095A5-6151-460B-AB6F-42A007DE9C61}" presName="parentLin" presStyleCnt="0"/>
      <dgm:spPr/>
    </dgm:pt>
    <dgm:pt modelId="{967F9092-B867-4C49-9EB4-D79E81866738}" type="pres">
      <dgm:prSet presAssocID="{DD6095A5-6151-460B-AB6F-42A007DE9C61}" presName="parentLeftMargin" presStyleLbl="node1" presStyleIdx="1" presStyleCnt="5"/>
      <dgm:spPr/>
    </dgm:pt>
    <dgm:pt modelId="{89C773D1-9939-4B22-94AA-69604AAC7BC9}" type="pres">
      <dgm:prSet presAssocID="{DD6095A5-6151-460B-AB6F-42A007DE9C61}" presName="parentText" presStyleLbl="node1" presStyleIdx="2" presStyleCnt="5">
        <dgm:presLayoutVars>
          <dgm:chMax val="0"/>
          <dgm:bulletEnabled val="1"/>
        </dgm:presLayoutVars>
      </dgm:prSet>
      <dgm:spPr/>
    </dgm:pt>
    <dgm:pt modelId="{B77CD9C6-2E01-4C7F-B00C-BCD6EA8C31C5}" type="pres">
      <dgm:prSet presAssocID="{DD6095A5-6151-460B-AB6F-42A007DE9C61}" presName="negativeSpace" presStyleCnt="0"/>
      <dgm:spPr/>
    </dgm:pt>
    <dgm:pt modelId="{99848780-EFEB-4CE2-BB35-28D78DDECCE4}" type="pres">
      <dgm:prSet presAssocID="{DD6095A5-6151-460B-AB6F-42A007DE9C61}" presName="childText" presStyleLbl="conFgAcc1" presStyleIdx="2" presStyleCnt="5">
        <dgm:presLayoutVars>
          <dgm:bulletEnabled val="1"/>
        </dgm:presLayoutVars>
      </dgm:prSet>
      <dgm:spPr/>
    </dgm:pt>
    <dgm:pt modelId="{BB84ACAE-5945-464E-A913-CDECE9B3EBB4}" type="pres">
      <dgm:prSet presAssocID="{D3A03F1A-1076-4ED3-8D23-FF1C58A5A2BE}" presName="spaceBetweenRectangles" presStyleCnt="0"/>
      <dgm:spPr/>
    </dgm:pt>
    <dgm:pt modelId="{E654476E-B243-4F8B-9B56-A392B6A207CA}" type="pres">
      <dgm:prSet presAssocID="{771FCF97-F6AC-4BA8-953E-1373F87BF91E}" presName="parentLin" presStyleCnt="0"/>
      <dgm:spPr/>
    </dgm:pt>
    <dgm:pt modelId="{2FF94B1F-2747-4C8E-8B01-012F15972093}" type="pres">
      <dgm:prSet presAssocID="{771FCF97-F6AC-4BA8-953E-1373F87BF91E}" presName="parentLeftMargin" presStyleLbl="node1" presStyleIdx="2" presStyleCnt="5"/>
      <dgm:spPr/>
    </dgm:pt>
    <dgm:pt modelId="{4C3C9425-C81B-4351-B2C5-47CE8E5C66B6}" type="pres">
      <dgm:prSet presAssocID="{771FCF97-F6AC-4BA8-953E-1373F87BF91E}" presName="parentText" presStyleLbl="node1" presStyleIdx="3" presStyleCnt="5">
        <dgm:presLayoutVars>
          <dgm:chMax val="0"/>
          <dgm:bulletEnabled val="1"/>
        </dgm:presLayoutVars>
      </dgm:prSet>
      <dgm:spPr/>
    </dgm:pt>
    <dgm:pt modelId="{1D14B0D9-4ADB-4862-98AB-095F96ECB8EE}" type="pres">
      <dgm:prSet presAssocID="{771FCF97-F6AC-4BA8-953E-1373F87BF91E}" presName="negativeSpace" presStyleCnt="0"/>
      <dgm:spPr/>
    </dgm:pt>
    <dgm:pt modelId="{0A9694C2-264E-4077-86BA-7D8D67C31A8A}" type="pres">
      <dgm:prSet presAssocID="{771FCF97-F6AC-4BA8-953E-1373F87BF91E}" presName="childText" presStyleLbl="conFgAcc1" presStyleIdx="3" presStyleCnt="5">
        <dgm:presLayoutVars>
          <dgm:bulletEnabled val="1"/>
        </dgm:presLayoutVars>
      </dgm:prSet>
      <dgm:spPr/>
    </dgm:pt>
    <dgm:pt modelId="{E253699F-D753-4BF0-A0CC-CA96BEC8CCBE}" type="pres">
      <dgm:prSet presAssocID="{DE40B45F-5D11-497B-B3B3-A4CF294205E6}" presName="spaceBetweenRectangles" presStyleCnt="0"/>
      <dgm:spPr/>
    </dgm:pt>
    <dgm:pt modelId="{2813510E-D4B7-4D6C-9FF5-7E1EA2BF2943}" type="pres">
      <dgm:prSet presAssocID="{DAA65413-D88D-4C39-B47C-025EF7D10766}" presName="parentLin" presStyleCnt="0"/>
      <dgm:spPr/>
    </dgm:pt>
    <dgm:pt modelId="{B95789FD-F53A-442C-98C7-BF8E4BFA5BE3}" type="pres">
      <dgm:prSet presAssocID="{DAA65413-D88D-4C39-B47C-025EF7D10766}" presName="parentLeftMargin" presStyleLbl="node1" presStyleIdx="3" presStyleCnt="5"/>
      <dgm:spPr/>
    </dgm:pt>
    <dgm:pt modelId="{60469D27-DD46-4A44-99EE-2AD24E2440EE}" type="pres">
      <dgm:prSet presAssocID="{DAA65413-D88D-4C39-B47C-025EF7D10766}" presName="parentText" presStyleLbl="node1" presStyleIdx="4" presStyleCnt="5">
        <dgm:presLayoutVars>
          <dgm:chMax val="0"/>
          <dgm:bulletEnabled val="1"/>
        </dgm:presLayoutVars>
      </dgm:prSet>
      <dgm:spPr/>
    </dgm:pt>
    <dgm:pt modelId="{4D3C2811-B753-4826-8437-73485A2DB594}" type="pres">
      <dgm:prSet presAssocID="{DAA65413-D88D-4C39-B47C-025EF7D10766}" presName="negativeSpace" presStyleCnt="0"/>
      <dgm:spPr/>
    </dgm:pt>
    <dgm:pt modelId="{24DF2613-D1F6-485F-98C3-0525A2FB1362}" type="pres">
      <dgm:prSet presAssocID="{DAA65413-D88D-4C39-B47C-025EF7D10766}" presName="childText" presStyleLbl="conFgAcc1" presStyleIdx="4" presStyleCnt="5">
        <dgm:presLayoutVars>
          <dgm:bulletEnabled val="1"/>
        </dgm:presLayoutVars>
      </dgm:prSet>
      <dgm:spPr/>
    </dgm:pt>
  </dgm:ptLst>
  <dgm:cxnLst>
    <dgm:cxn modelId="{D674030D-B6FA-4385-B528-CA8A92EC464A}" srcId="{9AFFE3A0-7179-4235-8A8B-2420C35942DE}" destId="{DAA65413-D88D-4C39-B47C-025EF7D10766}" srcOrd="4" destOrd="0" parTransId="{89302DFE-D960-4242-B491-C7CF04EFDFCC}" sibTransId="{DE4CBBA9-14E0-4558-B468-83302002D347}"/>
    <dgm:cxn modelId="{C553E416-D11E-44E5-A9D8-B9BD67988742}" type="presOf" srcId="{DAA65413-D88D-4C39-B47C-025EF7D10766}" destId="{B95789FD-F53A-442C-98C7-BF8E4BFA5BE3}" srcOrd="0" destOrd="0" presId="urn:microsoft.com/office/officeart/2005/8/layout/list1"/>
    <dgm:cxn modelId="{0B2CEF28-C553-40C7-A362-8ECA8971E515}" type="presOf" srcId="{B85170A0-091F-40E0-BFBB-7170F92034A4}" destId="{1DE7A223-6054-44DC-A988-D41A2B7D1E77}" srcOrd="0" destOrd="0" presId="urn:microsoft.com/office/officeart/2005/8/layout/list1"/>
    <dgm:cxn modelId="{F0E97337-9360-468A-B994-0383B7E52F16}" type="presOf" srcId="{DD6095A5-6151-460B-AB6F-42A007DE9C61}" destId="{967F9092-B867-4C49-9EB4-D79E81866738}" srcOrd="0" destOrd="0" presId="urn:microsoft.com/office/officeart/2005/8/layout/list1"/>
    <dgm:cxn modelId="{17850C6B-4E96-47D9-A251-FF95F68DFC21}" srcId="{9AFFE3A0-7179-4235-8A8B-2420C35942DE}" destId="{B85170A0-091F-40E0-BFBB-7170F92034A4}" srcOrd="1" destOrd="0" parTransId="{DF63E89C-C6E7-4E17-96DE-3F5D4B74FCA6}" sibTransId="{5C427C2D-5CED-471E-9937-DFA59182C2E0}"/>
    <dgm:cxn modelId="{D7AEA97D-8017-4A1F-861E-11ABC5F957E2}" type="presOf" srcId="{B85170A0-091F-40E0-BFBB-7170F92034A4}" destId="{7BEC3B08-2B00-4E39-AD34-1E5868313948}" srcOrd="1" destOrd="0" presId="urn:microsoft.com/office/officeart/2005/8/layout/list1"/>
    <dgm:cxn modelId="{760F9781-3A19-4325-9B1E-D01E44CF1D30}" type="presOf" srcId="{3D63249E-13F5-4A63-BB3E-527B0C69FE3B}" destId="{E056AA5B-6162-4649-9224-3D1074BB3FF5}" srcOrd="1" destOrd="0" presId="urn:microsoft.com/office/officeart/2005/8/layout/list1"/>
    <dgm:cxn modelId="{390E0F96-B139-473C-9A97-7D0F82542807}" srcId="{9AFFE3A0-7179-4235-8A8B-2420C35942DE}" destId="{3D63249E-13F5-4A63-BB3E-527B0C69FE3B}" srcOrd="0" destOrd="0" parTransId="{9AE3E260-3D49-4F89-94CA-DBF8376CFBBC}" sibTransId="{4C7B84A0-EDD2-43F3-97AC-157CD5B82086}"/>
    <dgm:cxn modelId="{ADAFFCA8-6EDA-4AD6-8B6D-591BB502DA73}" srcId="{9AFFE3A0-7179-4235-8A8B-2420C35942DE}" destId="{DD6095A5-6151-460B-AB6F-42A007DE9C61}" srcOrd="2" destOrd="0" parTransId="{128767FF-6AF8-42EE-BBC1-7B1E2ADF4AD3}" sibTransId="{D3A03F1A-1076-4ED3-8D23-FF1C58A5A2BE}"/>
    <dgm:cxn modelId="{55C5C7AB-2AC7-49BB-AEAA-05AC90785C96}" type="presOf" srcId="{771FCF97-F6AC-4BA8-953E-1373F87BF91E}" destId="{4C3C9425-C81B-4351-B2C5-47CE8E5C66B6}" srcOrd="1" destOrd="0" presId="urn:microsoft.com/office/officeart/2005/8/layout/list1"/>
    <dgm:cxn modelId="{762D86AC-C5CD-4F60-A1EC-1DE9360EC563}" srcId="{9AFFE3A0-7179-4235-8A8B-2420C35942DE}" destId="{771FCF97-F6AC-4BA8-953E-1373F87BF91E}" srcOrd="3" destOrd="0" parTransId="{595E5E91-9DFB-46CA-BBC7-015D1279E684}" sibTransId="{DE40B45F-5D11-497B-B3B3-A4CF294205E6}"/>
    <dgm:cxn modelId="{616F9AC4-D1B6-416A-8E3C-0163EB5776C8}" type="presOf" srcId="{9AFFE3A0-7179-4235-8A8B-2420C35942DE}" destId="{5400FE48-25BA-49A0-ADC1-A6DE9828C399}" srcOrd="0" destOrd="0" presId="urn:microsoft.com/office/officeart/2005/8/layout/list1"/>
    <dgm:cxn modelId="{A6AD52EB-5D65-461E-82DD-6FCF56B8B84D}" type="presOf" srcId="{DAA65413-D88D-4C39-B47C-025EF7D10766}" destId="{60469D27-DD46-4A44-99EE-2AD24E2440EE}" srcOrd="1" destOrd="0" presId="urn:microsoft.com/office/officeart/2005/8/layout/list1"/>
    <dgm:cxn modelId="{49E03EF2-B9EA-4752-AE44-8529C8C86BA3}" type="presOf" srcId="{771FCF97-F6AC-4BA8-953E-1373F87BF91E}" destId="{2FF94B1F-2747-4C8E-8B01-012F15972093}" srcOrd="0" destOrd="0" presId="urn:microsoft.com/office/officeart/2005/8/layout/list1"/>
    <dgm:cxn modelId="{7D1482F7-FD30-412F-97D0-EBEE8B998A7C}" type="presOf" srcId="{3D63249E-13F5-4A63-BB3E-527B0C69FE3B}" destId="{9F4454D9-1D88-4A89-98C8-B0924ACA4510}" srcOrd="0" destOrd="0" presId="urn:microsoft.com/office/officeart/2005/8/layout/list1"/>
    <dgm:cxn modelId="{D20769F9-9636-40DB-81A7-5249A952B427}" type="presOf" srcId="{DD6095A5-6151-460B-AB6F-42A007DE9C61}" destId="{89C773D1-9939-4B22-94AA-69604AAC7BC9}" srcOrd="1" destOrd="0" presId="urn:microsoft.com/office/officeart/2005/8/layout/list1"/>
    <dgm:cxn modelId="{A1E9E57A-EA95-4C6B-8499-75607185C73A}" type="presParOf" srcId="{5400FE48-25BA-49A0-ADC1-A6DE9828C399}" destId="{8A892082-A8B5-4263-A626-D250A7828D46}" srcOrd="0" destOrd="0" presId="urn:microsoft.com/office/officeart/2005/8/layout/list1"/>
    <dgm:cxn modelId="{418066BB-FFAC-4499-8AB4-EA8319B283F8}" type="presParOf" srcId="{8A892082-A8B5-4263-A626-D250A7828D46}" destId="{9F4454D9-1D88-4A89-98C8-B0924ACA4510}" srcOrd="0" destOrd="0" presId="urn:microsoft.com/office/officeart/2005/8/layout/list1"/>
    <dgm:cxn modelId="{3DBDB6FE-0F7D-468C-B5A4-284CCDB8A33B}" type="presParOf" srcId="{8A892082-A8B5-4263-A626-D250A7828D46}" destId="{E056AA5B-6162-4649-9224-3D1074BB3FF5}" srcOrd="1" destOrd="0" presId="urn:microsoft.com/office/officeart/2005/8/layout/list1"/>
    <dgm:cxn modelId="{DE532F78-E781-470C-878C-A3138E22FC0E}" type="presParOf" srcId="{5400FE48-25BA-49A0-ADC1-A6DE9828C399}" destId="{E99D8781-F11C-449F-9A2A-263FA597AC35}" srcOrd="1" destOrd="0" presId="urn:microsoft.com/office/officeart/2005/8/layout/list1"/>
    <dgm:cxn modelId="{972410CA-E5EF-4463-8773-A0E3A3F9585E}" type="presParOf" srcId="{5400FE48-25BA-49A0-ADC1-A6DE9828C399}" destId="{38268422-168B-4E67-8659-C14F9199982C}" srcOrd="2" destOrd="0" presId="urn:microsoft.com/office/officeart/2005/8/layout/list1"/>
    <dgm:cxn modelId="{9A7C80AF-0DED-4892-931E-BC16089AE59C}" type="presParOf" srcId="{5400FE48-25BA-49A0-ADC1-A6DE9828C399}" destId="{657BEEE6-2607-419F-A811-8CC0C022C3CC}" srcOrd="3" destOrd="0" presId="urn:microsoft.com/office/officeart/2005/8/layout/list1"/>
    <dgm:cxn modelId="{CF6C1EA1-CB6C-4A19-8CA0-5361C562E811}" type="presParOf" srcId="{5400FE48-25BA-49A0-ADC1-A6DE9828C399}" destId="{3C1E3CD5-999E-4F45-B2FD-B1355D0A554F}" srcOrd="4" destOrd="0" presId="urn:microsoft.com/office/officeart/2005/8/layout/list1"/>
    <dgm:cxn modelId="{C5CA6CFA-2096-48D5-AD6B-8A67D5DEF8CA}" type="presParOf" srcId="{3C1E3CD5-999E-4F45-B2FD-B1355D0A554F}" destId="{1DE7A223-6054-44DC-A988-D41A2B7D1E77}" srcOrd="0" destOrd="0" presId="urn:microsoft.com/office/officeart/2005/8/layout/list1"/>
    <dgm:cxn modelId="{A4F33B06-014B-43B0-ACBB-42C7FD638C72}" type="presParOf" srcId="{3C1E3CD5-999E-4F45-B2FD-B1355D0A554F}" destId="{7BEC3B08-2B00-4E39-AD34-1E5868313948}" srcOrd="1" destOrd="0" presId="urn:microsoft.com/office/officeart/2005/8/layout/list1"/>
    <dgm:cxn modelId="{E5E76A8C-B78D-4A1C-9714-5368D38AAA59}" type="presParOf" srcId="{5400FE48-25BA-49A0-ADC1-A6DE9828C399}" destId="{7394E08A-C686-4BF3-953D-91C164EF74CE}" srcOrd="5" destOrd="0" presId="urn:microsoft.com/office/officeart/2005/8/layout/list1"/>
    <dgm:cxn modelId="{B4D17FB0-03FD-4FE5-8AF0-0F16BCE908D4}" type="presParOf" srcId="{5400FE48-25BA-49A0-ADC1-A6DE9828C399}" destId="{F630EF22-DF4C-4680-A039-7A2115975E03}" srcOrd="6" destOrd="0" presId="urn:microsoft.com/office/officeart/2005/8/layout/list1"/>
    <dgm:cxn modelId="{361C1F75-59C8-456E-87F5-2C3A82902C5E}" type="presParOf" srcId="{5400FE48-25BA-49A0-ADC1-A6DE9828C399}" destId="{9C528624-77B1-4B66-ABCC-CB19EC1C5C46}" srcOrd="7" destOrd="0" presId="urn:microsoft.com/office/officeart/2005/8/layout/list1"/>
    <dgm:cxn modelId="{3FEEF132-58EA-44CE-A892-5579D4D0F30C}" type="presParOf" srcId="{5400FE48-25BA-49A0-ADC1-A6DE9828C399}" destId="{E8DD5963-B540-4B44-919B-91A899CAA91F}" srcOrd="8" destOrd="0" presId="urn:microsoft.com/office/officeart/2005/8/layout/list1"/>
    <dgm:cxn modelId="{E529B9D0-6A10-4084-A5BE-DE45729F9BD1}" type="presParOf" srcId="{E8DD5963-B540-4B44-919B-91A899CAA91F}" destId="{967F9092-B867-4C49-9EB4-D79E81866738}" srcOrd="0" destOrd="0" presId="urn:microsoft.com/office/officeart/2005/8/layout/list1"/>
    <dgm:cxn modelId="{69E52868-F751-4F52-91AB-1CE42453DCBF}" type="presParOf" srcId="{E8DD5963-B540-4B44-919B-91A899CAA91F}" destId="{89C773D1-9939-4B22-94AA-69604AAC7BC9}" srcOrd="1" destOrd="0" presId="urn:microsoft.com/office/officeart/2005/8/layout/list1"/>
    <dgm:cxn modelId="{854974C6-BC12-454F-BE49-4D8708B8D96F}" type="presParOf" srcId="{5400FE48-25BA-49A0-ADC1-A6DE9828C399}" destId="{B77CD9C6-2E01-4C7F-B00C-BCD6EA8C31C5}" srcOrd="9" destOrd="0" presId="urn:microsoft.com/office/officeart/2005/8/layout/list1"/>
    <dgm:cxn modelId="{613D7533-CEFD-4E82-8C61-AFA7B238CB57}" type="presParOf" srcId="{5400FE48-25BA-49A0-ADC1-A6DE9828C399}" destId="{99848780-EFEB-4CE2-BB35-28D78DDECCE4}" srcOrd="10" destOrd="0" presId="urn:microsoft.com/office/officeart/2005/8/layout/list1"/>
    <dgm:cxn modelId="{80BCABCA-1368-4345-9BC2-C666EE4A0ECD}" type="presParOf" srcId="{5400FE48-25BA-49A0-ADC1-A6DE9828C399}" destId="{BB84ACAE-5945-464E-A913-CDECE9B3EBB4}" srcOrd="11" destOrd="0" presId="urn:microsoft.com/office/officeart/2005/8/layout/list1"/>
    <dgm:cxn modelId="{AA7C4947-BE54-4ACA-9935-1B88E6533415}" type="presParOf" srcId="{5400FE48-25BA-49A0-ADC1-A6DE9828C399}" destId="{E654476E-B243-4F8B-9B56-A392B6A207CA}" srcOrd="12" destOrd="0" presId="urn:microsoft.com/office/officeart/2005/8/layout/list1"/>
    <dgm:cxn modelId="{05382EF8-64A7-42C3-8F55-0C819379D0E7}" type="presParOf" srcId="{E654476E-B243-4F8B-9B56-A392B6A207CA}" destId="{2FF94B1F-2747-4C8E-8B01-012F15972093}" srcOrd="0" destOrd="0" presId="urn:microsoft.com/office/officeart/2005/8/layout/list1"/>
    <dgm:cxn modelId="{F2D3067B-0332-44A4-BE8A-3587A49D0218}" type="presParOf" srcId="{E654476E-B243-4F8B-9B56-A392B6A207CA}" destId="{4C3C9425-C81B-4351-B2C5-47CE8E5C66B6}" srcOrd="1" destOrd="0" presId="urn:microsoft.com/office/officeart/2005/8/layout/list1"/>
    <dgm:cxn modelId="{DF0B004F-5C7B-4518-80EE-DE370F9F166C}" type="presParOf" srcId="{5400FE48-25BA-49A0-ADC1-A6DE9828C399}" destId="{1D14B0D9-4ADB-4862-98AB-095F96ECB8EE}" srcOrd="13" destOrd="0" presId="urn:microsoft.com/office/officeart/2005/8/layout/list1"/>
    <dgm:cxn modelId="{6222BCBB-1860-4D99-9793-C5AA9D1128A3}" type="presParOf" srcId="{5400FE48-25BA-49A0-ADC1-A6DE9828C399}" destId="{0A9694C2-264E-4077-86BA-7D8D67C31A8A}" srcOrd="14" destOrd="0" presId="urn:microsoft.com/office/officeart/2005/8/layout/list1"/>
    <dgm:cxn modelId="{5A3EBB3F-1DB7-4C5D-B760-FE32CAC4B2B4}" type="presParOf" srcId="{5400FE48-25BA-49A0-ADC1-A6DE9828C399}" destId="{E253699F-D753-4BF0-A0CC-CA96BEC8CCBE}" srcOrd="15" destOrd="0" presId="urn:microsoft.com/office/officeart/2005/8/layout/list1"/>
    <dgm:cxn modelId="{7B876FCD-5E68-469E-B9E1-F6FFC57FB105}" type="presParOf" srcId="{5400FE48-25BA-49A0-ADC1-A6DE9828C399}" destId="{2813510E-D4B7-4D6C-9FF5-7E1EA2BF2943}" srcOrd="16" destOrd="0" presId="urn:microsoft.com/office/officeart/2005/8/layout/list1"/>
    <dgm:cxn modelId="{439F907D-E8BF-4C22-B8E1-122D7F75C133}" type="presParOf" srcId="{2813510E-D4B7-4D6C-9FF5-7E1EA2BF2943}" destId="{B95789FD-F53A-442C-98C7-BF8E4BFA5BE3}" srcOrd="0" destOrd="0" presId="urn:microsoft.com/office/officeart/2005/8/layout/list1"/>
    <dgm:cxn modelId="{AE0F65EC-1005-4C5F-B911-86BCB3898110}" type="presParOf" srcId="{2813510E-D4B7-4D6C-9FF5-7E1EA2BF2943}" destId="{60469D27-DD46-4A44-99EE-2AD24E2440EE}" srcOrd="1" destOrd="0" presId="urn:microsoft.com/office/officeart/2005/8/layout/list1"/>
    <dgm:cxn modelId="{C1F6EDC2-FE3F-4E50-A228-F8B8B237FC7D}" type="presParOf" srcId="{5400FE48-25BA-49A0-ADC1-A6DE9828C399}" destId="{4D3C2811-B753-4826-8437-73485A2DB594}" srcOrd="17" destOrd="0" presId="urn:microsoft.com/office/officeart/2005/8/layout/list1"/>
    <dgm:cxn modelId="{97BBD94D-0A87-4F21-BBDE-97333C1388D2}" type="presParOf" srcId="{5400FE48-25BA-49A0-ADC1-A6DE9828C399}" destId="{24DF2613-D1F6-485F-98C3-0525A2FB1362}"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0673D50-BCA7-4D98-8E44-ACC5DFF39398}" type="doc">
      <dgm:prSet loTypeId="urn:microsoft.com/office/officeart/2005/8/layout/venn3" loCatId="relationship" qsTypeId="urn:microsoft.com/office/officeart/2005/8/quickstyle/simple1" qsCatId="simple" csTypeId="urn:microsoft.com/office/officeart/2005/8/colors/colorful4" csCatId="colorful"/>
      <dgm:spPr/>
      <dgm:t>
        <a:bodyPr/>
        <a:lstStyle/>
        <a:p>
          <a:endParaRPr lang="en-US"/>
        </a:p>
      </dgm:t>
    </dgm:pt>
    <dgm:pt modelId="{B165008A-97D2-4405-8647-BD427E25DDE7}">
      <dgm:prSet/>
      <dgm:spPr/>
      <dgm:t>
        <a:bodyPr/>
        <a:lstStyle/>
        <a:p>
          <a:pPr rtl="0"/>
          <a:r>
            <a:rPr lang="en-US" dirty="0"/>
            <a:t>Experience</a:t>
          </a:r>
        </a:p>
      </dgm:t>
    </dgm:pt>
    <dgm:pt modelId="{2C2D88EE-8271-48DD-BB4E-C7C56E99DD4F}" type="parTrans" cxnId="{8CB0DB98-70EE-43E9-8EB7-35003139860F}">
      <dgm:prSet/>
      <dgm:spPr/>
      <dgm:t>
        <a:bodyPr/>
        <a:lstStyle/>
        <a:p>
          <a:endParaRPr lang="en-US"/>
        </a:p>
      </dgm:t>
    </dgm:pt>
    <dgm:pt modelId="{8F097AD4-976A-48A1-AC44-E329E61C773C}" type="sibTrans" cxnId="{8CB0DB98-70EE-43E9-8EB7-35003139860F}">
      <dgm:prSet/>
      <dgm:spPr/>
      <dgm:t>
        <a:bodyPr/>
        <a:lstStyle/>
        <a:p>
          <a:endParaRPr lang="en-US"/>
        </a:p>
      </dgm:t>
    </dgm:pt>
    <dgm:pt modelId="{4BB876E3-00C2-49DD-8D69-BE319F98FC08}">
      <dgm:prSet/>
      <dgm:spPr/>
      <dgm:t>
        <a:bodyPr/>
        <a:lstStyle/>
        <a:p>
          <a:pPr rtl="0"/>
          <a:r>
            <a:rPr lang="en-US" dirty="0"/>
            <a:t>Intuition</a:t>
          </a:r>
        </a:p>
      </dgm:t>
    </dgm:pt>
    <dgm:pt modelId="{566E06C9-46C9-4E0E-9649-2903682ECCAB}" type="parTrans" cxnId="{7DA159A8-BE6E-4771-8AB4-FC44392A690B}">
      <dgm:prSet/>
      <dgm:spPr/>
      <dgm:t>
        <a:bodyPr/>
        <a:lstStyle/>
        <a:p>
          <a:endParaRPr lang="en-US"/>
        </a:p>
      </dgm:t>
    </dgm:pt>
    <dgm:pt modelId="{19EB37EE-5766-4C15-B3B6-0738E32098EC}" type="sibTrans" cxnId="{7DA159A8-BE6E-4771-8AB4-FC44392A690B}">
      <dgm:prSet/>
      <dgm:spPr/>
      <dgm:t>
        <a:bodyPr/>
        <a:lstStyle/>
        <a:p>
          <a:endParaRPr lang="en-US"/>
        </a:p>
      </dgm:t>
    </dgm:pt>
    <dgm:pt modelId="{ABC72946-F3A5-4180-8A22-39BC671745FD}">
      <dgm:prSet/>
      <dgm:spPr/>
      <dgm:t>
        <a:bodyPr/>
        <a:lstStyle/>
        <a:p>
          <a:pPr rtl="0"/>
          <a:r>
            <a:rPr lang="en-US" dirty="0"/>
            <a:t>Research</a:t>
          </a:r>
        </a:p>
      </dgm:t>
    </dgm:pt>
    <dgm:pt modelId="{FD546AFC-B9BD-4935-8119-13CF2BB4B8E7}" type="parTrans" cxnId="{2952F8BA-9987-496A-898D-8DB4C7496117}">
      <dgm:prSet/>
      <dgm:spPr/>
      <dgm:t>
        <a:bodyPr/>
        <a:lstStyle/>
        <a:p>
          <a:endParaRPr lang="en-US"/>
        </a:p>
      </dgm:t>
    </dgm:pt>
    <dgm:pt modelId="{E832D7A2-38AA-4097-98B6-3DF98434E9AF}" type="sibTrans" cxnId="{2952F8BA-9987-496A-898D-8DB4C7496117}">
      <dgm:prSet/>
      <dgm:spPr/>
      <dgm:t>
        <a:bodyPr/>
        <a:lstStyle/>
        <a:p>
          <a:endParaRPr lang="en-US"/>
        </a:p>
      </dgm:t>
    </dgm:pt>
    <dgm:pt modelId="{37120C7B-5AF4-44F8-BFA3-4E46703AF2C4}" type="pres">
      <dgm:prSet presAssocID="{90673D50-BCA7-4D98-8E44-ACC5DFF39398}" presName="Name0" presStyleCnt="0">
        <dgm:presLayoutVars>
          <dgm:dir/>
          <dgm:resizeHandles val="exact"/>
        </dgm:presLayoutVars>
      </dgm:prSet>
      <dgm:spPr/>
    </dgm:pt>
    <dgm:pt modelId="{FB53F27B-5B1C-412B-84FC-7151FB71FF37}" type="pres">
      <dgm:prSet presAssocID="{B165008A-97D2-4405-8647-BD427E25DDE7}" presName="Name5" presStyleLbl="vennNode1" presStyleIdx="0" presStyleCnt="3">
        <dgm:presLayoutVars>
          <dgm:bulletEnabled val="1"/>
        </dgm:presLayoutVars>
      </dgm:prSet>
      <dgm:spPr/>
    </dgm:pt>
    <dgm:pt modelId="{D5B5D7BC-46C1-4734-9739-40FCB98EC5D8}" type="pres">
      <dgm:prSet presAssocID="{8F097AD4-976A-48A1-AC44-E329E61C773C}" presName="space" presStyleCnt="0"/>
      <dgm:spPr/>
    </dgm:pt>
    <dgm:pt modelId="{4060B38E-EEE1-4497-B134-90B4027D5541}" type="pres">
      <dgm:prSet presAssocID="{4BB876E3-00C2-49DD-8D69-BE319F98FC08}" presName="Name5" presStyleLbl="vennNode1" presStyleIdx="1" presStyleCnt="3">
        <dgm:presLayoutVars>
          <dgm:bulletEnabled val="1"/>
        </dgm:presLayoutVars>
      </dgm:prSet>
      <dgm:spPr/>
    </dgm:pt>
    <dgm:pt modelId="{696338EC-1EA1-4EFC-B860-BDEF8A6689C5}" type="pres">
      <dgm:prSet presAssocID="{19EB37EE-5766-4C15-B3B6-0738E32098EC}" presName="space" presStyleCnt="0"/>
      <dgm:spPr/>
    </dgm:pt>
    <dgm:pt modelId="{912DF936-ACAB-4481-A7CC-4F5CC2B8327E}" type="pres">
      <dgm:prSet presAssocID="{ABC72946-F3A5-4180-8A22-39BC671745FD}" presName="Name5" presStyleLbl="vennNode1" presStyleIdx="2" presStyleCnt="3">
        <dgm:presLayoutVars>
          <dgm:bulletEnabled val="1"/>
        </dgm:presLayoutVars>
      </dgm:prSet>
      <dgm:spPr/>
    </dgm:pt>
  </dgm:ptLst>
  <dgm:cxnLst>
    <dgm:cxn modelId="{CF8CA538-8DD3-478A-9C56-6144F5A58479}" type="presOf" srcId="{ABC72946-F3A5-4180-8A22-39BC671745FD}" destId="{912DF936-ACAB-4481-A7CC-4F5CC2B8327E}" srcOrd="0" destOrd="0" presId="urn:microsoft.com/office/officeart/2005/8/layout/venn3"/>
    <dgm:cxn modelId="{B4988667-C09B-4B10-8593-E447ED404520}" type="presOf" srcId="{B165008A-97D2-4405-8647-BD427E25DDE7}" destId="{FB53F27B-5B1C-412B-84FC-7151FB71FF37}" srcOrd="0" destOrd="0" presId="urn:microsoft.com/office/officeart/2005/8/layout/venn3"/>
    <dgm:cxn modelId="{8CB0DB98-70EE-43E9-8EB7-35003139860F}" srcId="{90673D50-BCA7-4D98-8E44-ACC5DFF39398}" destId="{B165008A-97D2-4405-8647-BD427E25DDE7}" srcOrd="0" destOrd="0" parTransId="{2C2D88EE-8271-48DD-BB4E-C7C56E99DD4F}" sibTransId="{8F097AD4-976A-48A1-AC44-E329E61C773C}"/>
    <dgm:cxn modelId="{7DA159A8-BE6E-4771-8AB4-FC44392A690B}" srcId="{90673D50-BCA7-4D98-8E44-ACC5DFF39398}" destId="{4BB876E3-00C2-49DD-8D69-BE319F98FC08}" srcOrd="1" destOrd="0" parTransId="{566E06C9-46C9-4E0E-9649-2903682ECCAB}" sibTransId="{19EB37EE-5766-4C15-B3B6-0738E32098EC}"/>
    <dgm:cxn modelId="{2952F8BA-9987-496A-898D-8DB4C7496117}" srcId="{90673D50-BCA7-4D98-8E44-ACC5DFF39398}" destId="{ABC72946-F3A5-4180-8A22-39BC671745FD}" srcOrd="2" destOrd="0" parTransId="{FD546AFC-B9BD-4935-8119-13CF2BB4B8E7}" sibTransId="{E832D7A2-38AA-4097-98B6-3DF98434E9AF}"/>
    <dgm:cxn modelId="{8BAD5EBE-4B61-4E9E-8258-858CD1F286F2}" type="presOf" srcId="{4BB876E3-00C2-49DD-8D69-BE319F98FC08}" destId="{4060B38E-EEE1-4497-B134-90B4027D5541}" srcOrd="0" destOrd="0" presId="urn:microsoft.com/office/officeart/2005/8/layout/venn3"/>
    <dgm:cxn modelId="{D8A4EAFB-FE73-44FE-AD3F-461426282A20}" type="presOf" srcId="{90673D50-BCA7-4D98-8E44-ACC5DFF39398}" destId="{37120C7B-5AF4-44F8-BFA3-4E46703AF2C4}" srcOrd="0" destOrd="0" presId="urn:microsoft.com/office/officeart/2005/8/layout/venn3"/>
    <dgm:cxn modelId="{6E41BB5E-D71E-4AF7-B733-FFFA2E29009B}" type="presParOf" srcId="{37120C7B-5AF4-44F8-BFA3-4E46703AF2C4}" destId="{FB53F27B-5B1C-412B-84FC-7151FB71FF37}" srcOrd="0" destOrd="0" presId="urn:microsoft.com/office/officeart/2005/8/layout/venn3"/>
    <dgm:cxn modelId="{09CCAA09-4CAC-499F-8A2B-32F7B5CC09C7}" type="presParOf" srcId="{37120C7B-5AF4-44F8-BFA3-4E46703AF2C4}" destId="{D5B5D7BC-46C1-4734-9739-40FCB98EC5D8}" srcOrd="1" destOrd="0" presId="urn:microsoft.com/office/officeart/2005/8/layout/venn3"/>
    <dgm:cxn modelId="{2DBA3073-F239-4C1E-955C-6B5E42876E1D}" type="presParOf" srcId="{37120C7B-5AF4-44F8-BFA3-4E46703AF2C4}" destId="{4060B38E-EEE1-4497-B134-90B4027D5541}" srcOrd="2" destOrd="0" presId="urn:microsoft.com/office/officeart/2005/8/layout/venn3"/>
    <dgm:cxn modelId="{EB2B01B9-9A40-4E09-8B78-66EBC618D2F0}" type="presParOf" srcId="{37120C7B-5AF4-44F8-BFA3-4E46703AF2C4}" destId="{696338EC-1EA1-4EFC-B860-BDEF8A6689C5}" srcOrd="3" destOrd="0" presId="urn:microsoft.com/office/officeart/2005/8/layout/venn3"/>
    <dgm:cxn modelId="{1ED902BA-3054-46E2-9831-EE56FA007853}" type="presParOf" srcId="{37120C7B-5AF4-44F8-BFA3-4E46703AF2C4}" destId="{912DF936-ACAB-4481-A7CC-4F5CC2B8327E}" srcOrd="4"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509CDA9-E54A-4747-BCDF-6125F61B0C59}" type="doc">
      <dgm:prSet loTypeId="urn:microsoft.com/office/officeart/2005/8/layout/hList6" loCatId="list" qsTypeId="urn:microsoft.com/office/officeart/2005/8/quickstyle/simple5" qsCatId="simple" csTypeId="urn:microsoft.com/office/officeart/2005/8/colors/colorful2" csCatId="colorful" phldr="1"/>
      <dgm:spPr/>
      <dgm:t>
        <a:bodyPr/>
        <a:lstStyle/>
        <a:p>
          <a:endParaRPr lang="en-US"/>
        </a:p>
      </dgm:t>
    </dgm:pt>
    <dgm:pt modelId="{01FFBEBA-DB23-49B2-A053-EAE73F687C60}">
      <dgm:prSet phldrT="[Text]"/>
      <dgm:spPr/>
      <dgm:t>
        <a:bodyPr/>
        <a:lstStyle/>
        <a:p>
          <a:r>
            <a:rPr lang="en-US" dirty="0">
              <a:solidFill>
                <a:schemeClr val="tx1"/>
              </a:solidFill>
            </a:rPr>
            <a:t>Stimulus</a:t>
          </a:r>
        </a:p>
      </dgm:t>
    </dgm:pt>
    <dgm:pt modelId="{30F117EB-798C-4162-9F1C-067A49D6B7F3}" type="parTrans" cxnId="{4CBF2E11-3F1D-4306-9BA0-AB1C1B4B559C}">
      <dgm:prSet/>
      <dgm:spPr/>
      <dgm:t>
        <a:bodyPr/>
        <a:lstStyle/>
        <a:p>
          <a:endParaRPr lang="en-US"/>
        </a:p>
      </dgm:t>
    </dgm:pt>
    <dgm:pt modelId="{DD969A35-1FAA-46B4-A27D-8309BAA55D89}" type="sibTrans" cxnId="{4CBF2E11-3F1D-4306-9BA0-AB1C1B4B559C}">
      <dgm:prSet/>
      <dgm:spPr/>
      <dgm:t>
        <a:bodyPr/>
        <a:lstStyle/>
        <a:p>
          <a:endParaRPr lang="en-US"/>
        </a:p>
      </dgm:t>
    </dgm:pt>
    <dgm:pt modelId="{5F64D6CA-BDB1-4A22-AE0E-C991D583252F}">
      <dgm:prSet phldrT="[Text]"/>
      <dgm:spPr/>
      <dgm:t>
        <a:bodyPr/>
        <a:lstStyle/>
        <a:p>
          <a:r>
            <a:rPr lang="en-US" dirty="0">
              <a:solidFill>
                <a:schemeClr val="tx1"/>
              </a:solidFill>
            </a:rPr>
            <a:t>Ads, Products, </a:t>
          </a:r>
          <a:r>
            <a:rPr lang="en-US" dirty="0" err="1">
              <a:solidFill>
                <a:schemeClr val="tx1"/>
              </a:solidFill>
            </a:rPr>
            <a:t>Hungerpangs</a:t>
          </a:r>
          <a:endParaRPr lang="en-US" dirty="0">
            <a:solidFill>
              <a:schemeClr val="tx1"/>
            </a:solidFill>
          </a:endParaRPr>
        </a:p>
      </dgm:t>
    </dgm:pt>
    <dgm:pt modelId="{9F354441-3FE3-42C1-8595-5EAD29EECC5B}" type="parTrans" cxnId="{E41D2433-76EA-4548-8740-6B850B995874}">
      <dgm:prSet/>
      <dgm:spPr/>
      <dgm:t>
        <a:bodyPr/>
        <a:lstStyle/>
        <a:p>
          <a:endParaRPr lang="en-US"/>
        </a:p>
      </dgm:t>
    </dgm:pt>
    <dgm:pt modelId="{22561E4C-6DB8-4678-911E-96CF8663D459}" type="sibTrans" cxnId="{E41D2433-76EA-4548-8740-6B850B995874}">
      <dgm:prSet/>
      <dgm:spPr/>
      <dgm:t>
        <a:bodyPr/>
        <a:lstStyle/>
        <a:p>
          <a:endParaRPr lang="en-US"/>
        </a:p>
      </dgm:t>
    </dgm:pt>
    <dgm:pt modelId="{F8D91AF9-A4CC-4A5F-8FB9-E49E4130048A}">
      <dgm:prSet phldrT="[Text]"/>
      <dgm:spPr/>
      <dgm:t>
        <a:bodyPr/>
        <a:lstStyle/>
        <a:p>
          <a:r>
            <a:rPr lang="en-US" dirty="0">
              <a:solidFill>
                <a:schemeClr val="tx1"/>
              </a:solidFill>
            </a:rPr>
            <a:t>Response</a:t>
          </a:r>
        </a:p>
      </dgm:t>
    </dgm:pt>
    <dgm:pt modelId="{CF97D445-9698-439A-A5F0-DF5CDCE276D6}" type="parTrans" cxnId="{1FC23FB6-C8A2-4669-AE55-C1F4CEF3BE36}">
      <dgm:prSet/>
      <dgm:spPr/>
      <dgm:t>
        <a:bodyPr/>
        <a:lstStyle/>
        <a:p>
          <a:endParaRPr lang="en-US"/>
        </a:p>
      </dgm:t>
    </dgm:pt>
    <dgm:pt modelId="{C0C8A2FE-B614-4C77-8F9E-7F7FBEE93143}" type="sibTrans" cxnId="{1FC23FB6-C8A2-4669-AE55-C1F4CEF3BE36}">
      <dgm:prSet/>
      <dgm:spPr/>
      <dgm:t>
        <a:bodyPr/>
        <a:lstStyle/>
        <a:p>
          <a:endParaRPr lang="en-US"/>
        </a:p>
      </dgm:t>
    </dgm:pt>
    <dgm:pt modelId="{43CA3E97-887A-40A8-AC03-2CD56B332283}">
      <dgm:prSet phldrT="[Text]"/>
      <dgm:spPr/>
      <dgm:t>
        <a:bodyPr/>
        <a:lstStyle/>
        <a:p>
          <a:r>
            <a:rPr lang="en-US" dirty="0">
              <a:solidFill>
                <a:schemeClr val="tx1"/>
              </a:solidFill>
            </a:rPr>
            <a:t>Physical/Mental Reaction To The Stimulus</a:t>
          </a:r>
        </a:p>
      </dgm:t>
    </dgm:pt>
    <dgm:pt modelId="{139A9784-65BE-4BA5-8AE8-7101284CDB4E}" type="parTrans" cxnId="{6BF74EB3-A62A-4761-AD76-A9B400387298}">
      <dgm:prSet/>
      <dgm:spPr/>
      <dgm:t>
        <a:bodyPr/>
        <a:lstStyle/>
        <a:p>
          <a:endParaRPr lang="en-US"/>
        </a:p>
      </dgm:t>
    </dgm:pt>
    <dgm:pt modelId="{4FF38341-EA7B-46D0-BB3A-1FAFBB94DB1D}" type="sibTrans" cxnId="{6BF74EB3-A62A-4761-AD76-A9B400387298}">
      <dgm:prSet/>
      <dgm:spPr/>
      <dgm:t>
        <a:bodyPr/>
        <a:lstStyle/>
        <a:p>
          <a:endParaRPr lang="en-US"/>
        </a:p>
      </dgm:t>
    </dgm:pt>
    <dgm:pt modelId="{BE0FCC38-137D-4A30-B53D-22AA83A6A9F9}">
      <dgm:prSet phldrT="[Text]"/>
      <dgm:spPr/>
      <dgm:t>
        <a:bodyPr/>
        <a:lstStyle/>
        <a:p>
          <a:r>
            <a:rPr lang="en-US" dirty="0">
              <a:solidFill>
                <a:schemeClr val="bg1"/>
              </a:solidFill>
            </a:rPr>
            <a:t>Intervening Variables </a:t>
          </a:r>
        </a:p>
      </dgm:t>
    </dgm:pt>
    <dgm:pt modelId="{02D01584-AA25-446B-8CEE-D62DE9698779}" type="parTrans" cxnId="{34D62956-6598-47A4-8D30-39A56F0E061F}">
      <dgm:prSet/>
      <dgm:spPr/>
      <dgm:t>
        <a:bodyPr/>
        <a:lstStyle/>
        <a:p>
          <a:endParaRPr lang="en-US"/>
        </a:p>
      </dgm:t>
    </dgm:pt>
    <dgm:pt modelId="{67FC1FE7-A222-45DC-B32D-059232E2CEF0}" type="sibTrans" cxnId="{34D62956-6598-47A4-8D30-39A56F0E061F}">
      <dgm:prSet/>
      <dgm:spPr/>
      <dgm:t>
        <a:bodyPr/>
        <a:lstStyle/>
        <a:p>
          <a:endParaRPr lang="en-US"/>
        </a:p>
      </dgm:t>
    </dgm:pt>
    <dgm:pt modelId="{6E0F02CC-13A2-4248-B960-2210AF6D58C7}">
      <dgm:prSet phldrT="[Text]"/>
      <dgm:spPr/>
      <dgm:t>
        <a:bodyPr/>
        <a:lstStyle/>
        <a:p>
          <a:r>
            <a:rPr lang="en-US" dirty="0">
              <a:solidFill>
                <a:schemeClr val="bg1"/>
              </a:solidFill>
            </a:rPr>
            <a:t>– Mood, Knowledge, Attitude, Values, Situations, Etc.</a:t>
          </a:r>
        </a:p>
      </dgm:t>
    </dgm:pt>
    <dgm:pt modelId="{A63192ED-60D4-46F3-B311-6DC394AD4205}" type="parTrans" cxnId="{41A0077C-57E7-44FC-8F8D-1A4C8FC8D841}">
      <dgm:prSet/>
      <dgm:spPr/>
      <dgm:t>
        <a:bodyPr/>
        <a:lstStyle/>
        <a:p>
          <a:endParaRPr lang="en-US"/>
        </a:p>
      </dgm:t>
    </dgm:pt>
    <dgm:pt modelId="{F1AE7357-8341-4374-849E-53D24C78C76E}" type="sibTrans" cxnId="{41A0077C-57E7-44FC-8F8D-1A4C8FC8D841}">
      <dgm:prSet/>
      <dgm:spPr/>
      <dgm:t>
        <a:bodyPr/>
        <a:lstStyle/>
        <a:p>
          <a:endParaRPr lang="en-US"/>
        </a:p>
      </dgm:t>
    </dgm:pt>
    <dgm:pt modelId="{5E3E1712-E91F-4FDE-951E-E23D9581B01F}" type="pres">
      <dgm:prSet presAssocID="{6509CDA9-E54A-4747-BCDF-6125F61B0C59}" presName="Name0" presStyleCnt="0">
        <dgm:presLayoutVars>
          <dgm:dir/>
          <dgm:resizeHandles val="exact"/>
        </dgm:presLayoutVars>
      </dgm:prSet>
      <dgm:spPr/>
    </dgm:pt>
    <dgm:pt modelId="{7D4EB3B0-F4D7-480C-9C5A-E14611E7F889}" type="pres">
      <dgm:prSet presAssocID="{01FFBEBA-DB23-49B2-A053-EAE73F687C60}" presName="node" presStyleLbl="node1" presStyleIdx="0" presStyleCnt="3">
        <dgm:presLayoutVars>
          <dgm:bulletEnabled val="1"/>
        </dgm:presLayoutVars>
      </dgm:prSet>
      <dgm:spPr/>
    </dgm:pt>
    <dgm:pt modelId="{AFB8ACFA-F485-4A4C-933C-BD1FBBC6F597}" type="pres">
      <dgm:prSet presAssocID="{DD969A35-1FAA-46B4-A27D-8309BAA55D89}" presName="sibTrans" presStyleCnt="0"/>
      <dgm:spPr/>
    </dgm:pt>
    <dgm:pt modelId="{8F187358-D975-438C-B940-80E12F408EBF}" type="pres">
      <dgm:prSet presAssocID="{F8D91AF9-A4CC-4A5F-8FB9-E49E4130048A}" presName="node" presStyleLbl="node1" presStyleIdx="1" presStyleCnt="3">
        <dgm:presLayoutVars>
          <dgm:bulletEnabled val="1"/>
        </dgm:presLayoutVars>
      </dgm:prSet>
      <dgm:spPr/>
    </dgm:pt>
    <dgm:pt modelId="{98EA1662-BCB7-476F-82FE-DFC318110C21}" type="pres">
      <dgm:prSet presAssocID="{C0C8A2FE-B614-4C77-8F9E-7F7FBEE93143}" presName="sibTrans" presStyleCnt="0"/>
      <dgm:spPr/>
    </dgm:pt>
    <dgm:pt modelId="{980E10F2-2EC7-425C-9004-E758640AD391}" type="pres">
      <dgm:prSet presAssocID="{BE0FCC38-137D-4A30-B53D-22AA83A6A9F9}" presName="node" presStyleLbl="node1" presStyleIdx="2" presStyleCnt="3">
        <dgm:presLayoutVars>
          <dgm:bulletEnabled val="1"/>
        </dgm:presLayoutVars>
      </dgm:prSet>
      <dgm:spPr/>
    </dgm:pt>
  </dgm:ptLst>
  <dgm:cxnLst>
    <dgm:cxn modelId="{368D980A-E0D0-4B1D-9C5D-6A713A18490E}" type="presOf" srcId="{5F64D6CA-BDB1-4A22-AE0E-C991D583252F}" destId="{7D4EB3B0-F4D7-480C-9C5A-E14611E7F889}" srcOrd="0" destOrd="1" presId="urn:microsoft.com/office/officeart/2005/8/layout/hList6"/>
    <dgm:cxn modelId="{F90EA30B-9821-4A27-A636-707459093CB1}" type="presOf" srcId="{6E0F02CC-13A2-4248-B960-2210AF6D58C7}" destId="{980E10F2-2EC7-425C-9004-E758640AD391}" srcOrd="0" destOrd="1" presId="urn:microsoft.com/office/officeart/2005/8/layout/hList6"/>
    <dgm:cxn modelId="{9641C30B-1D21-4B60-817D-9456ED077C3A}" type="presOf" srcId="{6509CDA9-E54A-4747-BCDF-6125F61B0C59}" destId="{5E3E1712-E91F-4FDE-951E-E23D9581B01F}" srcOrd="0" destOrd="0" presId="urn:microsoft.com/office/officeart/2005/8/layout/hList6"/>
    <dgm:cxn modelId="{4CBF2E11-3F1D-4306-9BA0-AB1C1B4B559C}" srcId="{6509CDA9-E54A-4747-BCDF-6125F61B0C59}" destId="{01FFBEBA-DB23-49B2-A053-EAE73F687C60}" srcOrd="0" destOrd="0" parTransId="{30F117EB-798C-4162-9F1C-067A49D6B7F3}" sibTransId="{DD969A35-1FAA-46B4-A27D-8309BAA55D89}"/>
    <dgm:cxn modelId="{E4B54B2F-2D02-4DA4-A161-CB3696CD4F45}" type="presOf" srcId="{01FFBEBA-DB23-49B2-A053-EAE73F687C60}" destId="{7D4EB3B0-F4D7-480C-9C5A-E14611E7F889}" srcOrd="0" destOrd="0" presId="urn:microsoft.com/office/officeart/2005/8/layout/hList6"/>
    <dgm:cxn modelId="{E41D2433-76EA-4548-8740-6B850B995874}" srcId="{01FFBEBA-DB23-49B2-A053-EAE73F687C60}" destId="{5F64D6CA-BDB1-4A22-AE0E-C991D583252F}" srcOrd="0" destOrd="0" parTransId="{9F354441-3FE3-42C1-8595-5EAD29EECC5B}" sibTransId="{22561E4C-6DB8-4678-911E-96CF8663D459}"/>
    <dgm:cxn modelId="{34D62956-6598-47A4-8D30-39A56F0E061F}" srcId="{6509CDA9-E54A-4747-BCDF-6125F61B0C59}" destId="{BE0FCC38-137D-4A30-B53D-22AA83A6A9F9}" srcOrd="2" destOrd="0" parTransId="{02D01584-AA25-446B-8CEE-D62DE9698779}" sibTransId="{67FC1FE7-A222-45DC-B32D-059232E2CEF0}"/>
    <dgm:cxn modelId="{41A0077C-57E7-44FC-8F8D-1A4C8FC8D841}" srcId="{BE0FCC38-137D-4A30-B53D-22AA83A6A9F9}" destId="{6E0F02CC-13A2-4248-B960-2210AF6D58C7}" srcOrd="0" destOrd="0" parTransId="{A63192ED-60D4-46F3-B311-6DC394AD4205}" sibTransId="{F1AE7357-8341-4374-849E-53D24C78C76E}"/>
    <dgm:cxn modelId="{F927AD7E-C304-4A37-A75C-5EA3D669E9A1}" type="presOf" srcId="{BE0FCC38-137D-4A30-B53D-22AA83A6A9F9}" destId="{980E10F2-2EC7-425C-9004-E758640AD391}" srcOrd="0" destOrd="0" presId="urn:microsoft.com/office/officeart/2005/8/layout/hList6"/>
    <dgm:cxn modelId="{6BF74EB3-A62A-4761-AD76-A9B400387298}" srcId="{F8D91AF9-A4CC-4A5F-8FB9-E49E4130048A}" destId="{43CA3E97-887A-40A8-AC03-2CD56B332283}" srcOrd="0" destOrd="0" parTransId="{139A9784-65BE-4BA5-8AE8-7101284CDB4E}" sibTransId="{4FF38341-EA7B-46D0-BB3A-1FAFBB94DB1D}"/>
    <dgm:cxn modelId="{1FC23FB6-C8A2-4669-AE55-C1F4CEF3BE36}" srcId="{6509CDA9-E54A-4747-BCDF-6125F61B0C59}" destId="{F8D91AF9-A4CC-4A5F-8FB9-E49E4130048A}" srcOrd="1" destOrd="0" parTransId="{CF97D445-9698-439A-A5F0-DF5CDCE276D6}" sibTransId="{C0C8A2FE-B614-4C77-8F9E-7F7FBEE93143}"/>
    <dgm:cxn modelId="{C44C9FBA-E535-41FE-85AF-3158298041A7}" type="presOf" srcId="{F8D91AF9-A4CC-4A5F-8FB9-E49E4130048A}" destId="{8F187358-D975-438C-B940-80E12F408EBF}" srcOrd="0" destOrd="0" presId="urn:microsoft.com/office/officeart/2005/8/layout/hList6"/>
    <dgm:cxn modelId="{0DC55BD6-BF20-4481-A954-EA683D9F0195}" type="presOf" srcId="{43CA3E97-887A-40A8-AC03-2CD56B332283}" destId="{8F187358-D975-438C-B940-80E12F408EBF}" srcOrd="0" destOrd="1" presId="urn:microsoft.com/office/officeart/2005/8/layout/hList6"/>
    <dgm:cxn modelId="{E369EDC5-BEE2-4FBE-8D3D-8B29DE814958}" type="presParOf" srcId="{5E3E1712-E91F-4FDE-951E-E23D9581B01F}" destId="{7D4EB3B0-F4D7-480C-9C5A-E14611E7F889}" srcOrd="0" destOrd="0" presId="urn:microsoft.com/office/officeart/2005/8/layout/hList6"/>
    <dgm:cxn modelId="{93FF4D91-3528-4CDD-9981-1C2B2E236F2E}" type="presParOf" srcId="{5E3E1712-E91F-4FDE-951E-E23D9581B01F}" destId="{AFB8ACFA-F485-4A4C-933C-BD1FBBC6F597}" srcOrd="1" destOrd="0" presId="urn:microsoft.com/office/officeart/2005/8/layout/hList6"/>
    <dgm:cxn modelId="{30356EE2-4556-4E9D-AF06-C5D112153C46}" type="presParOf" srcId="{5E3E1712-E91F-4FDE-951E-E23D9581B01F}" destId="{8F187358-D975-438C-B940-80E12F408EBF}" srcOrd="2" destOrd="0" presId="urn:microsoft.com/office/officeart/2005/8/layout/hList6"/>
    <dgm:cxn modelId="{14BF8C37-1E59-4F4F-9D24-C8919BC60808}" type="presParOf" srcId="{5E3E1712-E91F-4FDE-951E-E23D9581B01F}" destId="{98EA1662-BCB7-476F-82FE-DFC318110C21}" srcOrd="3" destOrd="0" presId="urn:microsoft.com/office/officeart/2005/8/layout/hList6"/>
    <dgm:cxn modelId="{4D83A346-1C4C-47A3-82BC-2F892DBACDAD}" type="presParOf" srcId="{5E3E1712-E91F-4FDE-951E-E23D9581B01F}" destId="{980E10F2-2EC7-425C-9004-E758640AD391}" srcOrd="4"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51280D-9CEA-4DA4-BECC-C95042E6AD2B}">
      <dsp:nvSpPr>
        <dsp:cNvPr id="0" name=""/>
        <dsp:cNvSpPr/>
      </dsp:nvSpPr>
      <dsp:spPr>
        <a:xfrm rot="10800000">
          <a:off x="1515771" y="2021"/>
          <a:ext cx="5371338" cy="651362"/>
        </a:xfrm>
        <a:prstGeom prst="homePlate">
          <a:avLst/>
        </a:prstGeom>
        <a:gradFill rotWithShape="0">
          <a:gsLst>
            <a:gs pos="0">
              <a:schemeClr val="accent2">
                <a:hueOff val="0"/>
                <a:satOff val="0"/>
                <a:lumOff val="0"/>
                <a:alphaOff val="0"/>
                <a:tint val="50000"/>
                <a:shade val="86000"/>
                <a:satMod val="140000"/>
              </a:schemeClr>
            </a:gs>
            <a:gs pos="45000">
              <a:schemeClr val="accent2">
                <a:hueOff val="0"/>
                <a:satOff val="0"/>
                <a:lumOff val="0"/>
                <a:alphaOff val="0"/>
                <a:tint val="48000"/>
                <a:satMod val="150000"/>
              </a:schemeClr>
            </a:gs>
            <a:gs pos="100000">
              <a:schemeClr val="accent2">
                <a:hueOff val="0"/>
                <a:satOff val="0"/>
                <a:lumOff val="0"/>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87233" tIns="118110" rIns="220472" bIns="118110" numCol="1" spcCol="1270" anchor="ctr" anchorCtr="0">
          <a:noAutofit/>
        </a:bodyPr>
        <a:lstStyle/>
        <a:p>
          <a:pPr marL="0" lvl="0" indent="0" algn="ctr" defTabSz="1377950" rtl="0">
            <a:lnSpc>
              <a:spcPct val="90000"/>
            </a:lnSpc>
            <a:spcBef>
              <a:spcPct val="0"/>
            </a:spcBef>
            <a:spcAft>
              <a:spcPct val="35000"/>
            </a:spcAft>
            <a:buNone/>
          </a:pPr>
          <a:r>
            <a:rPr lang="en-US" sz="3100" kern="1200" dirty="0"/>
            <a:t>Psychology</a:t>
          </a:r>
        </a:p>
      </dsp:txBody>
      <dsp:txXfrm rot="10800000">
        <a:off x="1678611" y="2021"/>
        <a:ext cx="5208498" cy="651362"/>
      </dsp:txXfrm>
    </dsp:sp>
    <dsp:sp modelId="{EEECF265-6EEA-4543-9B6D-3617CDC5838C}">
      <dsp:nvSpPr>
        <dsp:cNvPr id="0" name=""/>
        <dsp:cNvSpPr/>
      </dsp:nvSpPr>
      <dsp:spPr>
        <a:xfrm>
          <a:off x="1190090" y="2021"/>
          <a:ext cx="651362" cy="651362"/>
        </a:xfrm>
        <a:prstGeom prst="ellipse">
          <a:avLst/>
        </a:prstGeom>
        <a:solidFill>
          <a:schemeClr val="accent2">
            <a:tint val="50000"/>
            <a:hueOff val="0"/>
            <a:satOff val="0"/>
            <a:lumOff val="0"/>
            <a:alphaOff val="0"/>
          </a:schemeClr>
        </a:solidFill>
        <a:ln w="9525" cap="flat" cmpd="sng" algn="ctr">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 modelId="{CA0455F6-46E8-4748-B028-A6CAE5645F3C}">
      <dsp:nvSpPr>
        <dsp:cNvPr id="0" name=""/>
        <dsp:cNvSpPr/>
      </dsp:nvSpPr>
      <dsp:spPr>
        <a:xfrm rot="10800000">
          <a:off x="1515771" y="847820"/>
          <a:ext cx="5371338" cy="651362"/>
        </a:xfrm>
        <a:prstGeom prst="homePlate">
          <a:avLst/>
        </a:prstGeom>
        <a:gradFill rotWithShape="0">
          <a:gsLst>
            <a:gs pos="0">
              <a:schemeClr val="accent3">
                <a:hueOff val="0"/>
                <a:satOff val="0"/>
                <a:lumOff val="0"/>
                <a:alphaOff val="0"/>
                <a:tint val="50000"/>
                <a:shade val="86000"/>
                <a:satMod val="140000"/>
              </a:schemeClr>
            </a:gs>
            <a:gs pos="45000">
              <a:schemeClr val="accent3">
                <a:hueOff val="0"/>
                <a:satOff val="0"/>
                <a:lumOff val="0"/>
                <a:alphaOff val="0"/>
                <a:tint val="48000"/>
                <a:satMod val="150000"/>
              </a:schemeClr>
            </a:gs>
            <a:gs pos="100000">
              <a:schemeClr val="accent3">
                <a:hueOff val="0"/>
                <a:satOff val="0"/>
                <a:lumOff val="0"/>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87233" tIns="118110" rIns="220472" bIns="118110" numCol="1" spcCol="1270" anchor="ctr" anchorCtr="0">
          <a:noAutofit/>
        </a:bodyPr>
        <a:lstStyle/>
        <a:p>
          <a:pPr marL="0" lvl="0" indent="0" algn="ctr" defTabSz="1377950" rtl="0">
            <a:lnSpc>
              <a:spcPct val="90000"/>
            </a:lnSpc>
            <a:spcBef>
              <a:spcPct val="0"/>
            </a:spcBef>
            <a:spcAft>
              <a:spcPct val="35000"/>
            </a:spcAft>
            <a:buNone/>
          </a:pPr>
          <a:r>
            <a:rPr lang="en-US" sz="3100" kern="1200"/>
            <a:t>Sociology</a:t>
          </a:r>
        </a:p>
      </dsp:txBody>
      <dsp:txXfrm rot="10800000">
        <a:off x="1678611" y="847820"/>
        <a:ext cx="5208498" cy="651362"/>
      </dsp:txXfrm>
    </dsp:sp>
    <dsp:sp modelId="{67C175F2-A5A6-487E-9C71-FBB9C5E27651}">
      <dsp:nvSpPr>
        <dsp:cNvPr id="0" name=""/>
        <dsp:cNvSpPr/>
      </dsp:nvSpPr>
      <dsp:spPr>
        <a:xfrm>
          <a:off x="1190090" y="847820"/>
          <a:ext cx="651362" cy="651362"/>
        </a:xfrm>
        <a:prstGeom prst="ellipse">
          <a:avLst/>
        </a:prstGeom>
        <a:solidFill>
          <a:schemeClr val="accent3">
            <a:tint val="50000"/>
            <a:hueOff val="0"/>
            <a:satOff val="0"/>
            <a:lumOff val="0"/>
            <a:alphaOff val="0"/>
          </a:schemeClr>
        </a:solidFill>
        <a:ln w="9525" cap="flat" cmpd="sng" algn="ctr">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 modelId="{5127B7DE-95D3-4C7A-979B-F60382922A29}">
      <dsp:nvSpPr>
        <dsp:cNvPr id="0" name=""/>
        <dsp:cNvSpPr/>
      </dsp:nvSpPr>
      <dsp:spPr>
        <a:xfrm rot="10800000">
          <a:off x="1515771" y="1693618"/>
          <a:ext cx="5371338" cy="651362"/>
        </a:xfrm>
        <a:prstGeom prst="homePlate">
          <a:avLst/>
        </a:prstGeom>
        <a:gradFill rotWithShape="0">
          <a:gsLst>
            <a:gs pos="0">
              <a:schemeClr val="accent4">
                <a:hueOff val="0"/>
                <a:satOff val="0"/>
                <a:lumOff val="0"/>
                <a:alphaOff val="0"/>
                <a:tint val="50000"/>
                <a:shade val="86000"/>
                <a:satMod val="140000"/>
              </a:schemeClr>
            </a:gs>
            <a:gs pos="45000">
              <a:schemeClr val="accent4">
                <a:hueOff val="0"/>
                <a:satOff val="0"/>
                <a:lumOff val="0"/>
                <a:alphaOff val="0"/>
                <a:tint val="48000"/>
                <a:satMod val="150000"/>
              </a:schemeClr>
            </a:gs>
            <a:gs pos="100000">
              <a:schemeClr val="accent4">
                <a:hueOff val="0"/>
                <a:satOff val="0"/>
                <a:lumOff val="0"/>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87233" tIns="118110" rIns="220472" bIns="118110" numCol="1" spcCol="1270" anchor="ctr" anchorCtr="0">
          <a:noAutofit/>
        </a:bodyPr>
        <a:lstStyle/>
        <a:p>
          <a:pPr marL="0" lvl="0" indent="0" algn="ctr" defTabSz="1377950" rtl="0">
            <a:lnSpc>
              <a:spcPct val="90000"/>
            </a:lnSpc>
            <a:spcBef>
              <a:spcPct val="0"/>
            </a:spcBef>
            <a:spcAft>
              <a:spcPct val="35000"/>
            </a:spcAft>
            <a:buNone/>
          </a:pPr>
          <a:r>
            <a:rPr lang="en-US" sz="3100" kern="1200" dirty="0"/>
            <a:t>Anthropology</a:t>
          </a:r>
        </a:p>
      </dsp:txBody>
      <dsp:txXfrm rot="10800000">
        <a:off x="1678611" y="1693618"/>
        <a:ext cx="5208498" cy="651362"/>
      </dsp:txXfrm>
    </dsp:sp>
    <dsp:sp modelId="{41A546E1-0D9C-4C64-ABE0-A3A7D99A1FE0}">
      <dsp:nvSpPr>
        <dsp:cNvPr id="0" name=""/>
        <dsp:cNvSpPr/>
      </dsp:nvSpPr>
      <dsp:spPr>
        <a:xfrm>
          <a:off x="1190090" y="1693618"/>
          <a:ext cx="651362" cy="651362"/>
        </a:xfrm>
        <a:prstGeom prst="ellipse">
          <a:avLst/>
        </a:prstGeom>
        <a:solidFill>
          <a:schemeClr val="accent4">
            <a:tint val="50000"/>
            <a:hueOff val="0"/>
            <a:satOff val="0"/>
            <a:lumOff val="0"/>
            <a:alphaOff val="0"/>
          </a:schemeClr>
        </a:solidFill>
        <a:ln w="9525" cap="flat" cmpd="sng" algn="ctr">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 modelId="{2AF48515-1DC2-45FF-A5BC-EB90C5BEF354}">
      <dsp:nvSpPr>
        <dsp:cNvPr id="0" name=""/>
        <dsp:cNvSpPr/>
      </dsp:nvSpPr>
      <dsp:spPr>
        <a:xfrm rot="10800000">
          <a:off x="1515771" y="2539417"/>
          <a:ext cx="5371338" cy="651362"/>
        </a:xfrm>
        <a:prstGeom prst="homePlate">
          <a:avLst/>
        </a:prstGeom>
        <a:gradFill rotWithShape="0">
          <a:gsLst>
            <a:gs pos="0">
              <a:schemeClr val="accent5">
                <a:hueOff val="0"/>
                <a:satOff val="0"/>
                <a:lumOff val="0"/>
                <a:alphaOff val="0"/>
                <a:tint val="50000"/>
                <a:shade val="86000"/>
                <a:satMod val="140000"/>
              </a:schemeClr>
            </a:gs>
            <a:gs pos="45000">
              <a:schemeClr val="accent5">
                <a:hueOff val="0"/>
                <a:satOff val="0"/>
                <a:lumOff val="0"/>
                <a:alphaOff val="0"/>
                <a:tint val="48000"/>
                <a:satMod val="150000"/>
              </a:schemeClr>
            </a:gs>
            <a:gs pos="100000">
              <a:schemeClr val="accent5">
                <a:hueOff val="0"/>
                <a:satOff val="0"/>
                <a:lumOff val="0"/>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87233" tIns="118110" rIns="220472" bIns="118110" numCol="1" spcCol="1270" anchor="ctr" anchorCtr="0">
          <a:noAutofit/>
        </a:bodyPr>
        <a:lstStyle/>
        <a:p>
          <a:pPr marL="0" lvl="0" indent="0" algn="ctr" defTabSz="1377950" rtl="0">
            <a:lnSpc>
              <a:spcPct val="90000"/>
            </a:lnSpc>
            <a:spcBef>
              <a:spcPct val="0"/>
            </a:spcBef>
            <a:spcAft>
              <a:spcPct val="35000"/>
            </a:spcAft>
            <a:buNone/>
          </a:pPr>
          <a:r>
            <a:rPr lang="en-US" sz="3100" kern="1200"/>
            <a:t>Economics</a:t>
          </a:r>
        </a:p>
      </dsp:txBody>
      <dsp:txXfrm rot="10800000">
        <a:off x="1678611" y="2539417"/>
        <a:ext cx="5208498" cy="651362"/>
      </dsp:txXfrm>
    </dsp:sp>
    <dsp:sp modelId="{10B5AA66-88BD-49BB-8710-2E4C17BA0708}">
      <dsp:nvSpPr>
        <dsp:cNvPr id="0" name=""/>
        <dsp:cNvSpPr/>
      </dsp:nvSpPr>
      <dsp:spPr>
        <a:xfrm>
          <a:off x="1190090" y="2539417"/>
          <a:ext cx="651362" cy="651362"/>
        </a:xfrm>
        <a:prstGeom prst="ellipse">
          <a:avLst/>
        </a:prstGeom>
        <a:solidFill>
          <a:schemeClr val="accent5">
            <a:tint val="50000"/>
            <a:hueOff val="0"/>
            <a:satOff val="0"/>
            <a:lumOff val="0"/>
            <a:alphaOff val="0"/>
          </a:schemeClr>
        </a:solidFill>
        <a:ln w="9525" cap="flat" cmpd="sng" algn="ctr">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 modelId="{D158D86E-4DAE-4014-A7BF-E17F03B82A93}">
      <dsp:nvSpPr>
        <dsp:cNvPr id="0" name=""/>
        <dsp:cNvSpPr/>
      </dsp:nvSpPr>
      <dsp:spPr>
        <a:xfrm rot="10800000">
          <a:off x="1515771" y="3385216"/>
          <a:ext cx="5371338" cy="651362"/>
        </a:xfrm>
        <a:prstGeom prst="homePlate">
          <a:avLst/>
        </a:prstGeom>
        <a:gradFill rotWithShape="0">
          <a:gsLst>
            <a:gs pos="0">
              <a:schemeClr val="accent6">
                <a:hueOff val="0"/>
                <a:satOff val="0"/>
                <a:lumOff val="0"/>
                <a:alphaOff val="0"/>
                <a:tint val="50000"/>
                <a:shade val="86000"/>
                <a:satMod val="140000"/>
              </a:schemeClr>
            </a:gs>
            <a:gs pos="45000">
              <a:schemeClr val="accent6">
                <a:hueOff val="0"/>
                <a:satOff val="0"/>
                <a:lumOff val="0"/>
                <a:alphaOff val="0"/>
                <a:tint val="48000"/>
                <a:satMod val="150000"/>
              </a:schemeClr>
            </a:gs>
            <a:gs pos="100000">
              <a:schemeClr val="accent6">
                <a:hueOff val="0"/>
                <a:satOff val="0"/>
                <a:lumOff val="0"/>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87233" tIns="118110" rIns="220472" bIns="118110" numCol="1" spcCol="1270" anchor="ctr" anchorCtr="0">
          <a:noAutofit/>
        </a:bodyPr>
        <a:lstStyle/>
        <a:p>
          <a:pPr marL="0" lvl="0" indent="0" algn="ctr" defTabSz="1377950" rtl="0">
            <a:lnSpc>
              <a:spcPct val="90000"/>
            </a:lnSpc>
            <a:spcBef>
              <a:spcPct val="0"/>
            </a:spcBef>
            <a:spcAft>
              <a:spcPct val="35000"/>
            </a:spcAft>
            <a:buNone/>
          </a:pPr>
          <a:r>
            <a:rPr lang="en-US" sz="3100" kern="1200" dirty="0"/>
            <a:t>Marketing</a:t>
          </a:r>
        </a:p>
      </dsp:txBody>
      <dsp:txXfrm rot="10800000">
        <a:off x="1678611" y="3385216"/>
        <a:ext cx="5208498" cy="651362"/>
      </dsp:txXfrm>
    </dsp:sp>
    <dsp:sp modelId="{E41EDEDA-183C-430A-9E15-08C599DDB4A7}">
      <dsp:nvSpPr>
        <dsp:cNvPr id="0" name=""/>
        <dsp:cNvSpPr/>
      </dsp:nvSpPr>
      <dsp:spPr>
        <a:xfrm>
          <a:off x="1190090" y="3385216"/>
          <a:ext cx="651362" cy="651362"/>
        </a:xfrm>
        <a:prstGeom prst="ellipse">
          <a:avLst/>
        </a:prstGeom>
        <a:solidFill>
          <a:schemeClr val="accent6">
            <a:tint val="50000"/>
            <a:hueOff val="0"/>
            <a:satOff val="0"/>
            <a:lumOff val="0"/>
            <a:alphaOff val="0"/>
          </a:schemeClr>
        </a:solidFill>
        <a:ln w="9525" cap="flat" cmpd="sng" algn="ctr">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D65360-0BA8-4BDF-9620-A6922915D1F6}">
      <dsp:nvSpPr>
        <dsp:cNvPr id="0" name=""/>
        <dsp:cNvSpPr/>
      </dsp:nvSpPr>
      <dsp:spPr>
        <a:xfrm rot="16200000">
          <a:off x="-1515532" y="2452310"/>
          <a:ext cx="3685032" cy="5631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96703" bIns="0" numCol="1" spcCol="1270" anchor="t" anchorCtr="0">
          <a:noAutofit/>
        </a:bodyPr>
        <a:lstStyle/>
        <a:p>
          <a:pPr marL="0" lvl="0" indent="0" algn="r" defTabSz="1289050">
            <a:lnSpc>
              <a:spcPct val="90000"/>
            </a:lnSpc>
            <a:spcBef>
              <a:spcPct val="0"/>
            </a:spcBef>
            <a:spcAft>
              <a:spcPct val="35000"/>
            </a:spcAft>
            <a:buNone/>
          </a:pPr>
          <a:r>
            <a:rPr lang="en-US" sz="2900" kern="1200" dirty="0">
              <a:solidFill>
                <a:schemeClr val="tx1"/>
              </a:solidFill>
            </a:rPr>
            <a:t>Logical Positivism</a:t>
          </a:r>
        </a:p>
      </dsp:txBody>
      <dsp:txXfrm>
        <a:off x="-1515532" y="2452310"/>
        <a:ext cx="3685032" cy="563190"/>
      </dsp:txXfrm>
    </dsp:sp>
    <dsp:sp modelId="{9E39838E-F71E-4CCB-9577-342E7067A661}">
      <dsp:nvSpPr>
        <dsp:cNvPr id="0" name=""/>
        <dsp:cNvSpPr/>
      </dsp:nvSpPr>
      <dsp:spPr>
        <a:xfrm>
          <a:off x="608578" y="891389"/>
          <a:ext cx="2805285" cy="3685032"/>
        </a:xfrm>
        <a:prstGeom prst="rect">
          <a:avLst/>
        </a:prstGeom>
        <a:solidFill>
          <a:schemeClr val="accent2">
            <a:hueOff val="0"/>
            <a:satOff val="0"/>
            <a:lumOff val="0"/>
            <a:alphaOff val="0"/>
          </a:schemeClr>
        </a:solidFill>
        <a:ln w="444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99136" tIns="496703" rIns="199136" bIns="199136" numCol="1" spcCol="1270" anchor="t" anchorCtr="0">
          <a:noAutofit/>
        </a:bodyPr>
        <a:lstStyle/>
        <a:p>
          <a:pPr marL="228600" lvl="1" indent="-228600" algn="l" defTabSz="977900">
            <a:lnSpc>
              <a:spcPct val="90000"/>
            </a:lnSpc>
            <a:spcBef>
              <a:spcPct val="0"/>
            </a:spcBef>
            <a:spcAft>
              <a:spcPct val="15000"/>
            </a:spcAft>
            <a:buChar char="•"/>
          </a:pPr>
          <a:r>
            <a:rPr lang="en-US" sz="2200" kern="1200" dirty="0">
              <a:solidFill>
                <a:schemeClr val="tx1"/>
              </a:solidFill>
            </a:rPr>
            <a:t>Understanding and predicting consumer </a:t>
          </a:r>
          <a:r>
            <a:rPr lang="en-US" sz="2200" kern="1200" dirty="0" err="1">
              <a:solidFill>
                <a:schemeClr val="tx1"/>
              </a:solidFill>
            </a:rPr>
            <a:t>behaviour</a:t>
          </a:r>
          <a:r>
            <a:rPr lang="en-US" sz="2200" kern="1200" dirty="0">
              <a:solidFill>
                <a:schemeClr val="tx1"/>
              </a:solidFill>
            </a:rPr>
            <a:t> </a:t>
          </a:r>
        </a:p>
        <a:p>
          <a:pPr marL="228600" lvl="1" indent="-228600" algn="l" defTabSz="977900">
            <a:lnSpc>
              <a:spcPct val="90000"/>
            </a:lnSpc>
            <a:spcBef>
              <a:spcPct val="0"/>
            </a:spcBef>
            <a:spcAft>
              <a:spcPct val="15000"/>
            </a:spcAft>
            <a:buChar char="•"/>
          </a:pPr>
          <a:endParaRPr lang="en-US" sz="2200" kern="1200" dirty="0">
            <a:solidFill>
              <a:schemeClr val="tx1"/>
            </a:solidFill>
          </a:endParaRPr>
        </a:p>
        <a:p>
          <a:pPr marL="228600" lvl="1" indent="-228600" algn="l" defTabSz="977900">
            <a:lnSpc>
              <a:spcPct val="90000"/>
            </a:lnSpc>
            <a:spcBef>
              <a:spcPct val="0"/>
            </a:spcBef>
            <a:spcAft>
              <a:spcPct val="15000"/>
            </a:spcAft>
            <a:buChar char="•"/>
          </a:pPr>
          <a:r>
            <a:rPr lang="en-US" sz="2200" kern="1200" dirty="0">
              <a:solidFill>
                <a:schemeClr val="tx1"/>
              </a:solidFill>
            </a:rPr>
            <a:t>Cause and effect relationships that govern persuasion and/or education</a:t>
          </a:r>
        </a:p>
      </dsp:txBody>
      <dsp:txXfrm>
        <a:off x="608578" y="891389"/>
        <a:ext cx="2805285" cy="3685032"/>
      </dsp:txXfrm>
    </dsp:sp>
    <dsp:sp modelId="{D17EA9F4-69DA-4ABA-8EC3-A45EF2380B76}">
      <dsp:nvSpPr>
        <dsp:cNvPr id="0" name=""/>
        <dsp:cNvSpPr/>
      </dsp:nvSpPr>
      <dsp:spPr>
        <a:xfrm>
          <a:off x="45388" y="147978"/>
          <a:ext cx="1126380" cy="1126380"/>
        </a:xfrm>
        <a:prstGeom prst="rect">
          <a:avLst/>
        </a:prstGeom>
        <a:solidFill>
          <a:schemeClr val="accent2">
            <a:tint val="50000"/>
            <a:hueOff val="0"/>
            <a:satOff val="0"/>
            <a:lumOff val="0"/>
            <a:alphaOff val="0"/>
          </a:schemeClr>
        </a:solidFill>
        <a:ln w="444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 modelId="{1C967D79-E216-43AA-8A99-D0A85EDF5E9B}">
      <dsp:nvSpPr>
        <dsp:cNvPr id="0" name=""/>
        <dsp:cNvSpPr/>
      </dsp:nvSpPr>
      <dsp:spPr>
        <a:xfrm rot="16200000">
          <a:off x="2569014" y="2452310"/>
          <a:ext cx="3685032" cy="5631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96703" bIns="0" numCol="1" spcCol="1270" anchor="t" anchorCtr="0">
          <a:noAutofit/>
        </a:bodyPr>
        <a:lstStyle/>
        <a:p>
          <a:pPr marL="0" lvl="0" indent="0" algn="r" defTabSz="1289050">
            <a:lnSpc>
              <a:spcPct val="90000"/>
            </a:lnSpc>
            <a:spcBef>
              <a:spcPct val="0"/>
            </a:spcBef>
            <a:spcAft>
              <a:spcPct val="35000"/>
            </a:spcAft>
            <a:buNone/>
          </a:pPr>
          <a:r>
            <a:rPr lang="en-US" sz="2900" kern="1200" dirty="0"/>
            <a:t>Post Modern </a:t>
          </a:r>
        </a:p>
      </dsp:txBody>
      <dsp:txXfrm>
        <a:off x="2569014" y="2452310"/>
        <a:ext cx="3685032" cy="563190"/>
      </dsp:txXfrm>
    </dsp:sp>
    <dsp:sp modelId="{BFC52AEA-E80E-4031-A60D-A936BBB8A68B}">
      <dsp:nvSpPr>
        <dsp:cNvPr id="0" name=""/>
        <dsp:cNvSpPr/>
      </dsp:nvSpPr>
      <dsp:spPr>
        <a:xfrm>
          <a:off x="4693126" y="891389"/>
          <a:ext cx="2805285" cy="3685032"/>
        </a:xfrm>
        <a:prstGeom prst="rect">
          <a:avLst/>
        </a:prstGeom>
        <a:solidFill>
          <a:schemeClr val="accent2">
            <a:hueOff val="10518374"/>
            <a:satOff val="-61895"/>
            <a:lumOff val="2355"/>
            <a:alphaOff val="0"/>
          </a:schemeClr>
        </a:solidFill>
        <a:ln w="444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99136" tIns="496703" rIns="199136" bIns="199136" numCol="1" spcCol="1270" anchor="t" anchorCtr="0">
          <a:noAutofit/>
        </a:bodyPr>
        <a:lstStyle/>
        <a:p>
          <a:pPr marL="228600" lvl="1" indent="-228600" algn="l" defTabSz="977900">
            <a:lnSpc>
              <a:spcPct val="90000"/>
            </a:lnSpc>
            <a:spcBef>
              <a:spcPct val="0"/>
            </a:spcBef>
            <a:spcAft>
              <a:spcPct val="15000"/>
            </a:spcAft>
            <a:buChar char="•"/>
          </a:pPr>
          <a:r>
            <a:rPr lang="en-US" sz="2200" kern="1200" dirty="0"/>
            <a:t>To understand consumption </a:t>
          </a:r>
          <a:r>
            <a:rPr lang="en-US" sz="2200" kern="1200" dirty="0" err="1"/>
            <a:t>behaviour</a:t>
          </a:r>
          <a:r>
            <a:rPr lang="en-US" sz="2200" kern="1200" dirty="0"/>
            <a:t>  without any attempt to influence it</a:t>
          </a:r>
        </a:p>
      </dsp:txBody>
      <dsp:txXfrm>
        <a:off x="4693126" y="891389"/>
        <a:ext cx="2805285" cy="3685032"/>
      </dsp:txXfrm>
    </dsp:sp>
    <dsp:sp modelId="{842A316B-AEA0-4EC4-A24D-6709FDBF47A2}">
      <dsp:nvSpPr>
        <dsp:cNvPr id="0" name=""/>
        <dsp:cNvSpPr/>
      </dsp:nvSpPr>
      <dsp:spPr>
        <a:xfrm>
          <a:off x="4129935" y="147978"/>
          <a:ext cx="1126380" cy="1126380"/>
        </a:xfrm>
        <a:prstGeom prst="rect">
          <a:avLst/>
        </a:prstGeom>
        <a:solidFill>
          <a:schemeClr val="accent2">
            <a:tint val="50000"/>
            <a:hueOff val="11362154"/>
            <a:satOff val="-59369"/>
            <a:lumOff val="-4507"/>
            <a:alphaOff val="0"/>
          </a:schemeClr>
        </a:solidFill>
        <a:ln w="444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268422-168B-4E67-8659-C14F9199982C}">
      <dsp:nvSpPr>
        <dsp:cNvPr id="0" name=""/>
        <dsp:cNvSpPr/>
      </dsp:nvSpPr>
      <dsp:spPr>
        <a:xfrm>
          <a:off x="0" y="1294885"/>
          <a:ext cx="8610600" cy="453600"/>
        </a:xfrm>
        <a:prstGeom prst="rect">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E056AA5B-6162-4649-9224-3D1074BB3FF5}">
      <dsp:nvSpPr>
        <dsp:cNvPr id="0" name=""/>
        <dsp:cNvSpPr/>
      </dsp:nvSpPr>
      <dsp:spPr>
        <a:xfrm>
          <a:off x="430530" y="1029205"/>
          <a:ext cx="6027420" cy="531360"/>
        </a:xfrm>
        <a:prstGeom prst="roundRect">
          <a:avLst/>
        </a:prstGeom>
        <a:gradFill rotWithShape="0">
          <a:gsLst>
            <a:gs pos="0">
              <a:schemeClr val="accent4">
                <a:hueOff val="0"/>
                <a:satOff val="0"/>
                <a:lumOff val="0"/>
                <a:alphaOff val="0"/>
                <a:shade val="70000"/>
                <a:satMod val="150000"/>
              </a:schemeClr>
            </a:gs>
            <a:gs pos="34000">
              <a:schemeClr val="accent4">
                <a:hueOff val="0"/>
                <a:satOff val="0"/>
                <a:lumOff val="0"/>
                <a:alphaOff val="0"/>
                <a:shade val="70000"/>
                <a:satMod val="140000"/>
              </a:schemeClr>
            </a:gs>
            <a:gs pos="70000">
              <a:schemeClr val="accent4">
                <a:hueOff val="0"/>
                <a:satOff val="0"/>
                <a:lumOff val="0"/>
                <a:alphaOff val="0"/>
                <a:tint val="100000"/>
                <a:shade val="90000"/>
                <a:satMod val="140000"/>
              </a:schemeClr>
            </a:gs>
            <a:gs pos="100000">
              <a:schemeClr val="accent4">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7822" tIns="0" rIns="227822" bIns="0" numCol="1" spcCol="1270" anchor="ctr" anchorCtr="0">
          <a:noAutofit/>
        </a:bodyPr>
        <a:lstStyle/>
        <a:p>
          <a:pPr marL="0" lvl="0" indent="0" algn="l" defTabSz="800100" rtl="0">
            <a:lnSpc>
              <a:spcPct val="90000"/>
            </a:lnSpc>
            <a:spcBef>
              <a:spcPct val="0"/>
            </a:spcBef>
            <a:spcAft>
              <a:spcPct val="35000"/>
            </a:spcAft>
            <a:buNone/>
          </a:pPr>
          <a:r>
            <a:rPr lang="en-US" sz="1800" kern="1200" dirty="0">
              <a:solidFill>
                <a:schemeClr val="bg1"/>
              </a:solidFill>
            </a:rPr>
            <a:t>Extent to which the supply of  valid products and services exceed consumer demand</a:t>
          </a:r>
        </a:p>
      </dsp:txBody>
      <dsp:txXfrm>
        <a:off x="456469" y="1055144"/>
        <a:ext cx="5975542" cy="479482"/>
      </dsp:txXfrm>
    </dsp:sp>
    <dsp:sp modelId="{F630EF22-DF4C-4680-A039-7A2115975E03}">
      <dsp:nvSpPr>
        <dsp:cNvPr id="0" name=""/>
        <dsp:cNvSpPr/>
      </dsp:nvSpPr>
      <dsp:spPr>
        <a:xfrm>
          <a:off x="0" y="2057400"/>
          <a:ext cx="8610600" cy="453600"/>
        </a:xfrm>
        <a:prstGeom prst="rect">
          <a:avLst/>
        </a:prstGeom>
        <a:solidFill>
          <a:schemeClr val="lt1">
            <a:alpha val="90000"/>
            <a:hueOff val="0"/>
            <a:satOff val="0"/>
            <a:lumOff val="0"/>
            <a:alphaOff val="0"/>
          </a:schemeClr>
        </a:solidFill>
        <a:ln w="9525" cap="flat" cmpd="sng" algn="ctr">
          <a:solidFill>
            <a:schemeClr val="accent4">
              <a:hueOff val="-3250790"/>
              <a:satOff val="15422"/>
              <a:lumOff val="-3333"/>
              <a:alphaOff val="0"/>
            </a:schemeClr>
          </a:solidFill>
          <a:prstDash val="solid"/>
        </a:ln>
        <a:effectLst/>
      </dsp:spPr>
      <dsp:style>
        <a:lnRef idx="1">
          <a:scrgbClr r="0" g="0" b="0"/>
        </a:lnRef>
        <a:fillRef idx="1">
          <a:scrgbClr r="0" g="0" b="0"/>
        </a:fillRef>
        <a:effectRef idx="0">
          <a:scrgbClr r="0" g="0" b="0"/>
        </a:effectRef>
        <a:fontRef idx="minor"/>
      </dsp:style>
    </dsp:sp>
    <dsp:sp modelId="{7BEC3B08-2B00-4E39-AD34-1E5868313948}">
      <dsp:nvSpPr>
        <dsp:cNvPr id="0" name=""/>
        <dsp:cNvSpPr/>
      </dsp:nvSpPr>
      <dsp:spPr>
        <a:xfrm>
          <a:off x="430530" y="1845686"/>
          <a:ext cx="6027420" cy="531360"/>
        </a:xfrm>
        <a:prstGeom prst="roundRect">
          <a:avLst/>
        </a:prstGeom>
        <a:gradFill rotWithShape="0">
          <a:gsLst>
            <a:gs pos="0">
              <a:schemeClr val="accent4">
                <a:hueOff val="-3250790"/>
                <a:satOff val="15422"/>
                <a:lumOff val="-3333"/>
                <a:alphaOff val="0"/>
                <a:shade val="70000"/>
                <a:satMod val="150000"/>
              </a:schemeClr>
            </a:gs>
            <a:gs pos="34000">
              <a:schemeClr val="accent4">
                <a:hueOff val="-3250790"/>
                <a:satOff val="15422"/>
                <a:lumOff val="-3333"/>
                <a:alphaOff val="0"/>
                <a:shade val="70000"/>
                <a:satMod val="140000"/>
              </a:schemeClr>
            </a:gs>
            <a:gs pos="70000">
              <a:schemeClr val="accent4">
                <a:hueOff val="-3250790"/>
                <a:satOff val="15422"/>
                <a:lumOff val="-3333"/>
                <a:alphaOff val="0"/>
                <a:tint val="100000"/>
                <a:shade val="90000"/>
                <a:satMod val="140000"/>
              </a:schemeClr>
            </a:gs>
            <a:gs pos="100000">
              <a:schemeClr val="accent4">
                <a:hueOff val="-3250790"/>
                <a:satOff val="15422"/>
                <a:lumOff val="-3333"/>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7822" tIns="0" rIns="227822" bIns="0" numCol="1" spcCol="1270" anchor="ctr" anchorCtr="0">
          <a:noAutofit/>
        </a:bodyPr>
        <a:lstStyle/>
        <a:p>
          <a:pPr marL="0" lvl="0" indent="0" algn="l" defTabSz="800100" rtl="0">
            <a:lnSpc>
              <a:spcPct val="90000"/>
            </a:lnSpc>
            <a:spcBef>
              <a:spcPct val="0"/>
            </a:spcBef>
            <a:spcAft>
              <a:spcPct val="35000"/>
            </a:spcAft>
            <a:buNone/>
          </a:pPr>
          <a:r>
            <a:rPr lang="en-US" sz="1800" kern="1200" dirty="0">
              <a:solidFill>
                <a:schemeClr val="tx1"/>
              </a:solidFill>
            </a:rPr>
            <a:t>Ability to communicate with customers quickly and accurately</a:t>
          </a:r>
        </a:p>
      </dsp:txBody>
      <dsp:txXfrm>
        <a:off x="456469" y="1871625"/>
        <a:ext cx="5975542" cy="479482"/>
      </dsp:txXfrm>
    </dsp:sp>
    <dsp:sp modelId="{99848780-EFEB-4CE2-BB35-28D78DDECCE4}">
      <dsp:nvSpPr>
        <dsp:cNvPr id="0" name=""/>
        <dsp:cNvSpPr/>
      </dsp:nvSpPr>
      <dsp:spPr>
        <a:xfrm>
          <a:off x="0" y="2927846"/>
          <a:ext cx="8610600" cy="453600"/>
        </a:xfrm>
        <a:prstGeom prst="rect">
          <a:avLst/>
        </a:prstGeom>
        <a:solidFill>
          <a:schemeClr val="lt1">
            <a:alpha val="90000"/>
            <a:hueOff val="0"/>
            <a:satOff val="0"/>
            <a:lumOff val="0"/>
            <a:alphaOff val="0"/>
          </a:schemeClr>
        </a:solidFill>
        <a:ln w="9525" cap="flat" cmpd="sng" algn="ctr">
          <a:solidFill>
            <a:schemeClr val="accent4">
              <a:hueOff val="-6501580"/>
              <a:satOff val="30845"/>
              <a:lumOff val="-6667"/>
              <a:alphaOff val="0"/>
            </a:schemeClr>
          </a:solidFill>
          <a:prstDash val="solid"/>
        </a:ln>
        <a:effectLst/>
      </dsp:spPr>
      <dsp:style>
        <a:lnRef idx="1">
          <a:scrgbClr r="0" g="0" b="0"/>
        </a:lnRef>
        <a:fillRef idx="1">
          <a:scrgbClr r="0" g="0" b="0"/>
        </a:fillRef>
        <a:effectRef idx="0">
          <a:scrgbClr r="0" g="0" b="0"/>
        </a:effectRef>
        <a:fontRef idx="minor"/>
      </dsp:style>
    </dsp:sp>
    <dsp:sp modelId="{89C773D1-9939-4B22-94AA-69604AAC7BC9}">
      <dsp:nvSpPr>
        <dsp:cNvPr id="0" name=""/>
        <dsp:cNvSpPr/>
      </dsp:nvSpPr>
      <dsp:spPr>
        <a:xfrm>
          <a:off x="430530" y="2662166"/>
          <a:ext cx="6027420" cy="531360"/>
        </a:xfrm>
        <a:prstGeom prst="roundRect">
          <a:avLst/>
        </a:prstGeom>
        <a:gradFill rotWithShape="0">
          <a:gsLst>
            <a:gs pos="0">
              <a:schemeClr val="accent4">
                <a:hueOff val="-6501580"/>
                <a:satOff val="30845"/>
                <a:lumOff val="-6667"/>
                <a:alphaOff val="0"/>
                <a:shade val="70000"/>
                <a:satMod val="150000"/>
              </a:schemeClr>
            </a:gs>
            <a:gs pos="34000">
              <a:schemeClr val="accent4">
                <a:hueOff val="-6501580"/>
                <a:satOff val="30845"/>
                <a:lumOff val="-6667"/>
                <a:alphaOff val="0"/>
                <a:shade val="70000"/>
                <a:satMod val="140000"/>
              </a:schemeClr>
            </a:gs>
            <a:gs pos="70000">
              <a:schemeClr val="accent4">
                <a:hueOff val="-6501580"/>
                <a:satOff val="30845"/>
                <a:lumOff val="-6667"/>
                <a:alphaOff val="0"/>
                <a:tint val="100000"/>
                <a:shade val="90000"/>
                <a:satMod val="140000"/>
              </a:schemeClr>
            </a:gs>
            <a:gs pos="100000">
              <a:schemeClr val="accent4">
                <a:hueOff val="-6501580"/>
                <a:satOff val="30845"/>
                <a:lumOff val="-6667"/>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7822" tIns="0" rIns="227822" bIns="0" numCol="1" spcCol="1270" anchor="ctr" anchorCtr="0">
          <a:noAutofit/>
        </a:bodyPr>
        <a:lstStyle/>
        <a:p>
          <a:pPr marL="0" lvl="0" indent="0" algn="l" defTabSz="800100" rtl="0">
            <a:lnSpc>
              <a:spcPct val="90000"/>
            </a:lnSpc>
            <a:spcBef>
              <a:spcPct val="0"/>
            </a:spcBef>
            <a:spcAft>
              <a:spcPct val="35000"/>
            </a:spcAft>
            <a:buNone/>
          </a:pPr>
          <a:r>
            <a:rPr lang="en-US" sz="1800" kern="1200" dirty="0">
              <a:solidFill>
                <a:schemeClr val="tx1"/>
              </a:solidFill>
            </a:rPr>
            <a:t>Existence of multiple avenues of distribution quickly and economically</a:t>
          </a:r>
        </a:p>
      </dsp:txBody>
      <dsp:txXfrm>
        <a:off x="456469" y="2688105"/>
        <a:ext cx="5975542" cy="479482"/>
      </dsp:txXfrm>
    </dsp:sp>
    <dsp:sp modelId="{0A9694C2-264E-4077-86BA-7D8D67C31A8A}">
      <dsp:nvSpPr>
        <dsp:cNvPr id="0" name=""/>
        <dsp:cNvSpPr/>
      </dsp:nvSpPr>
      <dsp:spPr>
        <a:xfrm>
          <a:off x="0" y="3744326"/>
          <a:ext cx="8610600" cy="453600"/>
        </a:xfrm>
        <a:prstGeom prst="rect">
          <a:avLst/>
        </a:prstGeom>
        <a:solidFill>
          <a:schemeClr val="lt1">
            <a:alpha val="90000"/>
            <a:hueOff val="0"/>
            <a:satOff val="0"/>
            <a:lumOff val="0"/>
            <a:alphaOff val="0"/>
          </a:schemeClr>
        </a:solidFill>
        <a:ln w="9525" cap="flat" cmpd="sng" algn="ctr">
          <a:solidFill>
            <a:schemeClr val="accent4">
              <a:hueOff val="-9752370"/>
              <a:satOff val="46267"/>
              <a:lumOff val="-10000"/>
              <a:alphaOff val="0"/>
            </a:schemeClr>
          </a:solidFill>
          <a:prstDash val="solid"/>
        </a:ln>
        <a:effectLst/>
      </dsp:spPr>
      <dsp:style>
        <a:lnRef idx="1">
          <a:scrgbClr r="0" g="0" b="0"/>
        </a:lnRef>
        <a:fillRef idx="1">
          <a:scrgbClr r="0" g="0" b="0"/>
        </a:fillRef>
        <a:effectRef idx="0">
          <a:scrgbClr r="0" g="0" b="0"/>
        </a:effectRef>
        <a:fontRef idx="minor"/>
      </dsp:style>
    </dsp:sp>
    <dsp:sp modelId="{4C3C9425-C81B-4351-B2C5-47CE8E5C66B6}">
      <dsp:nvSpPr>
        <dsp:cNvPr id="0" name=""/>
        <dsp:cNvSpPr/>
      </dsp:nvSpPr>
      <dsp:spPr>
        <a:xfrm>
          <a:off x="430530" y="3478646"/>
          <a:ext cx="6027420" cy="531360"/>
        </a:xfrm>
        <a:prstGeom prst="roundRect">
          <a:avLst/>
        </a:prstGeom>
        <a:gradFill rotWithShape="0">
          <a:gsLst>
            <a:gs pos="0">
              <a:schemeClr val="accent4">
                <a:hueOff val="-9752370"/>
                <a:satOff val="46267"/>
                <a:lumOff val="-10000"/>
                <a:alphaOff val="0"/>
                <a:shade val="70000"/>
                <a:satMod val="150000"/>
              </a:schemeClr>
            </a:gs>
            <a:gs pos="34000">
              <a:schemeClr val="accent4">
                <a:hueOff val="-9752370"/>
                <a:satOff val="46267"/>
                <a:lumOff val="-10000"/>
                <a:alphaOff val="0"/>
                <a:shade val="70000"/>
                <a:satMod val="140000"/>
              </a:schemeClr>
            </a:gs>
            <a:gs pos="70000">
              <a:schemeClr val="accent4">
                <a:hueOff val="-9752370"/>
                <a:satOff val="46267"/>
                <a:lumOff val="-10000"/>
                <a:alphaOff val="0"/>
                <a:tint val="100000"/>
                <a:shade val="90000"/>
                <a:satMod val="140000"/>
              </a:schemeClr>
            </a:gs>
            <a:gs pos="100000">
              <a:schemeClr val="accent4">
                <a:hueOff val="-9752370"/>
                <a:satOff val="46267"/>
                <a:lumOff val="-1000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7822" tIns="0" rIns="227822" bIns="0" numCol="1" spcCol="1270" anchor="ctr" anchorCtr="0">
          <a:noAutofit/>
        </a:bodyPr>
        <a:lstStyle/>
        <a:p>
          <a:pPr marL="0" lvl="0" indent="0" algn="l" defTabSz="800100" rtl="0">
            <a:lnSpc>
              <a:spcPct val="90000"/>
            </a:lnSpc>
            <a:spcBef>
              <a:spcPct val="0"/>
            </a:spcBef>
            <a:spcAft>
              <a:spcPct val="35000"/>
            </a:spcAft>
            <a:buNone/>
          </a:pPr>
          <a:r>
            <a:rPr lang="en-US" sz="1800" kern="1200" dirty="0">
              <a:solidFill>
                <a:schemeClr val="tx1"/>
              </a:solidFill>
            </a:rPr>
            <a:t>Extent to which marketers can influence to induce distributors to comply with overall marketing strategy</a:t>
          </a:r>
        </a:p>
      </dsp:txBody>
      <dsp:txXfrm>
        <a:off x="456469" y="3504585"/>
        <a:ext cx="5975542" cy="479482"/>
      </dsp:txXfrm>
    </dsp:sp>
    <dsp:sp modelId="{24DF2613-D1F6-485F-98C3-0525A2FB1362}">
      <dsp:nvSpPr>
        <dsp:cNvPr id="0" name=""/>
        <dsp:cNvSpPr/>
      </dsp:nvSpPr>
      <dsp:spPr>
        <a:xfrm>
          <a:off x="0" y="4560806"/>
          <a:ext cx="8610600" cy="453600"/>
        </a:xfrm>
        <a:prstGeom prst="rect">
          <a:avLst/>
        </a:prstGeom>
        <a:solidFill>
          <a:schemeClr val="lt1">
            <a:alpha val="90000"/>
            <a:hueOff val="0"/>
            <a:satOff val="0"/>
            <a:lumOff val="0"/>
            <a:alphaOff val="0"/>
          </a:schemeClr>
        </a:solidFill>
        <a:ln w="9525" cap="flat" cmpd="sng" algn="ctr">
          <a:solidFill>
            <a:schemeClr val="accent4">
              <a:hueOff val="-13003161"/>
              <a:satOff val="61689"/>
              <a:lumOff val="-13333"/>
              <a:alphaOff val="0"/>
            </a:schemeClr>
          </a:solidFill>
          <a:prstDash val="solid"/>
        </a:ln>
        <a:effectLst/>
      </dsp:spPr>
      <dsp:style>
        <a:lnRef idx="1">
          <a:scrgbClr r="0" g="0" b="0"/>
        </a:lnRef>
        <a:fillRef idx="1">
          <a:scrgbClr r="0" g="0" b="0"/>
        </a:fillRef>
        <a:effectRef idx="0">
          <a:scrgbClr r="0" g="0" b="0"/>
        </a:effectRef>
        <a:fontRef idx="minor"/>
      </dsp:style>
    </dsp:sp>
    <dsp:sp modelId="{60469D27-DD46-4A44-99EE-2AD24E2440EE}">
      <dsp:nvSpPr>
        <dsp:cNvPr id="0" name=""/>
        <dsp:cNvSpPr/>
      </dsp:nvSpPr>
      <dsp:spPr>
        <a:xfrm>
          <a:off x="430530" y="4295126"/>
          <a:ext cx="6027420" cy="531360"/>
        </a:xfrm>
        <a:prstGeom prst="roundRect">
          <a:avLst/>
        </a:prstGeom>
        <a:gradFill rotWithShape="0">
          <a:gsLst>
            <a:gs pos="0">
              <a:schemeClr val="accent4">
                <a:hueOff val="-13003161"/>
                <a:satOff val="61689"/>
                <a:lumOff val="-13333"/>
                <a:alphaOff val="0"/>
                <a:shade val="70000"/>
                <a:satMod val="150000"/>
              </a:schemeClr>
            </a:gs>
            <a:gs pos="34000">
              <a:schemeClr val="accent4">
                <a:hueOff val="-13003161"/>
                <a:satOff val="61689"/>
                <a:lumOff val="-13333"/>
                <a:alphaOff val="0"/>
                <a:shade val="70000"/>
                <a:satMod val="140000"/>
              </a:schemeClr>
            </a:gs>
            <a:gs pos="70000">
              <a:schemeClr val="accent4">
                <a:hueOff val="-13003161"/>
                <a:satOff val="61689"/>
                <a:lumOff val="-13333"/>
                <a:alphaOff val="0"/>
                <a:tint val="100000"/>
                <a:shade val="90000"/>
                <a:satMod val="140000"/>
              </a:schemeClr>
            </a:gs>
            <a:gs pos="100000">
              <a:schemeClr val="accent4">
                <a:hueOff val="-13003161"/>
                <a:satOff val="61689"/>
                <a:lumOff val="-13333"/>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7822" tIns="0" rIns="227822" bIns="0" numCol="1" spcCol="1270" anchor="ctr" anchorCtr="0">
          <a:noAutofit/>
        </a:bodyPr>
        <a:lstStyle/>
        <a:p>
          <a:pPr marL="0" lvl="0" indent="0" algn="l" defTabSz="800100" rtl="0">
            <a:lnSpc>
              <a:spcPct val="90000"/>
            </a:lnSpc>
            <a:spcBef>
              <a:spcPct val="0"/>
            </a:spcBef>
            <a:spcAft>
              <a:spcPct val="35000"/>
            </a:spcAft>
            <a:buNone/>
          </a:pPr>
          <a:r>
            <a:rPr lang="en-US" sz="1800" kern="1200" dirty="0">
              <a:solidFill>
                <a:schemeClr val="tx1"/>
              </a:solidFill>
            </a:rPr>
            <a:t>Economic growth, both nationally and globally</a:t>
          </a:r>
        </a:p>
      </dsp:txBody>
      <dsp:txXfrm>
        <a:off x="456469" y="4321065"/>
        <a:ext cx="5975542" cy="47948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53F27B-5B1C-412B-84FC-7151FB71FF37}">
      <dsp:nvSpPr>
        <dsp:cNvPr id="0" name=""/>
        <dsp:cNvSpPr/>
      </dsp:nvSpPr>
      <dsp:spPr>
        <a:xfrm>
          <a:off x="3449" y="92180"/>
          <a:ext cx="3016039" cy="3016039"/>
        </a:xfrm>
        <a:prstGeom prst="ellipse">
          <a:avLst/>
        </a:prstGeom>
        <a:solidFill>
          <a:schemeClr val="accent4">
            <a:alpha val="50000"/>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983" tIns="35560" rIns="165983" bIns="35560" numCol="1" spcCol="1270" anchor="ctr" anchorCtr="0">
          <a:noAutofit/>
        </a:bodyPr>
        <a:lstStyle/>
        <a:p>
          <a:pPr marL="0" lvl="0" indent="0" algn="ctr" defTabSz="1244600" rtl="0">
            <a:lnSpc>
              <a:spcPct val="90000"/>
            </a:lnSpc>
            <a:spcBef>
              <a:spcPct val="0"/>
            </a:spcBef>
            <a:spcAft>
              <a:spcPct val="35000"/>
            </a:spcAft>
            <a:buNone/>
          </a:pPr>
          <a:r>
            <a:rPr lang="en-US" sz="2800" kern="1200" dirty="0"/>
            <a:t>Experience</a:t>
          </a:r>
        </a:p>
      </dsp:txBody>
      <dsp:txXfrm>
        <a:off x="445138" y="533869"/>
        <a:ext cx="2132661" cy="2132661"/>
      </dsp:txXfrm>
    </dsp:sp>
    <dsp:sp modelId="{4060B38E-EEE1-4497-B134-90B4027D5541}">
      <dsp:nvSpPr>
        <dsp:cNvPr id="0" name=""/>
        <dsp:cNvSpPr/>
      </dsp:nvSpPr>
      <dsp:spPr>
        <a:xfrm>
          <a:off x="2416280" y="92180"/>
          <a:ext cx="3016039" cy="3016039"/>
        </a:xfrm>
        <a:prstGeom prst="ellipse">
          <a:avLst/>
        </a:prstGeom>
        <a:solidFill>
          <a:schemeClr val="accent4">
            <a:alpha val="50000"/>
            <a:hueOff val="-6501580"/>
            <a:satOff val="30845"/>
            <a:lumOff val="-6667"/>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983" tIns="35560" rIns="165983" bIns="35560" numCol="1" spcCol="1270" anchor="ctr" anchorCtr="0">
          <a:noAutofit/>
        </a:bodyPr>
        <a:lstStyle/>
        <a:p>
          <a:pPr marL="0" lvl="0" indent="0" algn="ctr" defTabSz="1244600" rtl="0">
            <a:lnSpc>
              <a:spcPct val="90000"/>
            </a:lnSpc>
            <a:spcBef>
              <a:spcPct val="0"/>
            </a:spcBef>
            <a:spcAft>
              <a:spcPct val="35000"/>
            </a:spcAft>
            <a:buNone/>
          </a:pPr>
          <a:r>
            <a:rPr lang="en-US" sz="2800" kern="1200" dirty="0"/>
            <a:t>Intuition</a:t>
          </a:r>
        </a:p>
      </dsp:txBody>
      <dsp:txXfrm>
        <a:off x="2857969" y="533869"/>
        <a:ext cx="2132661" cy="2132661"/>
      </dsp:txXfrm>
    </dsp:sp>
    <dsp:sp modelId="{912DF936-ACAB-4481-A7CC-4F5CC2B8327E}">
      <dsp:nvSpPr>
        <dsp:cNvPr id="0" name=""/>
        <dsp:cNvSpPr/>
      </dsp:nvSpPr>
      <dsp:spPr>
        <a:xfrm>
          <a:off x="4829111" y="92180"/>
          <a:ext cx="3016039" cy="3016039"/>
        </a:xfrm>
        <a:prstGeom prst="ellipse">
          <a:avLst/>
        </a:prstGeom>
        <a:solidFill>
          <a:schemeClr val="accent4">
            <a:alpha val="50000"/>
            <a:hueOff val="-13003161"/>
            <a:satOff val="61689"/>
            <a:lumOff val="-13333"/>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983" tIns="35560" rIns="165983" bIns="35560" numCol="1" spcCol="1270" anchor="ctr" anchorCtr="0">
          <a:noAutofit/>
        </a:bodyPr>
        <a:lstStyle/>
        <a:p>
          <a:pPr marL="0" lvl="0" indent="0" algn="ctr" defTabSz="1244600" rtl="0">
            <a:lnSpc>
              <a:spcPct val="90000"/>
            </a:lnSpc>
            <a:spcBef>
              <a:spcPct val="0"/>
            </a:spcBef>
            <a:spcAft>
              <a:spcPct val="35000"/>
            </a:spcAft>
            <a:buNone/>
          </a:pPr>
          <a:r>
            <a:rPr lang="en-US" sz="2800" kern="1200" dirty="0"/>
            <a:t>Research</a:t>
          </a:r>
        </a:p>
      </dsp:txBody>
      <dsp:txXfrm>
        <a:off x="5270800" y="533869"/>
        <a:ext cx="2132661" cy="213266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4EB3B0-F4D7-480C-9C5A-E14611E7F889}">
      <dsp:nvSpPr>
        <dsp:cNvPr id="0" name=""/>
        <dsp:cNvSpPr/>
      </dsp:nvSpPr>
      <dsp:spPr>
        <a:xfrm rot="16200000">
          <a:off x="-846044" y="846956"/>
          <a:ext cx="4064000" cy="2370087"/>
        </a:xfrm>
        <a:prstGeom prst="flowChartManualOperation">
          <a:avLst/>
        </a:prstGeom>
        <a:gradFill rotWithShape="0">
          <a:gsLst>
            <a:gs pos="0">
              <a:schemeClr val="accent2">
                <a:hueOff val="0"/>
                <a:satOff val="0"/>
                <a:lumOff val="0"/>
                <a:alphaOff val="0"/>
                <a:shade val="70000"/>
                <a:satMod val="150000"/>
              </a:schemeClr>
            </a:gs>
            <a:gs pos="34000">
              <a:schemeClr val="accent2">
                <a:hueOff val="0"/>
                <a:satOff val="0"/>
                <a:lumOff val="0"/>
                <a:alphaOff val="0"/>
                <a:shade val="70000"/>
                <a:satMod val="140000"/>
              </a:schemeClr>
            </a:gs>
            <a:gs pos="70000">
              <a:schemeClr val="accent2">
                <a:hueOff val="0"/>
                <a:satOff val="0"/>
                <a:lumOff val="0"/>
                <a:alphaOff val="0"/>
                <a:tint val="100000"/>
                <a:shade val="90000"/>
                <a:satMod val="140000"/>
              </a:schemeClr>
            </a:gs>
            <a:gs pos="100000">
              <a:schemeClr val="accent2">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65100" tIns="0" rIns="168178" bIns="0" numCol="1" spcCol="1270" anchor="t" anchorCtr="0">
          <a:noAutofit/>
        </a:bodyPr>
        <a:lstStyle/>
        <a:p>
          <a:pPr marL="0" lvl="0" indent="0" algn="l" defTabSz="1155700">
            <a:lnSpc>
              <a:spcPct val="90000"/>
            </a:lnSpc>
            <a:spcBef>
              <a:spcPct val="0"/>
            </a:spcBef>
            <a:spcAft>
              <a:spcPct val="35000"/>
            </a:spcAft>
            <a:buNone/>
          </a:pPr>
          <a:r>
            <a:rPr lang="en-US" sz="2600" kern="1200" dirty="0">
              <a:solidFill>
                <a:schemeClr val="tx1"/>
              </a:solidFill>
            </a:rPr>
            <a:t>Stimulus</a:t>
          </a:r>
        </a:p>
        <a:p>
          <a:pPr marL="228600" lvl="1" indent="-228600" algn="l" defTabSz="889000">
            <a:lnSpc>
              <a:spcPct val="90000"/>
            </a:lnSpc>
            <a:spcBef>
              <a:spcPct val="0"/>
            </a:spcBef>
            <a:spcAft>
              <a:spcPct val="15000"/>
            </a:spcAft>
            <a:buChar char="•"/>
          </a:pPr>
          <a:r>
            <a:rPr lang="en-US" sz="2000" kern="1200" dirty="0">
              <a:solidFill>
                <a:schemeClr val="tx1"/>
              </a:solidFill>
            </a:rPr>
            <a:t>Ads, Products, </a:t>
          </a:r>
          <a:r>
            <a:rPr lang="en-US" sz="2000" kern="1200" dirty="0" err="1">
              <a:solidFill>
                <a:schemeClr val="tx1"/>
              </a:solidFill>
            </a:rPr>
            <a:t>Hungerpangs</a:t>
          </a:r>
          <a:endParaRPr lang="en-US" sz="2000" kern="1200" dirty="0">
            <a:solidFill>
              <a:schemeClr val="tx1"/>
            </a:solidFill>
          </a:endParaRPr>
        </a:p>
      </dsp:txBody>
      <dsp:txXfrm rot="5400000">
        <a:off x="912" y="812800"/>
        <a:ext cx="2370087" cy="2438400"/>
      </dsp:txXfrm>
    </dsp:sp>
    <dsp:sp modelId="{8F187358-D975-438C-B940-80E12F408EBF}">
      <dsp:nvSpPr>
        <dsp:cNvPr id="0" name=""/>
        <dsp:cNvSpPr/>
      </dsp:nvSpPr>
      <dsp:spPr>
        <a:xfrm rot="16200000">
          <a:off x="1701800" y="846956"/>
          <a:ext cx="4064000" cy="2370087"/>
        </a:xfrm>
        <a:prstGeom prst="flowChartManualOperation">
          <a:avLst/>
        </a:prstGeom>
        <a:gradFill rotWithShape="0">
          <a:gsLst>
            <a:gs pos="0">
              <a:schemeClr val="accent2">
                <a:hueOff val="5259187"/>
                <a:satOff val="-30948"/>
                <a:lumOff val="1178"/>
                <a:alphaOff val="0"/>
                <a:shade val="70000"/>
                <a:satMod val="150000"/>
              </a:schemeClr>
            </a:gs>
            <a:gs pos="34000">
              <a:schemeClr val="accent2">
                <a:hueOff val="5259187"/>
                <a:satOff val="-30948"/>
                <a:lumOff val="1178"/>
                <a:alphaOff val="0"/>
                <a:shade val="70000"/>
                <a:satMod val="140000"/>
              </a:schemeClr>
            </a:gs>
            <a:gs pos="70000">
              <a:schemeClr val="accent2">
                <a:hueOff val="5259187"/>
                <a:satOff val="-30948"/>
                <a:lumOff val="1178"/>
                <a:alphaOff val="0"/>
                <a:tint val="100000"/>
                <a:shade val="90000"/>
                <a:satMod val="140000"/>
              </a:schemeClr>
            </a:gs>
            <a:gs pos="100000">
              <a:schemeClr val="accent2">
                <a:hueOff val="5259187"/>
                <a:satOff val="-30948"/>
                <a:lumOff val="1178"/>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5259187"/>
              <a:satOff val="-30948"/>
              <a:lumOff val="1178"/>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65100" tIns="0" rIns="168178" bIns="0" numCol="1" spcCol="1270" anchor="t" anchorCtr="0">
          <a:noAutofit/>
        </a:bodyPr>
        <a:lstStyle/>
        <a:p>
          <a:pPr marL="0" lvl="0" indent="0" algn="l" defTabSz="1155700">
            <a:lnSpc>
              <a:spcPct val="90000"/>
            </a:lnSpc>
            <a:spcBef>
              <a:spcPct val="0"/>
            </a:spcBef>
            <a:spcAft>
              <a:spcPct val="35000"/>
            </a:spcAft>
            <a:buNone/>
          </a:pPr>
          <a:r>
            <a:rPr lang="en-US" sz="2600" kern="1200" dirty="0">
              <a:solidFill>
                <a:schemeClr val="tx1"/>
              </a:solidFill>
            </a:rPr>
            <a:t>Response</a:t>
          </a:r>
        </a:p>
        <a:p>
          <a:pPr marL="228600" lvl="1" indent="-228600" algn="l" defTabSz="889000">
            <a:lnSpc>
              <a:spcPct val="90000"/>
            </a:lnSpc>
            <a:spcBef>
              <a:spcPct val="0"/>
            </a:spcBef>
            <a:spcAft>
              <a:spcPct val="15000"/>
            </a:spcAft>
            <a:buChar char="•"/>
          </a:pPr>
          <a:r>
            <a:rPr lang="en-US" sz="2000" kern="1200" dirty="0">
              <a:solidFill>
                <a:schemeClr val="tx1"/>
              </a:solidFill>
            </a:rPr>
            <a:t>Physical/Mental Reaction To The Stimulus</a:t>
          </a:r>
        </a:p>
      </dsp:txBody>
      <dsp:txXfrm rot="5400000">
        <a:off x="2548756" y="812800"/>
        <a:ext cx="2370087" cy="2438400"/>
      </dsp:txXfrm>
    </dsp:sp>
    <dsp:sp modelId="{980E10F2-2EC7-425C-9004-E758640AD391}">
      <dsp:nvSpPr>
        <dsp:cNvPr id="0" name=""/>
        <dsp:cNvSpPr/>
      </dsp:nvSpPr>
      <dsp:spPr>
        <a:xfrm rot="16200000">
          <a:off x="4249644" y="846956"/>
          <a:ext cx="4064000" cy="2370087"/>
        </a:xfrm>
        <a:prstGeom prst="flowChartManualOperation">
          <a:avLst/>
        </a:prstGeom>
        <a:gradFill rotWithShape="0">
          <a:gsLst>
            <a:gs pos="0">
              <a:schemeClr val="accent2">
                <a:hueOff val="10518374"/>
                <a:satOff val="-61895"/>
                <a:lumOff val="2355"/>
                <a:alphaOff val="0"/>
                <a:shade val="70000"/>
                <a:satMod val="150000"/>
              </a:schemeClr>
            </a:gs>
            <a:gs pos="34000">
              <a:schemeClr val="accent2">
                <a:hueOff val="10518374"/>
                <a:satOff val="-61895"/>
                <a:lumOff val="2355"/>
                <a:alphaOff val="0"/>
                <a:shade val="70000"/>
                <a:satMod val="140000"/>
              </a:schemeClr>
            </a:gs>
            <a:gs pos="70000">
              <a:schemeClr val="accent2">
                <a:hueOff val="10518374"/>
                <a:satOff val="-61895"/>
                <a:lumOff val="2355"/>
                <a:alphaOff val="0"/>
                <a:tint val="100000"/>
                <a:shade val="90000"/>
                <a:satMod val="140000"/>
              </a:schemeClr>
            </a:gs>
            <a:gs pos="100000">
              <a:schemeClr val="accent2">
                <a:hueOff val="10518374"/>
                <a:satOff val="-61895"/>
                <a:lumOff val="2355"/>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10518374"/>
              <a:satOff val="-61895"/>
              <a:lumOff val="2355"/>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65100" tIns="0" rIns="168178" bIns="0" numCol="1" spcCol="1270" anchor="t" anchorCtr="0">
          <a:noAutofit/>
        </a:bodyPr>
        <a:lstStyle/>
        <a:p>
          <a:pPr marL="0" lvl="0" indent="0" algn="l" defTabSz="1155700">
            <a:lnSpc>
              <a:spcPct val="90000"/>
            </a:lnSpc>
            <a:spcBef>
              <a:spcPct val="0"/>
            </a:spcBef>
            <a:spcAft>
              <a:spcPct val="35000"/>
            </a:spcAft>
            <a:buNone/>
          </a:pPr>
          <a:r>
            <a:rPr lang="en-US" sz="2600" kern="1200" dirty="0">
              <a:solidFill>
                <a:schemeClr val="bg1"/>
              </a:solidFill>
            </a:rPr>
            <a:t>Intervening Variables </a:t>
          </a:r>
        </a:p>
        <a:p>
          <a:pPr marL="228600" lvl="1" indent="-228600" algn="l" defTabSz="889000">
            <a:lnSpc>
              <a:spcPct val="90000"/>
            </a:lnSpc>
            <a:spcBef>
              <a:spcPct val="0"/>
            </a:spcBef>
            <a:spcAft>
              <a:spcPct val="15000"/>
            </a:spcAft>
            <a:buChar char="•"/>
          </a:pPr>
          <a:r>
            <a:rPr lang="en-US" sz="2000" kern="1200" dirty="0">
              <a:solidFill>
                <a:schemeClr val="bg1"/>
              </a:solidFill>
            </a:rPr>
            <a:t>– Mood, Knowledge, Attitude, Values, Situations, Etc.</a:t>
          </a:r>
        </a:p>
      </dsp:txBody>
      <dsp:txXfrm rot="5400000">
        <a:off x="5096600" y="812800"/>
        <a:ext cx="2370087" cy="2438400"/>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9459"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9460"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9461"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071C3FFC-5C0D-4B3B-AA47-338EA5DC967D}" type="slidenum">
              <a:rPr lang="en-US"/>
              <a:pPr/>
              <a:t>‹#›</a:t>
            </a:fld>
            <a:endParaRPr lang="en-US"/>
          </a:p>
        </p:txBody>
      </p:sp>
    </p:spTree>
    <p:extLst>
      <p:ext uri="{BB962C8B-B14F-4D97-AF65-F5344CB8AC3E}">
        <p14:creationId xmlns:p14="http://schemas.microsoft.com/office/powerpoint/2010/main" val="352970220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9FE1DF-EC8E-4F06-A97F-13A531510B82}" type="slidenum">
              <a:rPr lang="en-US" smtClean="0"/>
              <a:pPr/>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F4752-6238-4C7E-9C51-0AA991CDB1B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E20607-85C0-4698-82B8-E779A6D500F9}" type="slidenum">
              <a:rPr lang="en-US" smtClean="0"/>
              <a:pPr/>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DD3388-E2FB-4CD9-A639-F54EC32555E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DAE08D-2564-4EC0-A6D4-85AAAD033877}"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97AA3E-91AD-4861-94B1-BB00B98D734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512A50-65B4-47DF-8EFF-1F675474298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B5F434-7F5C-4C58-A92B-10DA4EBE51F8}"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9ED768-F6B9-4047-94E3-C5EB26297D5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B14DE2-3F78-4307-9356-1B74F6A23B2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6514D-4490-49A5-9434-99FE5B39A49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D323DF9B-D9D7-415D-BE50-75FE4DC296D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r>
              <a:rPr lang="en-US"/>
              <a:t>Consumer Behaviour</a:t>
            </a:r>
          </a:p>
        </p:txBody>
      </p:sp>
      <p:sp>
        <p:nvSpPr>
          <p:cNvPr id="2051" name="Rectangle 3"/>
          <p:cNvSpPr>
            <a:spLocks noGrp="1" noChangeArrowheads="1"/>
          </p:cNvSpPr>
          <p:nvPr>
            <p:ph type="subTitle" idx="1"/>
          </p:nvPr>
        </p:nvSpPr>
        <p:spPr/>
        <p:txBody>
          <a:bodyPr/>
          <a:lstStyle/>
          <a:p>
            <a:r>
              <a:rPr lang="en-US"/>
              <a:t>An Introduction</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0250" y="4038600"/>
            <a:ext cx="2476500" cy="24765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1000" fill="hold"/>
                                        <p:tgtEl>
                                          <p:spTgt spid="2050"/>
                                        </p:tgtEl>
                                        <p:attrNameLst>
                                          <p:attrName>ppt_x</p:attrName>
                                        </p:attrNameLst>
                                      </p:cBhvr>
                                      <p:tavLst>
                                        <p:tav tm="0">
                                          <p:val>
                                            <p:strVal val="#ppt_x-.2"/>
                                          </p:val>
                                        </p:tav>
                                        <p:tav tm="100000">
                                          <p:val>
                                            <p:strVal val="#ppt_x"/>
                                          </p:val>
                                        </p:tav>
                                      </p:tavLst>
                                    </p:anim>
                                    <p:anim calcmode="lin" valueType="num">
                                      <p:cBhvr>
                                        <p:cTn id="8" dur="1000" fill="hold"/>
                                        <p:tgtEl>
                                          <p:spTgt spid="2050"/>
                                        </p:tgtEl>
                                        <p:attrNameLst>
                                          <p:attrName>ppt_y</p:attrName>
                                        </p:attrNameLst>
                                      </p:cBhvr>
                                      <p:tavLst>
                                        <p:tav tm="0">
                                          <p:val>
                                            <p:strVal val="#ppt_y"/>
                                          </p:val>
                                        </p:tav>
                                        <p:tav tm="100000">
                                          <p:val>
                                            <p:strVal val="#ppt_y"/>
                                          </p:val>
                                        </p:tav>
                                      </p:tavLst>
                                    </p:anim>
                                    <p:animEffect transition="in" filter="wipe(right)" prLst="gradientSize: 0.1">
                                      <p:cBhvr>
                                        <p:cTn id="9" dur="1000"/>
                                        <p:tgtEl>
                                          <p:spTgt spid="2050"/>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2051">
                                            <p:txEl>
                                              <p:pRg st="0" end="0"/>
                                            </p:txEl>
                                          </p:spTgt>
                                        </p:tgtEl>
                                        <p:attrNameLst>
                                          <p:attrName>style.visibility</p:attrName>
                                        </p:attrNameLst>
                                      </p:cBhvr>
                                      <p:to>
                                        <p:strVal val="visible"/>
                                      </p:to>
                                    </p:set>
                                    <p:animEffect transition="in" filter="fade">
                                      <p:cBhvr>
                                        <p:cTn id="14" dur="500"/>
                                        <p:tgtEl>
                                          <p:spTgt spid="2051">
                                            <p:txEl>
                                              <p:pRg st="0" end="0"/>
                                            </p:txEl>
                                          </p:spTgt>
                                        </p:tgtEl>
                                      </p:cBhvr>
                                    </p:animEffect>
                                    <p:anim calcmode="lin" valueType="num">
                                      <p:cBhvr>
                                        <p:cTn id="15" dur="500" fill="hold"/>
                                        <p:tgtEl>
                                          <p:spTgt spid="2051">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2051">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P spid="2051" grpId="0" build="p"/>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a:bodyPr>
          <a:lstStyle/>
          <a:p>
            <a:r>
              <a:rPr lang="en-US" dirty="0"/>
              <a:t>What is Consumer </a:t>
            </a:r>
            <a:r>
              <a:rPr lang="en-US" dirty="0" err="1"/>
              <a:t>Behaviour</a:t>
            </a:r>
            <a:r>
              <a:rPr lang="en-US" dirty="0"/>
              <a:t>?</a:t>
            </a:r>
          </a:p>
        </p:txBody>
      </p:sp>
      <p:sp>
        <p:nvSpPr>
          <p:cNvPr id="9219" name="Rectangle 3"/>
          <p:cNvSpPr>
            <a:spLocks noGrp="1" noChangeArrowheads="1"/>
          </p:cNvSpPr>
          <p:nvPr>
            <p:ph idx="1"/>
          </p:nvPr>
        </p:nvSpPr>
        <p:spPr/>
        <p:txBody>
          <a:bodyPr/>
          <a:lstStyle/>
          <a:p>
            <a:pPr algn="just"/>
            <a:r>
              <a:rPr lang="en-US" dirty="0"/>
              <a:t>Those activities directly involved in obtaining , consuming and disposing of products and services, including the decision processes that precede and follow these actions</a:t>
            </a:r>
          </a:p>
          <a:p>
            <a:pPr algn="just"/>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800" y="3505200"/>
            <a:ext cx="4424362" cy="2944363"/>
          </a:xfrm>
          <a:prstGeom prst="rect">
            <a:avLst/>
          </a:prstGeom>
          <a:ln>
            <a:noFill/>
          </a:ln>
          <a:effectLst>
            <a:softEdge rad="112500"/>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1000" fill="hold"/>
                                        <p:tgtEl>
                                          <p:spTgt spid="9218"/>
                                        </p:tgtEl>
                                        <p:attrNameLst>
                                          <p:attrName>ppt_x</p:attrName>
                                        </p:attrNameLst>
                                      </p:cBhvr>
                                      <p:tavLst>
                                        <p:tav tm="0">
                                          <p:val>
                                            <p:strVal val="#ppt_x-.2"/>
                                          </p:val>
                                        </p:tav>
                                        <p:tav tm="100000">
                                          <p:val>
                                            <p:strVal val="#ppt_x"/>
                                          </p:val>
                                        </p:tav>
                                      </p:tavLst>
                                    </p:anim>
                                    <p:anim calcmode="lin" valueType="num">
                                      <p:cBhvr>
                                        <p:cTn id="8" dur="1000" fill="hold"/>
                                        <p:tgtEl>
                                          <p:spTgt spid="9218"/>
                                        </p:tgtEl>
                                        <p:attrNameLst>
                                          <p:attrName>ppt_y</p:attrName>
                                        </p:attrNameLst>
                                      </p:cBhvr>
                                      <p:tavLst>
                                        <p:tav tm="0">
                                          <p:val>
                                            <p:strVal val="#ppt_y"/>
                                          </p:val>
                                        </p:tav>
                                        <p:tav tm="100000">
                                          <p:val>
                                            <p:strVal val="#ppt_y"/>
                                          </p:val>
                                        </p:tav>
                                      </p:tavLst>
                                    </p:anim>
                                    <p:animEffect transition="in" filter="wipe(right)" prLst="gradientSize: 0.1">
                                      <p:cBhvr>
                                        <p:cTn id="9" dur="1000"/>
                                        <p:tgtEl>
                                          <p:spTgt spid="9218"/>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9219">
                                            <p:txEl>
                                              <p:pRg st="0" end="0"/>
                                            </p:txEl>
                                          </p:spTgt>
                                        </p:tgtEl>
                                        <p:attrNameLst>
                                          <p:attrName>style.visibility</p:attrName>
                                        </p:attrNameLst>
                                      </p:cBhvr>
                                      <p:to>
                                        <p:strVal val="visible"/>
                                      </p:to>
                                    </p:set>
                                    <p:animEffect transition="in" filter="fade">
                                      <p:cBhvr>
                                        <p:cTn id="14" dur="500"/>
                                        <p:tgtEl>
                                          <p:spTgt spid="9219">
                                            <p:txEl>
                                              <p:pRg st="0" end="0"/>
                                            </p:txEl>
                                          </p:spTgt>
                                        </p:tgtEl>
                                      </p:cBhvr>
                                    </p:animEffect>
                                    <p:anim calcmode="lin" valueType="num">
                                      <p:cBhvr>
                                        <p:cTn id="15" dur="500" fill="hold"/>
                                        <p:tgtEl>
                                          <p:spTgt spid="9219">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9219">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9219"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fontScale="90000"/>
          </a:bodyPr>
          <a:lstStyle/>
          <a:p>
            <a:br>
              <a:rPr lang="en-US" dirty="0"/>
            </a:br>
            <a:r>
              <a:rPr lang="en-US" dirty="0"/>
              <a:t>This study draws on concepts from various other disciplines</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1112094459"/>
              </p:ext>
            </p:extLst>
          </p:nvPr>
        </p:nvGraphicFramePr>
        <p:xfrm>
          <a:off x="457200" y="2438400"/>
          <a:ext cx="8077200" cy="4038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66003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1000" fill="hold"/>
                                        <p:tgtEl>
                                          <p:spTgt spid="9218"/>
                                        </p:tgtEl>
                                        <p:attrNameLst>
                                          <p:attrName>ppt_x</p:attrName>
                                        </p:attrNameLst>
                                      </p:cBhvr>
                                      <p:tavLst>
                                        <p:tav tm="0">
                                          <p:val>
                                            <p:strVal val="#ppt_x-.2"/>
                                          </p:val>
                                        </p:tav>
                                        <p:tav tm="100000">
                                          <p:val>
                                            <p:strVal val="#ppt_x"/>
                                          </p:val>
                                        </p:tav>
                                      </p:tavLst>
                                    </p:anim>
                                    <p:anim calcmode="lin" valueType="num">
                                      <p:cBhvr>
                                        <p:cTn id="8" dur="1000" fill="hold"/>
                                        <p:tgtEl>
                                          <p:spTgt spid="9218"/>
                                        </p:tgtEl>
                                        <p:attrNameLst>
                                          <p:attrName>ppt_y</p:attrName>
                                        </p:attrNameLst>
                                      </p:cBhvr>
                                      <p:tavLst>
                                        <p:tav tm="0">
                                          <p:val>
                                            <p:strVal val="#ppt_y"/>
                                          </p:val>
                                        </p:tav>
                                        <p:tav tm="100000">
                                          <p:val>
                                            <p:strVal val="#ppt_y"/>
                                          </p:val>
                                        </p:tav>
                                      </p:tavLst>
                                    </p:anim>
                                    <p:animEffect transition="in" filter="wipe(right)" prLst="gradientSize: 0.1">
                                      <p:cBhvr>
                                        <p:cTn id="9" dur="1000"/>
                                        <p:tgtEl>
                                          <p:spTgt spid="9218"/>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
                                            <p:graphicEl>
                                              <a:dgm id="{EEECF265-6EEA-4543-9B6D-3617CDC5838C}"/>
                                            </p:graphicEl>
                                          </p:spTgt>
                                        </p:tgtEl>
                                        <p:attrNameLst>
                                          <p:attrName>style.visibility</p:attrName>
                                        </p:attrNameLst>
                                      </p:cBhvr>
                                      <p:to>
                                        <p:strVal val="visible"/>
                                      </p:to>
                                    </p:set>
                                    <p:animEffect transition="in" filter="fade">
                                      <p:cBhvr>
                                        <p:cTn id="14" dur="500"/>
                                        <p:tgtEl>
                                          <p:spTgt spid="2">
                                            <p:graphicEl>
                                              <a:dgm id="{EEECF265-6EEA-4543-9B6D-3617CDC5838C}"/>
                                            </p:graphic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
                                            <p:graphicEl>
                                              <a:dgm id="{3151280D-9CEA-4DA4-BECC-C95042E6AD2B}"/>
                                            </p:graphicEl>
                                          </p:spTgt>
                                        </p:tgtEl>
                                        <p:attrNameLst>
                                          <p:attrName>style.visibility</p:attrName>
                                        </p:attrNameLst>
                                      </p:cBhvr>
                                      <p:to>
                                        <p:strVal val="visible"/>
                                      </p:to>
                                    </p:set>
                                    <p:animEffect transition="in" filter="fade">
                                      <p:cBhvr>
                                        <p:cTn id="17" dur="500"/>
                                        <p:tgtEl>
                                          <p:spTgt spid="2">
                                            <p:graphicEl>
                                              <a:dgm id="{3151280D-9CEA-4DA4-BECC-C95042E6AD2B}"/>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graphicEl>
                                              <a:dgm id="{67C175F2-A5A6-487E-9C71-FBB9C5E27651}"/>
                                            </p:graphicEl>
                                          </p:spTgt>
                                        </p:tgtEl>
                                        <p:attrNameLst>
                                          <p:attrName>style.visibility</p:attrName>
                                        </p:attrNameLst>
                                      </p:cBhvr>
                                      <p:to>
                                        <p:strVal val="visible"/>
                                      </p:to>
                                    </p:set>
                                    <p:animEffect transition="in" filter="fade">
                                      <p:cBhvr>
                                        <p:cTn id="22" dur="500"/>
                                        <p:tgtEl>
                                          <p:spTgt spid="2">
                                            <p:graphicEl>
                                              <a:dgm id="{67C175F2-A5A6-487E-9C71-FBB9C5E27651}"/>
                                            </p:graphic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
                                            <p:graphicEl>
                                              <a:dgm id="{CA0455F6-46E8-4748-B028-A6CAE5645F3C}"/>
                                            </p:graphicEl>
                                          </p:spTgt>
                                        </p:tgtEl>
                                        <p:attrNameLst>
                                          <p:attrName>style.visibility</p:attrName>
                                        </p:attrNameLst>
                                      </p:cBhvr>
                                      <p:to>
                                        <p:strVal val="visible"/>
                                      </p:to>
                                    </p:set>
                                    <p:animEffect transition="in" filter="fade">
                                      <p:cBhvr>
                                        <p:cTn id="25" dur="500"/>
                                        <p:tgtEl>
                                          <p:spTgt spid="2">
                                            <p:graphicEl>
                                              <a:dgm id="{CA0455F6-46E8-4748-B028-A6CAE5645F3C}"/>
                                            </p:graphic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
                                            <p:graphicEl>
                                              <a:dgm id="{41A546E1-0D9C-4C64-ABE0-A3A7D99A1FE0}"/>
                                            </p:graphicEl>
                                          </p:spTgt>
                                        </p:tgtEl>
                                        <p:attrNameLst>
                                          <p:attrName>style.visibility</p:attrName>
                                        </p:attrNameLst>
                                      </p:cBhvr>
                                      <p:to>
                                        <p:strVal val="visible"/>
                                      </p:to>
                                    </p:set>
                                    <p:animEffect transition="in" filter="fade">
                                      <p:cBhvr>
                                        <p:cTn id="30" dur="500"/>
                                        <p:tgtEl>
                                          <p:spTgt spid="2">
                                            <p:graphicEl>
                                              <a:dgm id="{41A546E1-0D9C-4C64-ABE0-A3A7D99A1FE0}"/>
                                            </p:graphic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
                                            <p:graphicEl>
                                              <a:dgm id="{5127B7DE-95D3-4C7A-979B-F60382922A29}"/>
                                            </p:graphicEl>
                                          </p:spTgt>
                                        </p:tgtEl>
                                        <p:attrNameLst>
                                          <p:attrName>style.visibility</p:attrName>
                                        </p:attrNameLst>
                                      </p:cBhvr>
                                      <p:to>
                                        <p:strVal val="visible"/>
                                      </p:to>
                                    </p:set>
                                    <p:animEffect transition="in" filter="fade">
                                      <p:cBhvr>
                                        <p:cTn id="33" dur="500"/>
                                        <p:tgtEl>
                                          <p:spTgt spid="2">
                                            <p:graphicEl>
                                              <a:dgm id="{5127B7DE-95D3-4C7A-979B-F60382922A29}"/>
                                            </p:graphic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
                                            <p:graphicEl>
                                              <a:dgm id="{10B5AA66-88BD-49BB-8710-2E4C17BA0708}"/>
                                            </p:graphicEl>
                                          </p:spTgt>
                                        </p:tgtEl>
                                        <p:attrNameLst>
                                          <p:attrName>style.visibility</p:attrName>
                                        </p:attrNameLst>
                                      </p:cBhvr>
                                      <p:to>
                                        <p:strVal val="visible"/>
                                      </p:to>
                                    </p:set>
                                    <p:animEffect transition="in" filter="fade">
                                      <p:cBhvr>
                                        <p:cTn id="38" dur="500"/>
                                        <p:tgtEl>
                                          <p:spTgt spid="2">
                                            <p:graphicEl>
                                              <a:dgm id="{10B5AA66-88BD-49BB-8710-2E4C17BA0708}"/>
                                            </p:graphic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
                                            <p:graphicEl>
                                              <a:dgm id="{2AF48515-1DC2-45FF-A5BC-EB90C5BEF354}"/>
                                            </p:graphicEl>
                                          </p:spTgt>
                                        </p:tgtEl>
                                        <p:attrNameLst>
                                          <p:attrName>style.visibility</p:attrName>
                                        </p:attrNameLst>
                                      </p:cBhvr>
                                      <p:to>
                                        <p:strVal val="visible"/>
                                      </p:to>
                                    </p:set>
                                    <p:animEffect transition="in" filter="fade">
                                      <p:cBhvr>
                                        <p:cTn id="41" dur="500"/>
                                        <p:tgtEl>
                                          <p:spTgt spid="2">
                                            <p:graphicEl>
                                              <a:dgm id="{2AF48515-1DC2-45FF-A5BC-EB90C5BEF354}"/>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
                                            <p:graphicEl>
                                              <a:dgm id="{E41EDEDA-183C-430A-9E15-08C599DDB4A7}"/>
                                            </p:graphicEl>
                                          </p:spTgt>
                                        </p:tgtEl>
                                        <p:attrNameLst>
                                          <p:attrName>style.visibility</p:attrName>
                                        </p:attrNameLst>
                                      </p:cBhvr>
                                      <p:to>
                                        <p:strVal val="visible"/>
                                      </p:to>
                                    </p:set>
                                    <p:animEffect transition="in" filter="fade">
                                      <p:cBhvr>
                                        <p:cTn id="46" dur="500"/>
                                        <p:tgtEl>
                                          <p:spTgt spid="2">
                                            <p:graphicEl>
                                              <a:dgm id="{E41EDEDA-183C-430A-9E15-08C599DDB4A7}"/>
                                            </p:graphicEl>
                                          </p:spTgt>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
                                            <p:graphicEl>
                                              <a:dgm id="{D158D86E-4DAE-4014-A7BF-E17F03B82A93}"/>
                                            </p:graphicEl>
                                          </p:spTgt>
                                        </p:tgtEl>
                                        <p:attrNameLst>
                                          <p:attrName>style.visibility</p:attrName>
                                        </p:attrNameLst>
                                      </p:cBhvr>
                                      <p:to>
                                        <p:strVal val="visible"/>
                                      </p:to>
                                    </p:set>
                                    <p:animEffect transition="in" filter="fade">
                                      <p:cBhvr>
                                        <p:cTn id="49" dur="500"/>
                                        <p:tgtEl>
                                          <p:spTgt spid="2">
                                            <p:graphicEl>
                                              <a:dgm id="{D158D86E-4DAE-4014-A7BF-E17F03B82A93}"/>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Graphic spid="2" grpId="0">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4" name="Rectangle 4"/>
          <p:cNvSpPr>
            <a:spLocks noGrp="1" noChangeArrowheads="1"/>
          </p:cNvSpPr>
          <p:nvPr>
            <p:ph type="ctrTitle"/>
          </p:nvPr>
        </p:nvSpPr>
        <p:spPr>
          <a:xfrm>
            <a:off x="685800" y="990600"/>
            <a:ext cx="7772400" cy="1066800"/>
          </a:xfrm>
        </p:spPr>
        <p:txBody>
          <a:bodyPr/>
          <a:lstStyle/>
          <a:p>
            <a:r>
              <a:rPr lang="en-US" sz="4800" dirty="0"/>
              <a:t>Need to study ?</a:t>
            </a:r>
          </a:p>
        </p:txBody>
      </p:sp>
      <p:sp>
        <p:nvSpPr>
          <p:cNvPr id="20485" name="Rectangle 5"/>
          <p:cNvSpPr>
            <a:spLocks noGrp="1" noChangeArrowheads="1"/>
          </p:cNvSpPr>
          <p:nvPr>
            <p:ph type="subTitle" idx="1"/>
          </p:nvPr>
        </p:nvSpPr>
        <p:spPr>
          <a:xfrm>
            <a:off x="838200" y="3657600"/>
            <a:ext cx="6400800" cy="2514600"/>
          </a:xfrm>
        </p:spPr>
        <p:txBody>
          <a:bodyPr>
            <a:normAutofit fontScale="92500" lnSpcReduction="10000"/>
          </a:bodyPr>
          <a:lstStyle/>
          <a:p>
            <a:pPr algn="just"/>
            <a:r>
              <a:rPr lang="en-US" sz="2800" dirty="0"/>
              <a:t>‘You cannot take the consumer for granted any more’</a:t>
            </a:r>
          </a:p>
          <a:p>
            <a:pPr algn="just"/>
            <a:r>
              <a:rPr lang="en-US" sz="2800" dirty="0"/>
              <a:t>Therefore, a sound understanding of consumer </a:t>
            </a:r>
            <a:r>
              <a:rPr lang="en-US" sz="2800" dirty="0" err="1"/>
              <a:t>behaviour</a:t>
            </a:r>
            <a:r>
              <a:rPr lang="en-US" sz="2800" dirty="0"/>
              <a:t> is essential for the long run success of any marketing program</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0484"/>
                                        </p:tgtEl>
                                        <p:attrNameLst>
                                          <p:attrName>style.visibility</p:attrName>
                                        </p:attrNameLst>
                                      </p:cBhvr>
                                      <p:to>
                                        <p:strVal val="visible"/>
                                      </p:to>
                                    </p:set>
                                    <p:anim calcmode="lin" valueType="num">
                                      <p:cBhvr>
                                        <p:cTn id="7" dur="1000" fill="hold"/>
                                        <p:tgtEl>
                                          <p:spTgt spid="20484"/>
                                        </p:tgtEl>
                                        <p:attrNameLst>
                                          <p:attrName>ppt_x</p:attrName>
                                        </p:attrNameLst>
                                      </p:cBhvr>
                                      <p:tavLst>
                                        <p:tav tm="0">
                                          <p:val>
                                            <p:strVal val="#ppt_x-.2"/>
                                          </p:val>
                                        </p:tav>
                                        <p:tav tm="100000">
                                          <p:val>
                                            <p:strVal val="#ppt_x"/>
                                          </p:val>
                                        </p:tav>
                                      </p:tavLst>
                                    </p:anim>
                                    <p:anim calcmode="lin" valueType="num">
                                      <p:cBhvr>
                                        <p:cTn id="8" dur="1000" fill="hold"/>
                                        <p:tgtEl>
                                          <p:spTgt spid="20484"/>
                                        </p:tgtEl>
                                        <p:attrNameLst>
                                          <p:attrName>ppt_y</p:attrName>
                                        </p:attrNameLst>
                                      </p:cBhvr>
                                      <p:tavLst>
                                        <p:tav tm="0">
                                          <p:val>
                                            <p:strVal val="#ppt_y"/>
                                          </p:val>
                                        </p:tav>
                                        <p:tav tm="100000">
                                          <p:val>
                                            <p:strVal val="#ppt_y"/>
                                          </p:val>
                                        </p:tav>
                                      </p:tavLst>
                                    </p:anim>
                                    <p:animEffect transition="in" filter="wipe(right)" prLst="gradientSize: 0.1">
                                      <p:cBhvr>
                                        <p:cTn id="9" dur="1000"/>
                                        <p:tgtEl>
                                          <p:spTgt spid="20484"/>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20485">
                                            <p:txEl>
                                              <p:pRg st="0" end="0"/>
                                            </p:txEl>
                                          </p:spTgt>
                                        </p:tgtEl>
                                        <p:attrNameLst>
                                          <p:attrName>style.visibility</p:attrName>
                                        </p:attrNameLst>
                                      </p:cBhvr>
                                      <p:to>
                                        <p:strVal val="visible"/>
                                      </p:to>
                                    </p:set>
                                    <p:animEffect transition="in" filter="fade">
                                      <p:cBhvr>
                                        <p:cTn id="14" dur="500"/>
                                        <p:tgtEl>
                                          <p:spTgt spid="20485">
                                            <p:txEl>
                                              <p:pRg st="0" end="0"/>
                                            </p:txEl>
                                          </p:spTgt>
                                        </p:tgtEl>
                                      </p:cBhvr>
                                    </p:animEffect>
                                    <p:anim calcmode="lin" valueType="num">
                                      <p:cBhvr>
                                        <p:cTn id="15" dur="500" fill="hold"/>
                                        <p:tgtEl>
                                          <p:spTgt spid="20485">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20485">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20485">
                                            <p:txEl>
                                              <p:pRg st="1" end="1"/>
                                            </p:txEl>
                                          </p:spTgt>
                                        </p:tgtEl>
                                        <p:attrNameLst>
                                          <p:attrName>style.visibility</p:attrName>
                                        </p:attrNameLst>
                                      </p:cBhvr>
                                      <p:to>
                                        <p:strVal val="visible"/>
                                      </p:to>
                                    </p:set>
                                    <p:animEffect transition="in" filter="fade">
                                      <p:cBhvr>
                                        <p:cTn id="21" dur="500"/>
                                        <p:tgtEl>
                                          <p:spTgt spid="20485">
                                            <p:txEl>
                                              <p:pRg st="1" end="1"/>
                                            </p:txEl>
                                          </p:spTgt>
                                        </p:tgtEl>
                                      </p:cBhvr>
                                    </p:animEffect>
                                    <p:anim calcmode="lin" valueType="num">
                                      <p:cBhvr>
                                        <p:cTn id="22" dur="500" fill="hold"/>
                                        <p:tgtEl>
                                          <p:spTgt spid="20485">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20485">
                                            <p:txEl>
                                              <p:pRg st="1" end="1"/>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p:bldP spid="20485"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t>Perspectives</a:t>
            </a:r>
          </a:p>
        </p:txBody>
      </p:sp>
      <p:sp>
        <p:nvSpPr>
          <p:cNvPr id="4099" name="Rectangle 3"/>
          <p:cNvSpPr>
            <a:spLocks noGrp="1" noChangeArrowheads="1"/>
          </p:cNvSpPr>
          <p:nvPr>
            <p:ph idx="1"/>
          </p:nvPr>
        </p:nvSpPr>
        <p:spPr/>
        <p:txBody>
          <a:bodyPr/>
          <a:lstStyle/>
          <a:p>
            <a:pPr marL="609600" indent="-609600">
              <a:lnSpc>
                <a:spcPct val="90000"/>
              </a:lnSpc>
            </a:pPr>
            <a:endParaRPr lang="en-US" dirty="0"/>
          </a:p>
          <a:p>
            <a:pPr marL="609600" indent="-609600">
              <a:lnSpc>
                <a:spcPct val="90000"/>
              </a:lnSpc>
            </a:pPr>
            <a:endParaRPr lang="en-US" dirty="0"/>
          </a:p>
          <a:p>
            <a:pPr marL="609600" indent="-609600">
              <a:lnSpc>
                <a:spcPct val="90000"/>
              </a:lnSpc>
            </a:pPr>
            <a:endParaRPr lang="en-US" dirty="0"/>
          </a:p>
        </p:txBody>
      </p:sp>
      <p:graphicFrame>
        <p:nvGraphicFramePr>
          <p:cNvPr id="2" name="Diagram 1"/>
          <p:cNvGraphicFramePr/>
          <p:nvPr>
            <p:extLst>
              <p:ext uri="{D42A27DB-BD31-4B8C-83A1-F6EECF244321}">
                <p14:modId xmlns:p14="http://schemas.microsoft.com/office/powerpoint/2010/main" val="4103137870"/>
              </p:ext>
            </p:extLst>
          </p:nvPr>
        </p:nvGraphicFramePr>
        <p:xfrm>
          <a:off x="838200" y="1828800"/>
          <a:ext cx="7543800"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p:cTn id="7" dur="1000" fill="hold"/>
                                        <p:tgtEl>
                                          <p:spTgt spid="4098"/>
                                        </p:tgtEl>
                                        <p:attrNameLst>
                                          <p:attrName>ppt_x</p:attrName>
                                        </p:attrNameLst>
                                      </p:cBhvr>
                                      <p:tavLst>
                                        <p:tav tm="0">
                                          <p:val>
                                            <p:strVal val="#ppt_x-.2"/>
                                          </p:val>
                                        </p:tav>
                                        <p:tav tm="100000">
                                          <p:val>
                                            <p:strVal val="#ppt_x"/>
                                          </p:val>
                                        </p:tav>
                                      </p:tavLst>
                                    </p:anim>
                                    <p:anim calcmode="lin" valueType="num">
                                      <p:cBhvr>
                                        <p:cTn id="8" dur="1000" fill="hold"/>
                                        <p:tgtEl>
                                          <p:spTgt spid="4098"/>
                                        </p:tgtEl>
                                        <p:attrNameLst>
                                          <p:attrName>ppt_y</p:attrName>
                                        </p:attrNameLst>
                                      </p:cBhvr>
                                      <p:tavLst>
                                        <p:tav tm="0">
                                          <p:val>
                                            <p:strVal val="#ppt_y"/>
                                          </p:val>
                                        </p:tav>
                                        <p:tav tm="100000">
                                          <p:val>
                                            <p:strVal val="#ppt_y"/>
                                          </p:val>
                                        </p:tav>
                                      </p:tavLst>
                                    </p:anim>
                                    <p:animEffect transition="in" filter="wipe(right)" prLst="gradientSize: 0.1">
                                      <p:cBhvr>
                                        <p:cTn id="9" dur="1000"/>
                                        <p:tgtEl>
                                          <p:spTgt spid="4098"/>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42"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outHorizontal)">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Graphic spid="2"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dirty="0"/>
              <a:t>Why is this Important?</a:t>
            </a:r>
          </a:p>
        </p:txBody>
      </p:sp>
      <p:sp>
        <p:nvSpPr>
          <p:cNvPr id="5123" name="Rectangle 3"/>
          <p:cNvSpPr>
            <a:spLocks noGrp="1" noChangeArrowheads="1"/>
          </p:cNvSpPr>
          <p:nvPr>
            <p:ph idx="1"/>
          </p:nvPr>
        </p:nvSpPr>
        <p:spPr/>
        <p:txBody>
          <a:bodyPr/>
          <a:lstStyle/>
          <a:p>
            <a:endParaRPr lang="en-US" dirty="0"/>
          </a:p>
          <a:p>
            <a:r>
              <a:rPr lang="en-US" dirty="0"/>
              <a:t>Out of 11000 products launched by 77 companies, only 56% are present five years later – </a:t>
            </a:r>
            <a:r>
              <a:rPr lang="en-US" sz="2000" dirty="0" err="1"/>
              <a:t>Kuczmaski</a:t>
            </a:r>
            <a:r>
              <a:rPr lang="en-US" sz="2000" dirty="0"/>
              <a:t> &amp; Associates</a:t>
            </a:r>
          </a:p>
          <a:p>
            <a:endParaRPr lang="en-US" dirty="0"/>
          </a:p>
          <a:p>
            <a:r>
              <a:rPr lang="en-US" dirty="0"/>
              <a:t>Only 8% of new product concepts offered by 112 leading companies reached the market. Out of this 83% failed to reach marketing objectives – </a:t>
            </a:r>
            <a:r>
              <a:rPr lang="en-US" sz="2000" dirty="0"/>
              <a:t>Group EFO Ltd., Marketing News, Feb 1, 1993,  </a:t>
            </a:r>
            <a:r>
              <a:rPr lang="en-US" sz="2000" dirty="0" err="1"/>
              <a:t>Pg</a:t>
            </a:r>
            <a:r>
              <a:rPr lang="en-US" sz="2000" dirty="0"/>
              <a:t> 2</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5029200"/>
            <a:ext cx="3124200" cy="1710747"/>
          </a:xfrm>
          <a:prstGeom prst="rect">
            <a:avLst/>
          </a:prstGeom>
          <a:ln>
            <a:noFill/>
          </a:ln>
          <a:effectLst>
            <a:softEdge rad="112500"/>
          </a:effectLst>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0624" y="5380686"/>
            <a:ext cx="3779149" cy="1007773"/>
          </a:xfrm>
          <a:prstGeom prst="rect">
            <a:avLst/>
          </a:prstGeom>
          <a:ln>
            <a:noFill/>
          </a:ln>
          <a:effectLst>
            <a:softEdge rad="112500"/>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p:cTn id="7" dur="1000" fill="hold"/>
                                        <p:tgtEl>
                                          <p:spTgt spid="5122"/>
                                        </p:tgtEl>
                                        <p:attrNameLst>
                                          <p:attrName>ppt_x</p:attrName>
                                        </p:attrNameLst>
                                      </p:cBhvr>
                                      <p:tavLst>
                                        <p:tav tm="0">
                                          <p:val>
                                            <p:strVal val="#ppt_x-.2"/>
                                          </p:val>
                                        </p:tav>
                                        <p:tav tm="100000">
                                          <p:val>
                                            <p:strVal val="#ppt_x"/>
                                          </p:val>
                                        </p:tav>
                                      </p:tavLst>
                                    </p:anim>
                                    <p:anim calcmode="lin" valueType="num">
                                      <p:cBhvr>
                                        <p:cTn id="8" dur="1000" fill="hold"/>
                                        <p:tgtEl>
                                          <p:spTgt spid="5122"/>
                                        </p:tgtEl>
                                        <p:attrNameLst>
                                          <p:attrName>ppt_y</p:attrName>
                                        </p:attrNameLst>
                                      </p:cBhvr>
                                      <p:tavLst>
                                        <p:tav tm="0">
                                          <p:val>
                                            <p:strVal val="#ppt_y"/>
                                          </p:val>
                                        </p:tav>
                                        <p:tav tm="100000">
                                          <p:val>
                                            <p:strVal val="#ppt_y"/>
                                          </p:val>
                                        </p:tav>
                                      </p:tavLst>
                                    </p:anim>
                                    <p:animEffect transition="in" filter="wipe(right)" prLst="gradientSize: 0.1">
                                      <p:cBhvr>
                                        <p:cTn id="9" dur="1000"/>
                                        <p:tgtEl>
                                          <p:spTgt spid="5122"/>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5123">
                                            <p:txEl>
                                              <p:pRg st="1" end="1"/>
                                            </p:txEl>
                                          </p:spTgt>
                                        </p:tgtEl>
                                        <p:attrNameLst>
                                          <p:attrName>style.visibility</p:attrName>
                                        </p:attrNameLst>
                                      </p:cBhvr>
                                      <p:to>
                                        <p:strVal val="visible"/>
                                      </p:to>
                                    </p:set>
                                    <p:animEffect transition="in" filter="fade">
                                      <p:cBhvr>
                                        <p:cTn id="14" dur="500"/>
                                        <p:tgtEl>
                                          <p:spTgt spid="5123">
                                            <p:txEl>
                                              <p:pRg st="1" end="1"/>
                                            </p:txEl>
                                          </p:spTgt>
                                        </p:tgtEl>
                                      </p:cBhvr>
                                    </p:animEffect>
                                    <p:anim calcmode="lin" valueType="num">
                                      <p:cBhvr>
                                        <p:cTn id="15" dur="500" fill="hold"/>
                                        <p:tgtEl>
                                          <p:spTgt spid="5123">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5123">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5123">
                                            <p:txEl>
                                              <p:pRg st="3" end="3"/>
                                            </p:txEl>
                                          </p:spTgt>
                                        </p:tgtEl>
                                        <p:attrNameLst>
                                          <p:attrName>style.visibility</p:attrName>
                                        </p:attrNameLst>
                                      </p:cBhvr>
                                      <p:to>
                                        <p:strVal val="visible"/>
                                      </p:to>
                                    </p:set>
                                    <p:animEffect transition="in" filter="fade">
                                      <p:cBhvr>
                                        <p:cTn id="21" dur="500"/>
                                        <p:tgtEl>
                                          <p:spTgt spid="5123">
                                            <p:txEl>
                                              <p:pRg st="3" end="3"/>
                                            </p:txEl>
                                          </p:spTgt>
                                        </p:tgtEl>
                                      </p:cBhvr>
                                    </p:animEffect>
                                    <p:anim calcmode="lin" valueType="num">
                                      <p:cBhvr>
                                        <p:cTn id="22" dur="500" fill="hold"/>
                                        <p:tgtEl>
                                          <p:spTgt spid="5123">
                                            <p:txEl>
                                              <p:pRg st="3" end="3"/>
                                            </p:txEl>
                                          </p:spTgt>
                                        </p:tgtEl>
                                        <p:attrNameLst>
                                          <p:attrName>ppt_x</p:attrName>
                                        </p:attrNameLst>
                                      </p:cBhvr>
                                      <p:tavLst>
                                        <p:tav tm="0">
                                          <p:val>
                                            <p:strVal val="#ppt_x"/>
                                          </p:val>
                                        </p:tav>
                                        <p:tav tm="100000">
                                          <p:val>
                                            <p:strVal val="#ppt_x"/>
                                          </p:val>
                                        </p:tav>
                                      </p:tavLst>
                                    </p:anim>
                                    <p:anim calcmode="lin" valueType="num">
                                      <p:cBhvr>
                                        <p:cTn id="23" dur="500" fill="hold"/>
                                        <p:tgtEl>
                                          <p:spTgt spid="5123">
                                            <p:txEl>
                                              <p:pRg st="3" end="3"/>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P spid="5123"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609600"/>
            <a:ext cx="7772400" cy="5562600"/>
          </a:xfrm>
        </p:spPr>
        <p:txBody>
          <a:bodyPr>
            <a:normAutofit/>
          </a:bodyPr>
          <a:lstStyle/>
          <a:p>
            <a:pPr algn="ctr"/>
            <a:r>
              <a:rPr lang="en-US" dirty="0"/>
              <a:t>“</a:t>
            </a:r>
            <a:r>
              <a:rPr lang="en-US" sz="3200" i="1" dirty="0">
                <a:latin typeface="Aparajita" panose="020B0604020202020204" pitchFamily="34" charset="0"/>
                <a:cs typeface="Aparajita" panose="020B0604020202020204" pitchFamily="34" charset="0"/>
              </a:rPr>
              <a:t>MEET THE NEW CONSUMER</a:t>
            </a:r>
            <a:br>
              <a:rPr lang="en-US" sz="3200" i="1" dirty="0">
                <a:latin typeface="Aparajita" panose="020B0604020202020204" pitchFamily="34" charset="0"/>
                <a:cs typeface="Aparajita" panose="020B0604020202020204" pitchFamily="34" charset="0"/>
              </a:rPr>
            </a:br>
            <a:r>
              <a:rPr lang="en-US" sz="3200" i="1" dirty="0">
                <a:latin typeface="Aparajita" panose="020B0604020202020204" pitchFamily="34" charset="0"/>
                <a:cs typeface="Aparajita" panose="020B0604020202020204" pitchFamily="34" charset="0"/>
              </a:rPr>
              <a:t>and smile when you do  because she is your boss. It may not be the person you thought you knew. Instead of choosing from what you have to offer, she tells you what she wants. You figure it out how to give it to her.”</a:t>
            </a:r>
            <a:br>
              <a:rPr lang="en-US" sz="3200" i="1" dirty="0">
                <a:latin typeface="Aparajita" panose="020B0604020202020204" pitchFamily="34" charset="0"/>
                <a:cs typeface="Aparajita" panose="020B0604020202020204" pitchFamily="34" charset="0"/>
              </a:rPr>
            </a:br>
            <a:br>
              <a:rPr lang="en-US" sz="3200" i="1" dirty="0">
                <a:latin typeface="Aparajita" panose="020B0604020202020204" pitchFamily="34" charset="0"/>
                <a:cs typeface="Aparajita" panose="020B0604020202020204" pitchFamily="34" charset="0"/>
              </a:rPr>
            </a:br>
            <a:r>
              <a:rPr lang="en-US" sz="1800" dirty="0"/>
              <a:t>- Fortune Editor</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p:cTn id="7" dur="1000" fill="hold"/>
                                        <p:tgtEl>
                                          <p:spTgt spid="6146"/>
                                        </p:tgtEl>
                                        <p:attrNameLst>
                                          <p:attrName>ppt_x</p:attrName>
                                        </p:attrNameLst>
                                      </p:cBhvr>
                                      <p:tavLst>
                                        <p:tav tm="0">
                                          <p:val>
                                            <p:strVal val="#ppt_x-.2"/>
                                          </p:val>
                                        </p:tav>
                                        <p:tav tm="100000">
                                          <p:val>
                                            <p:strVal val="#ppt_x"/>
                                          </p:val>
                                        </p:tav>
                                      </p:tavLst>
                                    </p:anim>
                                    <p:anim calcmode="lin" valueType="num">
                                      <p:cBhvr>
                                        <p:cTn id="8" dur="1000" fill="hold"/>
                                        <p:tgtEl>
                                          <p:spTgt spid="6146"/>
                                        </p:tgtEl>
                                        <p:attrNameLst>
                                          <p:attrName>ppt_y</p:attrName>
                                        </p:attrNameLst>
                                      </p:cBhvr>
                                      <p:tavLst>
                                        <p:tav tm="0">
                                          <p:val>
                                            <p:strVal val="#ppt_y"/>
                                          </p:val>
                                        </p:tav>
                                        <p:tav tm="100000">
                                          <p:val>
                                            <p:strVal val="#ppt_y"/>
                                          </p:val>
                                        </p:tav>
                                      </p:tavLst>
                                    </p:anim>
                                    <p:animEffect transition="in" filter="wipe(right)" prLst="gradientSize: 0.1">
                                      <p:cBhvr>
                                        <p:cTn id="9" dur="10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E9C91-3754-4422-9430-A9EE34D796DF}"/>
              </a:ext>
            </a:extLst>
          </p:cNvPr>
          <p:cNvSpPr>
            <a:spLocks noGrp="1"/>
          </p:cNvSpPr>
          <p:nvPr>
            <p:ph type="title"/>
          </p:nvPr>
        </p:nvSpPr>
        <p:spPr/>
        <p:txBody>
          <a:bodyPr/>
          <a:lstStyle/>
          <a:p>
            <a:pPr algn="ctr"/>
            <a:r>
              <a:rPr lang="en-US" dirty="0" err="1"/>
              <a:t>Customercentricity</a:t>
            </a:r>
            <a:endParaRPr lang="en-US" dirty="0"/>
          </a:p>
        </p:txBody>
      </p:sp>
      <p:sp>
        <p:nvSpPr>
          <p:cNvPr id="4" name="Content Placeholder 3">
            <a:extLst>
              <a:ext uri="{FF2B5EF4-FFF2-40B4-BE49-F238E27FC236}">
                <a16:creationId xmlns:a16="http://schemas.microsoft.com/office/drawing/2014/main" id="{05C8C2EE-FEFB-4D43-BCA0-BFFDFA4EDE19}"/>
              </a:ext>
            </a:extLst>
          </p:cNvPr>
          <p:cNvSpPr>
            <a:spLocks noGrp="1"/>
          </p:cNvSpPr>
          <p:nvPr>
            <p:ph idx="1"/>
          </p:nvPr>
        </p:nvSpPr>
        <p:spPr/>
        <p:txBody>
          <a:bodyPr/>
          <a:lstStyle/>
          <a:p>
            <a:r>
              <a:rPr lang="en-US" dirty="0"/>
              <a:t>A strategic commitment to focus resources on serving and delighting profitable customers</a:t>
            </a:r>
          </a:p>
          <a:p>
            <a:r>
              <a:rPr lang="en-US" dirty="0"/>
              <a:t>This can only happen by having consumer insight. What is this? An understanding of consumers expressed and unspoken needs and realities that affect how they make life, brand and product choices.</a:t>
            </a:r>
          </a:p>
        </p:txBody>
      </p:sp>
      <p:pic>
        <p:nvPicPr>
          <p:cNvPr id="6" name="Picture 5">
            <a:extLst>
              <a:ext uri="{FF2B5EF4-FFF2-40B4-BE49-F238E27FC236}">
                <a16:creationId xmlns:a16="http://schemas.microsoft.com/office/drawing/2014/main" id="{A7EB3647-D856-4742-AFE9-D0439744BBE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81599" y="3810000"/>
            <a:ext cx="3478823" cy="2743200"/>
          </a:xfrm>
          <a:prstGeom prst="rect">
            <a:avLst/>
          </a:prstGeom>
        </p:spPr>
      </p:pic>
    </p:spTree>
    <p:extLst>
      <p:ext uri="{BB962C8B-B14F-4D97-AF65-F5344CB8AC3E}">
        <p14:creationId xmlns:p14="http://schemas.microsoft.com/office/powerpoint/2010/main" val="1287469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609600" y="1447800"/>
            <a:ext cx="7772400" cy="1752600"/>
          </a:xfrm>
        </p:spPr>
        <p:txBody>
          <a:bodyPr>
            <a:noAutofit/>
          </a:bodyPr>
          <a:lstStyle/>
          <a:p>
            <a:pPr algn="just"/>
            <a:r>
              <a:rPr lang="en-US" sz="3200" dirty="0"/>
              <a:t>A new product must satisfy consumer needs, not the needs and expectations of management. </a:t>
            </a:r>
          </a:p>
        </p:txBody>
      </p:sp>
      <p:sp>
        <p:nvSpPr>
          <p:cNvPr id="7171" name="Rectangle 3"/>
          <p:cNvSpPr>
            <a:spLocks noGrp="1" noChangeArrowheads="1"/>
          </p:cNvSpPr>
          <p:nvPr>
            <p:ph type="subTitle" idx="1"/>
          </p:nvPr>
        </p:nvSpPr>
        <p:spPr>
          <a:xfrm>
            <a:off x="762000" y="3657600"/>
            <a:ext cx="6400800" cy="1752600"/>
          </a:xfrm>
        </p:spPr>
        <p:txBody>
          <a:bodyPr>
            <a:normAutofit/>
          </a:bodyPr>
          <a:lstStyle/>
          <a:p>
            <a:pPr algn="just"/>
            <a:r>
              <a:rPr lang="en-US" dirty="0"/>
              <a:t>Understanding and adapting to consumer motivation and </a:t>
            </a:r>
            <a:r>
              <a:rPr lang="en-US" dirty="0" err="1"/>
              <a:t>behaviour</a:t>
            </a:r>
            <a:r>
              <a:rPr lang="en-US" dirty="0"/>
              <a:t> is not an option – it becomes a necessity for competitive survival</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p:cTn id="7" dur="1000" fill="hold"/>
                                        <p:tgtEl>
                                          <p:spTgt spid="7170"/>
                                        </p:tgtEl>
                                        <p:attrNameLst>
                                          <p:attrName>ppt_x</p:attrName>
                                        </p:attrNameLst>
                                      </p:cBhvr>
                                      <p:tavLst>
                                        <p:tav tm="0">
                                          <p:val>
                                            <p:strVal val="#ppt_x-.2"/>
                                          </p:val>
                                        </p:tav>
                                        <p:tav tm="100000">
                                          <p:val>
                                            <p:strVal val="#ppt_x"/>
                                          </p:val>
                                        </p:tav>
                                      </p:tavLst>
                                    </p:anim>
                                    <p:anim calcmode="lin" valueType="num">
                                      <p:cBhvr>
                                        <p:cTn id="8" dur="1000" fill="hold"/>
                                        <p:tgtEl>
                                          <p:spTgt spid="7170"/>
                                        </p:tgtEl>
                                        <p:attrNameLst>
                                          <p:attrName>ppt_y</p:attrName>
                                        </p:attrNameLst>
                                      </p:cBhvr>
                                      <p:tavLst>
                                        <p:tav tm="0">
                                          <p:val>
                                            <p:strVal val="#ppt_y"/>
                                          </p:val>
                                        </p:tav>
                                        <p:tav tm="100000">
                                          <p:val>
                                            <p:strVal val="#ppt_y"/>
                                          </p:val>
                                        </p:tav>
                                      </p:tavLst>
                                    </p:anim>
                                    <p:animEffect transition="in" filter="wipe(right)" prLst="gradientSize: 0.1">
                                      <p:cBhvr>
                                        <p:cTn id="9" dur="1000"/>
                                        <p:tgtEl>
                                          <p:spTgt spid="7170"/>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7171">
                                            <p:txEl>
                                              <p:pRg st="0" end="0"/>
                                            </p:txEl>
                                          </p:spTgt>
                                        </p:tgtEl>
                                        <p:attrNameLst>
                                          <p:attrName>style.visibility</p:attrName>
                                        </p:attrNameLst>
                                      </p:cBhvr>
                                      <p:to>
                                        <p:strVal val="visible"/>
                                      </p:to>
                                    </p:set>
                                    <p:animEffect transition="in" filter="fade">
                                      <p:cBhvr>
                                        <p:cTn id="14" dur="500"/>
                                        <p:tgtEl>
                                          <p:spTgt spid="7171">
                                            <p:txEl>
                                              <p:pRg st="0" end="0"/>
                                            </p:txEl>
                                          </p:spTgt>
                                        </p:tgtEl>
                                      </p:cBhvr>
                                    </p:animEffect>
                                    <p:anim calcmode="lin" valueType="num">
                                      <p:cBhvr>
                                        <p:cTn id="15" dur="5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7171">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P spid="7171"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2" name="Rectangle 4"/>
          <p:cNvSpPr>
            <a:spLocks noGrp="1" noChangeArrowheads="1"/>
          </p:cNvSpPr>
          <p:nvPr>
            <p:ph type="ctrTitle"/>
          </p:nvPr>
        </p:nvSpPr>
        <p:spPr>
          <a:xfrm>
            <a:off x="685800" y="1143000"/>
            <a:ext cx="7772400" cy="2209800"/>
          </a:xfrm>
        </p:spPr>
        <p:txBody>
          <a:bodyPr>
            <a:noAutofit/>
          </a:bodyPr>
          <a:lstStyle/>
          <a:p>
            <a:pPr algn="just"/>
            <a:r>
              <a:rPr lang="en-US" sz="2400" dirty="0"/>
              <a:t>Consumer sovereignty presents a formidable challenge but skilful marketing can affect both motivation and </a:t>
            </a:r>
            <a:r>
              <a:rPr lang="en-US" sz="2400" dirty="0" err="1"/>
              <a:t>behaviour</a:t>
            </a:r>
            <a:r>
              <a:rPr lang="en-US" sz="2400" dirty="0"/>
              <a:t> if the product or service offered is designed to meet consumer needs and expectations</a:t>
            </a:r>
          </a:p>
        </p:txBody>
      </p:sp>
      <p:sp>
        <p:nvSpPr>
          <p:cNvPr id="22533" name="Rectangle 5"/>
          <p:cNvSpPr>
            <a:spLocks noGrp="1" noChangeArrowheads="1"/>
          </p:cNvSpPr>
          <p:nvPr>
            <p:ph type="subTitle" idx="1"/>
          </p:nvPr>
        </p:nvSpPr>
        <p:spPr>
          <a:xfrm>
            <a:off x="990600" y="3810000"/>
            <a:ext cx="7162800" cy="1676400"/>
          </a:xfrm>
        </p:spPr>
        <p:txBody>
          <a:bodyPr>
            <a:normAutofit/>
          </a:bodyPr>
          <a:lstStyle/>
          <a:p>
            <a:pPr algn="just">
              <a:lnSpc>
                <a:spcPct val="90000"/>
              </a:lnSpc>
            </a:pPr>
            <a:r>
              <a:rPr lang="en-US" sz="2800" dirty="0"/>
              <a:t>A sales success occurs because demand either exists already or is latent and awaiting activation by the right marketing offering</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2532"/>
                                        </p:tgtEl>
                                        <p:attrNameLst>
                                          <p:attrName>style.visibility</p:attrName>
                                        </p:attrNameLst>
                                      </p:cBhvr>
                                      <p:to>
                                        <p:strVal val="visible"/>
                                      </p:to>
                                    </p:set>
                                    <p:anim calcmode="lin" valueType="num">
                                      <p:cBhvr>
                                        <p:cTn id="7" dur="1000" fill="hold"/>
                                        <p:tgtEl>
                                          <p:spTgt spid="22532"/>
                                        </p:tgtEl>
                                        <p:attrNameLst>
                                          <p:attrName>ppt_x</p:attrName>
                                        </p:attrNameLst>
                                      </p:cBhvr>
                                      <p:tavLst>
                                        <p:tav tm="0">
                                          <p:val>
                                            <p:strVal val="#ppt_x-.2"/>
                                          </p:val>
                                        </p:tav>
                                        <p:tav tm="100000">
                                          <p:val>
                                            <p:strVal val="#ppt_x"/>
                                          </p:val>
                                        </p:tav>
                                      </p:tavLst>
                                    </p:anim>
                                    <p:anim calcmode="lin" valueType="num">
                                      <p:cBhvr>
                                        <p:cTn id="8" dur="1000" fill="hold"/>
                                        <p:tgtEl>
                                          <p:spTgt spid="2253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2532"/>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22533">
                                            <p:txEl>
                                              <p:pRg st="0" end="0"/>
                                            </p:txEl>
                                          </p:spTgt>
                                        </p:tgtEl>
                                        <p:attrNameLst>
                                          <p:attrName>style.visibility</p:attrName>
                                        </p:attrNameLst>
                                      </p:cBhvr>
                                      <p:to>
                                        <p:strVal val="visible"/>
                                      </p:to>
                                    </p:set>
                                    <p:animEffect transition="in" filter="fade">
                                      <p:cBhvr>
                                        <p:cTn id="14" dur="500"/>
                                        <p:tgtEl>
                                          <p:spTgt spid="22533">
                                            <p:txEl>
                                              <p:pRg st="0" end="0"/>
                                            </p:txEl>
                                          </p:spTgt>
                                        </p:tgtEl>
                                      </p:cBhvr>
                                    </p:animEffect>
                                    <p:anim calcmode="lin" valueType="num">
                                      <p:cBhvr>
                                        <p:cTn id="15" dur="500" fill="hold"/>
                                        <p:tgtEl>
                                          <p:spTgt spid="22533">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22533">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p:bldP spid="22533"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rmAutofit fontScale="90000"/>
          </a:bodyPr>
          <a:lstStyle/>
          <a:p>
            <a:pPr algn="ctr"/>
            <a:br>
              <a:rPr lang="en-US" sz="4000" dirty="0"/>
            </a:br>
            <a:r>
              <a:rPr lang="en-US" sz="3600" dirty="0"/>
              <a:t>Dominant forces shaping Consumer Research</a:t>
            </a:r>
          </a:p>
        </p:txBody>
      </p:sp>
      <p:sp>
        <p:nvSpPr>
          <p:cNvPr id="24579" name="Rectangle 3"/>
          <p:cNvSpPr>
            <a:spLocks noGrp="1" noChangeArrowheads="1"/>
          </p:cNvSpPr>
          <p:nvPr>
            <p:ph idx="1"/>
          </p:nvPr>
        </p:nvSpPr>
        <p:spPr/>
        <p:txBody>
          <a:bodyPr/>
          <a:lstStyle/>
          <a:p>
            <a:endParaRPr lang="en-US" dirty="0"/>
          </a:p>
          <a:p>
            <a:endParaRPr lang="en-US" dirty="0"/>
          </a:p>
          <a:p>
            <a:r>
              <a:rPr lang="en-US" dirty="0"/>
              <a:t>Factors that move an economy from Production-driven to Market-driven</a:t>
            </a:r>
          </a:p>
          <a:p>
            <a:endParaRPr lang="en-US" dirty="0"/>
          </a:p>
          <a:p>
            <a:r>
              <a:rPr lang="en-US" dirty="0"/>
              <a:t>Level of sophistication with which human </a:t>
            </a:r>
            <a:r>
              <a:rPr lang="en-US" dirty="0" err="1"/>
              <a:t>behaviour</a:t>
            </a:r>
            <a:r>
              <a:rPr lang="en-US" dirty="0"/>
              <a:t> is understood in psychology and other </a:t>
            </a:r>
            <a:r>
              <a:rPr lang="en-US" dirty="0" err="1"/>
              <a:t>behavioural</a:t>
            </a:r>
            <a:r>
              <a:rPr lang="en-US" dirty="0"/>
              <a:t> sciences</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4800650"/>
            <a:ext cx="3581400" cy="1924525"/>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4578"/>
                                        </p:tgtEl>
                                        <p:attrNameLst>
                                          <p:attrName>style.visibility</p:attrName>
                                        </p:attrNameLst>
                                      </p:cBhvr>
                                      <p:to>
                                        <p:strVal val="visible"/>
                                      </p:to>
                                    </p:set>
                                    <p:anim calcmode="lin" valueType="num">
                                      <p:cBhvr>
                                        <p:cTn id="7" dur="1000" fill="hold"/>
                                        <p:tgtEl>
                                          <p:spTgt spid="24578"/>
                                        </p:tgtEl>
                                        <p:attrNameLst>
                                          <p:attrName>ppt_x</p:attrName>
                                        </p:attrNameLst>
                                      </p:cBhvr>
                                      <p:tavLst>
                                        <p:tav tm="0">
                                          <p:val>
                                            <p:strVal val="#ppt_x-.2"/>
                                          </p:val>
                                        </p:tav>
                                        <p:tav tm="100000">
                                          <p:val>
                                            <p:strVal val="#ppt_x"/>
                                          </p:val>
                                        </p:tav>
                                      </p:tavLst>
                                    </p:anim>
                                    <p:anim calcmode="lin" valueType="num">
                                      <p:cBhvr>
                                        <p:cTn id="8" dur="1000" fill="hold"/>
                                        <p:tgtEl>
                                          <p:spTgt spid="24578"/>
                                        </p:tgtEl>
                                        <p:attrNameLst>
                                          <p:attrName>ppt_y</p:attrName>
                                        </p:attrNameLst>
                                      </p:cBhvr>
                                      <p:tavLst>
                                        <p:tav tm="0">
                                          <p:val>
                                            <p:strVal val="#ppt_y"/>
                                          </p:val>
                                        </p:tav>
                                        <p:tav tm="100000">
                                          <p:val>
                                            <p:strVal val="#ppt_y"/>
                                          </p:val>
                                        </p:tav>
                                      </p:tavLst>
                                    </p:anim>
                                    <p:animEffect transition="in" filter="wipe(right)" prLst="gradientSize: 0.1">
                                      <p:cBhvr>
                                        <p:cTn id="9" dur="1000"/>
                                        <p:tgtEl>
                                          <p:spTgt spid="24578"/>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24579">
                                            <p:txEl>
                                              <p:pRg st="2" end="2"/>
                                            </p:txEl>
                                          </p:spTgt>
                                        </p:tgtEl>
                                        <p:attrNameLst>
                                          <p:attrName>style.visibility</p:attrName>
                                        </p:attrNameLst>
                                      </p:cBhvr>
                                      <p:to>
                                        <p:strVal val="visible"/>
                                      </p:to>
                                    </p:set>
                                    <p:animEffect transition="in" filter="fade">
                                      <p:cBhvr>
                                        <p:cTn id="14" dur="500"/>
                                        <p:tgtEl>
                                          <p:spTgt spid="24579">
                                            <p:txEl>
                                              <p:pRg st="2" end="2"/>
                                            </p:txEl>
                                          </p:spTgt>
                                        </p:tgtEl>
                                      </p:cBhvr>
                                    </p:animEffect>
                                    <p:anim calcmode="lin" valueType="num">
                                      <p:cBhvr>
                                        <p:cTn id="15" dur="500" fill="hold"/>
                                        <p:tgtEl>
                                          <p:spTgt spid="24579">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24579">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24579">
                                            <p:txEl>
                                              <p:pRg st="4" end="4"/>
                                            </p:txEl>
                                          </p:spTgt>
                                        </p:tgtEl>
                                        <p:attrNameLst>
                                          <p:attrName>style.visibility</p:attrName>
                                        </p:attrNameLst>
                                      </p:cBhvr>
                                      <p:to>
                                        <p:strVal val="visible"/>
                                      </p:to>
                                    </p:set>
                                    <p:animEffect transition="in" filter="fade">
                                      <p:cBhvr>
                                        <p:cTn id="21" dur="500"/>
                                        <p:tgtEl>
                                          <p:spTgt spid="24579">
                                            <p:txEl>
                                              <p:pRg st="4" end="4"/>
                                            </p:txEl>
                                          </p:spTgt>
                                        </p:tgtEl>
                                      </p:cBhvr>
                                    </p:animEffect>
                                    <p:anim calcmode="lin" valueType="num">
                                      <p:cBhvr>
                                        <p:cTn id="22" dur="500" fill="hold"/>
                                        <p:tgtEl>
                                          <p:spTgt spid="24579">
                                            <p:txEl>
                                              <p:pRg st="4" end="4"/>
                                            </p:txEl>
                                          </p:spTgt>
                                        </p:tgtEl>
                                        <p:attrNameLst>
                                          <p:attrName>ppt_x</p:attrName>
                                        </p:attrNameLst>
                                      </p:cBhvr>
                                      <p:tavLst>
                                        <p:tav tm="0">
                                          <p:val>
                                            <p:strVal val="#ppt_x"/>
                                          </p:val>
                                        </p:tav>
                                        <p:tav tm="100000">
                                          <p:val>
                                            <p:strVal val="#ppt_x"/>
                                          </p:val>
                                        </p:tav>
                                      </p:tavLst>
                                    </p:anim>
                                    <p:anim calcmode="lin" valueType="num">
                                      <p:cBhvr>
                                        <p:cTn id="23" dur="500" fill="hold"/>
                                        <p:tgtEl>
                                          <p:spTgt spid="24579">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P spid="24579"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normAutofit fontScale="90000"/>
          </a:bodyPr>
          <a:lstStyle/>
          <a:p>
            <a:pPr algn="ctr"/>
            <a:r>
              <a:rPr lang="en-US" sz="4000" dirty="0"/>
              <a:t>Environmental Factors that </a:t>
            </a:r>
            <a:r>
              <a:rPr lang="en-US" dirty="0"/>
              <a:t>a</a:t>
            </a:r>
            <a:r>
              <a:rPr lang="en-US" sz="4000" dirty="0"/>
              <a:t>ffect The Marketing Challenge</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399420568"/>
              </p:ext>
            </p:extLst>
          </p:nvPr>
        </p:nvGraphicFramePr>
        <p:xfrm>
          <a:off x="228600" y="1066800"/>
          <a:ext cx="8610600" cy="60436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p:cTn id="7" dur="1000" fill="hold"/>
                                        <p:tgtEl>
                                          <p:spTgt spid="28674"/>
                                        </p:tgtEl>
                                        <p:attrNameLst>
                                          <p:attrName>ppt_x</p:attrName>
                                        </p:attrNameLst>
                                      </p:cBhvr>
                                      <p:tavLst>
                                        <p:tav tm="0">
                                          <p:val>
                                            <p:strVal val="#ppt_x-.2"/>
                                          </p:val>
                                        </p:tav>
                                        <p:tav tm="100000">
                                          <p:val>
                                            <p:strVal val="#ppt_x"/>
                                          </p:val>
                                        </p:tav>
                                      </p:tavLst>
                                    </p:anim>
                                    <p:anim calcmode="lin" valueType="num">
                                      <p:cBhvr>
                                        <p:cTn id="8" dur="1000" fill="hold"/>
                                        <p:tgtEl>
                                          <p:spTgt spid="28674"/>
                                        </p:tgtEl>
                                        <p:attrNameLst>
                                          <p:attrName>ppt_y</p:attrName>
                                        </p:attrNameLst>
                                      </p:cBhvr>
                                      <p:tavLst>
                                        <p:tav tm="0">
                                          <p:val>
                                            <p:strVal val="#ppt_y"/>
                                          </p:val>
                                        </p:tav>
                                        <p:tav tm="100000">
                                          <p:val>
                                            <p:strVal val="#ppt_y"/>
                                          </p:val>
                                        </p:tav>
                                      </p:tavLst>
                                    </p:anim>
                                    <p:animEffect transition="in" filter="wipe(right)" prLst="gradientSize: 0.1">
                                      <p:cBhvr>
                                        <p:cTn id="9" dur="1000"/>
                                        <p:tgtEl>
                                          <p:spTgt spid="28674"/>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p:bldGraphic spid="2"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algn="ctr"/>
            <a:r>
              <a:rPr lang="en-US" dirty="0"/>
              <a:t>Motivational Research</a:t>
            </a:r>
          </a:p>
        </p:txBody>
      </p:sp>
      <p:sp>
        <p:nvSpPr>
          <p:cNvPr id="8195" name="Rectangle 3"/>
          <p:cNvSpPr>
            <a:spLocks noGrp="1" noChangeArrowheads="1"/>
          </p:cNvSpPr>
          <p:nvPr>
            <p:ph idx="1"/>
          </p:nvPr>
        </p:nvSpPr>
        <p:spPr>
          <a:xfrm>
            <a:off x="304800" y="1600200"/>
            <a:ext cx="5943600" cy="4876800"/>
          </a:xfrm>
        </p:spPr>
        <p:txBody>
          <a:bodyPr/>
          <a:lstStyle/>
          <a:p>
            <a:pPr algn="just">
              <a:lnSpc>
                <a:spcPct val="90000"/>
              </a:lnSpc>
            </a:pPr>
            <a:endParaRPr lang="en-US" dirty="0"/>
          </a:p>
          <a:p>
            <a:pPr algn="just">
              <a:lnSpc>
                <a:spcPct val="90000"/>
              </a:lnSpc>
            </a:pPr>
            <a:r>
              <a:rPr lang="en-US" dirty="0"/>
              <a:t>It seeks to learn what motivates people in making choices. The techniques are such as to delve into the conscious, subconscious and the unconscious.</a:t>
            </a:r>
          </a:p>
          <a:p>
            <a:pPr algn="just">
              <a:lnSpc>
                <a:spcPct val="90000"/>
              </a:lnSpc>
            </a:pPr>
            <a:endParaRPr lang="en-US" dirty="0"/>
          </a:p>
          <a:p>
            <a:pPr algn="just">
              <a:lnSpc>
                <a:spcPct val="90000"/>
              </a:lnSpc>
            </a:pPr>
            <a:r>
              <a:rPr lang="en-US" dirty="0"/>
              <a:t>‘Women don’t buy cosmetics, they buy hope.’</a:t>
            </a:r>
          </a:p>
          <a:p>
            <a:pPr algn="just">
              <a:lnSpc>
                <a:spcPct val="90000"/>
              </a:lnSpc>
            </a:pPr>
            <a:endParaRPr lang="en-US" dirty="0"/>
          </a:p>
          <a:p>
            <a:pPr algn="just">
              <a:lnSpc>
                <a:spcPct val="90000"/>
              </a:lnSpc>
            </a:pPr>
            <a:r>
              <a:rPr lang="en-US" dirty="0"/>
              <a:t>‘Women bake cakes out of the unconscious desire to give birth’</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3200" y="3886200"/>
            <a:ext cx="2400300" cy="27813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p:cTn id="7" dur="1000" fill="hold"/>
                                        <p:tgtEl>
                                          <p:spTgt spid="8194"/>
                                        </p:tgtEl>
                                        <p:attrNameLst>
                                          <p:attrName>ppt_x</p:attrName>
                                        </p:attrNameLst>
                                      </p:cBhvr>
                                      <p:tavLst>
                                        <p:tav tm="0">
                                          <p:val>
                                            <p:strVal val="#ppt_x-.2"/>
                                          </p:val>
                                        </p:tav>
                                        <p:tav tm="100000">
                                          <p:val>
                                            <p:strVal val="#ppt_x"/>
                                          </p:val>
                                        </p:tav>
                                      </p:tavLst>
                                    </p:anim>
                                    <p:anim calcmode="lin" valueType="num">
                                      <p:cBhvr>
                                        <p:cTn id="8" dur="1000" fill="hold"/>
                                        <p:tgtEl>
                                          <p:spTgt spid="8194"/>
                                        </p:tgtEl>
                                        <p:attrNameLst>
                                          <p:attrName>ppt_y</p:attrName>
                                        </p:attrNameLst>
                                      </p:cBhvr>
                                      <p:tavLst>
                                        <p:tav tm="0">
                                          <p:val>
                                            <p:strVal val="#ppt_y"/>
                                          </p:val>
                                        </p:tav>
                                        <p:tav tm="100000">
                                          <p:val>
                                            <p:strVal val="#ppt_y"/>
                                          </p:val>
                                        </p:tav>
                                      </p:tavLst>
                                    </p:anim>
                                    <p:animEffect transition="in" filter="wipe(right)" prLst="gradientSize: 0.1">
                                      <p:cBhvr>
                                        <p:cTn id="9" dur="1000"/>
                                        <p:tgtEl>
                                          <p:spTgt spid="8194"/>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8195">
                                            <p:txEl>
                                              <p:pRg st="1" end="1"/>
                                            </p:txEl>
                                          </p:spTgt>
                                        </p:tgtEl>
                                        <p:attrNameLst>
                                          <p:attrName>style.visibility</p:attrName>
                                        </p:attrNameLst>
                                      </p:cBhvr>
                                      <p:to>
                                        <p:strVal val="visible"/>
                                      </p:to>
                                    </p:set>
                                    <p:animEffect transition="in" filter="fade">
                                      <p:cBhvr>
                                        <p:cTn id="14" dur="500"/>
                                        <p:tgtEl>
                                          <p:spTgt spid="8195">
                                            <p:txEl>
                                              <p:pRg st="1" end="1"/>
                                            </p:txEl>
                                          </p:spTgt>
                                        </p:tgtEl>
                                      </p:cBhvr>
                                    </p:animEffect>
                                    <p:anim calcmode="lin" valueType="num">
                                      <p:cBhvr>
                                        <p:cTn id="15" dur="5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8195">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8195">
                                            <p:txEl>
                                              <p:pRg st="3" end="3"/>
                                            </p:txEl>
                                          </p:spTgt>
                                        </p:tgtEl>
                                        <p:attrNameLst>
                                          <p:attrName>style.visibility</p:attrName>
                                        </p:attrNameLst>
                                      </p:cBhvr>
                                      <p:to>
                                        <p:strVal val="visible"/>
                                      </p:to>
                                    </p:set>
                                    <p:animEffect transition="in" filter="fade">
                                      <p:cBhvr>
                                        <p:cTn id="21" dur="500"/>
                                        <p:tgtEl>
                                          <p:spTgt spid="8195">
                                            <p:txEl>
                                              <p:pRg st="3" end="3"/>
                                            </p:txEl>
                                          </p:spTgt>
                                        </p:tgtEl>
                                      </p:cBhvr>
                                    </p:animEffect>
                                    <p:anim calcmode="lin" valueType="num">
                                      <p:cBhvr>
                                        <p:cTn id="22" dur="5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23" dur="500" fill="hold"/>
                                        <p:tgtEl>
                                          <p:spTgt spid="8195">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8195">
                                            <p:txEl>
                                              <p:pRg st="5" end="5"/>
                                            </p:txEl>
                                          </p:spTgt>
                                        </p:tgtEl>
                                        <p:attrNameLst>
                                          <p:attrName>style.visibility</p:attrName>
                                        </p:attrNameLst>
                                      </p:cBhvr>
                                      <p:to>
                                        <p:strVal val="visible"/>
                                      </p:to>
                                    </p:set>
                                    <p:animEffect transition="in" filter="fade">
                                      <p:cBhvr>
                                        <p:cTn id="28" dur="500"/>
                                        <p:tgtEl>
                                          <p:spTgt spid="8195">
                                            <p:txEl>
                                              <p:pRg st="5" end="5"/>
                                            </p:txEl>
                                          </p:spTgt>
                                        </p:tgtEl>
                                      </p:cBhvr>
                                    </p:animEffect>
                                    <p:anim calcmode="lin" valueType="num">
                                      <p:cBhvr>
                                        <p:cTn id="29" dur="500" fill="hold"/>
                                        <p:tgtEl>
                                          <p:spTgt spid="8195">
                                            <p:txEl>
                                              <p:pRg st="5" end="5"/>
                                            </p:txEl>
                                          </p:spTgt>
                                        </p:tgtEl>
                                        <p:attrNameLst>
                                          <p:attrName>ppt_x</p:attrName>
                                        </p:attrNameLst>
                                      </p:cBhvr>
                                      <p:tavLst>
                                        <p:tav tm="0">
                                          <p:val>
                                            <p:strVal val="#ppt_x"/>
                                          </p:val>
                                        </p:tav>
                                        <p:tav tm="100000">
                                          <p:val>
                                            <p:strVal val="#ppt_x"/>
                                          </p:val>
                                        </p:tav>
                                      </p:tavLst>
                                    </p:anim>
                                    <p:anim calcmode="lin" valueType="num">
                                      <p:cBhvr>
                                        <p:cTn id="30" dur="500" fill="hold"/>
                                        <p:tgtEl>
                                          <p:spTgt spid="8195">
                                            <p:txEl>
                                              <p:pRg st="5" end="5"/>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5"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4" name="Rectangle 4"/>
          <p:cNvSpPr>
            <a:spLocks noGrp="1" noChangeArrowheads="1"/>
          </p:cNvSpPr>
          <p:nvPr>
            <p:ph type="ctrTitle"/>
          </p:nvPr>
        </p:nvSpPr>
        <p:spPr>
          <a:xfrm>
            <a:off x="685800" y="990600"/>
            <a:ext cx="7772400" cy="1981200"/>
          </a:xfrm>
        </p:spPr>
        <p:txBody>
          <a:bodyPr>
            <a:normAutofit fontScale="90000"/>
          </a:bodyPr>
          <a:lstStyle/>
          <a:p>
            <a:r>
              <a:rPr lang="en-US" sz="4000" dirty="0"/>
              <a:t>The advice to footwear salesmen should be ‘</a:t>
            </a:r>
            <a:r>
              <a:rPr lang="en-US" sz="4000" b="1" i="1" dirty="0"/>
              <a:t>Don’t sell shoes – sell lovely feet’</a:t>
            </a:r>
          </a:p>
        </p:txBody>
      </p:sp>
      <p:sp>
        <p:nvSpPr>
          <p:cNvPr id="25605" name="Rectangle 5"/>
          <p:cNvSpPr>
            <a:spLocks noGrp="1" noChangeArrowheads="1"/>
          </p:cNvSpPr>
          <p:nvPr>
            <p:ph type="subTitle" idx="1"/>
          </p:nvPr>
        </p:nvSpPr>
        <p:spPr>
          <a:xfrm>
            <a:off x="685800" y="3581400"/>
            <a:ext cx="7696200" cy="1752600"/>
          </a:xfrm>
        </p:spPr>
        <p:txBody>
          <a:bodyPr>
            <a:normAutofit/>
          </a:bodyPr>
          <a:lstStyle/>
          <a:p>
            <a:pPr algn="just">
              <a:lnSpc>
                <a:spcPct val="90000"/>
              </a:lnSpc>
            </a:pPr>
            <a:r>
              <a:rPr lang="en-US" sz="2800" dirty="0"/>
              <a:t>Marketers must contend with small changing segments of highly selective buyers intent on receiving genuine value at the lowest price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5604"/>
                                        </p:tgtEl>
                                        <p:attrNameLst>
                                          <p:attrName>style.visibility</p:attrName>
                                        </p:attrNameLst>
                                      </p:cBhvr>
                                      <p:to>
                                        <p:strVal val="visible"/>
                                      </p:to>
                                    </p:set>
                                    <p:anim calcmode="lin" valueType="num">
                                      <p:cBhvr>
                                        <p:cTn id="7" dur="1000" fill="hold"/>
                                        <p:tgtEl>
                                          <p:spTgt spid="25604"/>
                                        </p:tgtEl>
                                        <p:attrNameLst>
                                          <p:attrName>ppt_x</p:attrName>
                                        </p:attrNameLst>
                                      </p:cBhvr>
                                      <p:tavLst>
                                        <p:tav tm="0">
                                          <p:val>
                                            <p:strVal val="#ppt_x-.2"/>
                                          </p:val>
                                        </p:tav>
                                        <p:tav tm="100000">
                                          <p:val>
                                            <p:strVal val="#ppt_x"/>
                                          </p:val>
                                        </p:tav>
                                      </p:tavLst>
                                    </p:anim>
                                    <p:anim calcmode="lin" valueType="num">
                                      <p:cBhvr>
                                        <p:cTn id="8" dur="1000" fill="hold"/>
                                        <p:tgtEl>
                                          <p:spTgt spid="25604"/>
                                        </p:tgtEl>
                                        <p:attrNameLst>
                                          <p:attrName>ppt_y</p:attrName>
                                        </p:attrNameLst>
                                      </p:cBhvr>
                                      <p:tavLst>
                                        <p:tav tm="0">
                                          <p:val>
                                            <p:strVal val="#ppt_y"/>
                                          </p:val>
                                        </p:tav>
                                        <p:tav tm="100000">
                                          <p:val>
                                            <p:strVal val="#ppt_y"/>
                                          </p:val>
                                        </p:tav>
                                      </p:tavLst>
                                    </p:anim>
                                    <p:animEffect transition="in" filter="wipe(right)" prLst="gradientSize: 0.1">
                                      <p:cBhvr>
                                        <p:cTn id="9" dur="1000"/>
                                        <p:tgtEl>
                                          <p:spTgt spid="25604"/>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25605">
                                            <p:txEl>
                                              <p:pRg st="0" end="0"/>
                                            </p:txEl>
                                          </p:spTgt>
                                        </p:tgtEl>
                                        <p:attrNameLst>
                                          <p:attrName>style.visibility</p:attrName>
                                        </p:attrNameLst>
                                      </p:cBhvr>
                                      <p:to>
                                        <p:strVal val="visible"/>
                                      </p:to>
                                    </p:set>
                                    <p:animEffect transition="in" filter="fade">
                                      <p:cBhvr>
                                        <p:cTn id="14" dur="500"/>
                                        <p:tgtEl>
                                          <p:spTgt spid="25605">
                                            <p:txEl>
                                              <p:pRg st="0" end="0"/>
                                            </p:txEl>
                                          </p:spTgt>
                                        </p:tgtEl>
                                      </p:cBhvr>
                                    </p:animEffect>
                                    <p:anim calcmode="lin" valueType="num">
                                      <p:cBhvr>
                                        <p:cTn id="15" dur="500" fill="hold"/>
                                        <p:tgtEl>
                                          <p:spTgt spid="25605">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25605">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4" grpId="0"/>
      <p:bldP spid="25605"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09600" y="304800"/>
            <a:ext cx="7772400" cy="1600200"/>
          </a:xfrm>
        </p:spPr>
        <p:txBody>
          <a:bodyPr>
            <a:normAutofit/>
          </a:bodyPr>
          <a:lstStyle/>
          <a:p>
            <a:pPr algn="just"/>
            <a:r>
              <a:rPr lang="en-US" sz="2800" dirty="0"/>
              <a:t>All managers must become astute analysts of Consumer motivation and </a:t>
            </a:r>
            <a:r>
              <a:rPr lang="en-US" sz="2800" dirty="0" err="1"/>
              <a:t>Behaviour</a:t>
            </a:r>
            <a:endParaRPr lang="en-US" sz="2800" dirty="0"/>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285774559"/>
              </p:ext>
            </p:extLst>
          </p:nvPr>
        </p:nvGraphicFramePr>
        <p:xfrm>
          <a:off x="642937" y="2743200"/>
          <a:ext cx="7848600" cy="320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609600" y="1752600"/>
            <a:ext cx="7848600" cy="830997"/>
          </a:xfrm>
          <a:prstGeom prst="rect">
            <a:avLst/>
          </a:prstGeom>
          <a:noFill/>
        </p:spPr>
        <p:txBody>
          <a:bodyPr wrap="square" rtlCol="0">
            <a:spAutoFit/>
          </a:bodyPr>
          <a:lstStyle/>
          <a:p>
            <a:pPr lvl="0"/>
            <a:r>
              <a:rPr lang="en-US" dirty="0"/>
              <a:t>Three foundations for marketing decisions:</a:t>
            </a:r>
          </a:p>
          <a:p>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7650"/>
                                        </p:tgtEl>
                                        <p:attrNameLst>
                                          <p:attrName>style.visibility</p:attrName>
                                        </p:attrNameLst>
                                      </p:cBhvr>
                                      <p:to>
                                        <p:strVal val="visible"/>
                                      </p:to>
                                    </p:set>
                                    <p:anim calcmode="lin" valueType="num">
                                      <p:cBhvr>
                                        <p:cTn id="7" dur="1000" fill="hold"/>
                                        <p:tgtEl>
                                          <p:spTgt spid="27650"/>
                                        </p:tgtEl>
                                        <p:attrNameLst>
                                          <p:attrName>ppt_x</p:attrName>
                                        </p:attrNameLst>
                                      </p:cBhvr>
                                      <p:tavLst>
                                        <p:tav tm="0">
                                          <p:val>
                                            <p:strVal val="#ppt_x-.2"/>
                                          </p:val>
                                        </p:tav>
                                        <p:tav tm="100000">
                                          <p:val>
                                            <p:strVal val="#ppt_x"/>
                                          </p:val>
                                        </p:tav>
                                      </p:tavLst>
                                    </p:anim>
                                    <p:anim calcmode="lin" valueType="num">
                                      <p:cBhvr>
                                        <p:cTn id="8" dur="1000" fill="hold"/>
                                        <p:tgtEl>
                                          <p:spTgt spid="27650"/>
                                        </p:tgtEl>
                                        <p:attrNameLst>
                                          <p:attrName>ppt_y</p:attrName>
                                        </p:attrNameLst>
                                      </p:cBhvr>
                                      <p:tavLst>
                                        <p:tav tm="0">
                                          <p:val>
                                            <p:strVal val="#ppt_y"/>
                                          </p:val>
                                        </p:tav>
                                        <p:tav tm="100000">
                                          <p:val>
                                            <p:strVal val="#ppt_y"/>
                                          </p:val>
                                        </p:tav>
                                      </p:tavLst>
                                    </p:anim>
                                    <p:animEffect transition="in" filter="wipe(right)" prLst="gradientSize: 0.1">
                                      <p:cBhvr>
                                        <p:cTn id="9" dur="1000"/>
                                        <p:tgtEl>
                                          <p:spTgt spid="27650"/>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2">
                                            <p:graphicEl>
                                              <a:dgm id="{FB53F27B-5B1C-412B-84FC-7151FB71FF37}"/>
                                            </p:graphicEl>
                                          </p:spTgt>
                                        </p:tgtEl>
                                        <p:attrNameLst>
                                          <p:attrName>style.visibility</p:attrName>
                                        </p:attrNameLst>
                                      </p:cBhvr>
                                      <p:to>
                                        <p:strVal val="visible"/>
                                      </p:to>
                                    </p:set>
                                    <p:anim calcmode="lin" valueType="num">
                                      <p:cBhvr additive="base">
                                        <p:cTn id="14" dur="500" fill="hold"/>
                                        <p:tgtEl>
                                          <p:spTgt spid="2">
                                            <p:graphicEl>
                                              <a:dgm id="{FB53F27B-5B1C-412B-84FC-7151FB71FF37}"/>
                                            </p:graphicEl>
                                          </p:spTgt>
                                        </p:tgtEl>
                                        <p:attrNameLst>
                                          <p:attrName>ppt_x</p:attrName>
                                        </p:attrNameLst>
                                      </p:cBhvr>
                                      <p:tavLst>
                                        <p:tav tm="0">
                                          <p:val>
                                            <p:strVal val="0-#ppt_w/2"/>
                                          </p:val>
                                        </p:tav>
                                        <p:tav tm="100000">
                                          <p:val>
                                            <p:strVal val="#ppt_x"/>
                                          </p:val>
                                        </p:tav>
                                      </p:tavLst>
                                    </p:anim>
                                    <p:anim calcmode="lin" valueType="num">
                                      <p:cBhvr additive="base">
                                        <p:cTn id="15" dur="500" fill="hold"/>
                                        <p:tgtEl>
                                          <p:spTgt spid="2">
                                            <p:graphicEl>
                                              <a:dgm id="{FB53F27B-5B1C-412B-84FC-7151FB71FF37}"/>
                                            </p:graphicEl>
                                          </p:spTgt>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2">
                                            <p:graphicEl>
                                              <a:dgm id="{4060B38E-EEE1-4497-B134-90B4027D5541}"/>
                                            </p:graphicEl>
                                          </p:spTgt>
                                        </p:tgtEl>
                                        <p:attrNameLst>
                                          <p:attrName>style.visibility</p:attrName>
                                        </p:attrNameLst>
                                      </p:cBhvr>
                                      <p:to>
                                        <p:strVal val="visible"/>
                                      </p:to>
                                    </p:set>
                                    <p:anim calcmode="lin" valueType="num">
                                      <p:cBhvr additive="base">
                                        <p:cTn id="20" dur="500" fill="hold"/>
                                        <p:tgtEl>
                                          <p:spTgt spid="2">
                                            <p:graphicEl>
                                              <a:dgm id="{4060B38E-EEE1-4497-B134-90B4027D5541}"/>
                                            </p:graphicEl>
                                          </p:spTgt>
                                        </p:tgtEl>
                                        <p:attrNameLst>
                                          <p:attrName>ppt_x</p:attrName>
                                        </p:attrNameLst>
                                      </p:cBhvr>
                                      <p:tavLst>
                                        <p:tav tm="0">
                                          <p:val>
                                            <p:strVal val="0-#ppt_w/2"/>
                                          </p:val>
                                        </p:tav>
                                        <p:tav tm="100000">
                                          <p:val>
                                            <p:strVal val="#ppt_x"/>
                                          </p:val>
                                        </p:tav>
                                      </p:tavLst>
                                    </p:anim>
                                    <p:anim calcmode="lin" valueType="num">
                                      <p:cBhvr additive="base">
                                        <p:cTn id="21" dur="500" fill="hold"/>
                                        <p:tgtEl>
                                          <p:spTgt spid="2">
                                            <p:graphicEl>
                                              <a:dgm id="{4060B38E-EEE1-4497-B134-90B4027D5541}"/>
                                            </p:graphicEl>
                                          </p:spTgt>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2">
                                            <p:graphicEl>
                                              <a:dgm id="{912DF936-ACAB-4481-A7CC-4F5CC2B8327E}"/>
                                            </p:graphicEl>
                                          </p:spTgt>
                                        </p:tgtEl>
                                        <p:attrNameLst>
                                          <p:attrName>style.visibility</p:attrName>
                                        </p:attrNameLst>
                                      </p:cBhvr>
                                      <p:to>
                                        <p:strVal val="visible"/>
                                      </p:to>
                                    </p:set>
                                    <p:anim calcmode="lin" valueType="num">
                                      <p:cBhvr additive="base">
                                        <p:cTn id="26" dur="500" fill="hold"/>
                                        <p:tgtEl>
                                          <p:spTgt spid="2">
                                            <p:graphicEl>
                                              <a:dgm id="{912DF936-ACAB-4481-A7CC-4F5CC2B8327E}"/>
                                            </p:graphicEl>
                                          </p:spTgt>
                                        </p:tgtEl>
                                        <p:attrNameLst>
                                          <p:attrName>ppt_x</p:attrName>
                                        </p:attrNameLst>
                                      </p:cBhvr>
                                      <p:tavLst>
                                        <p:tav tm="0">
                                          <p:val>
                                            <p:strVal val="0-#ppt_w/2"/>
                                          </p:val>
                                        </p:tav>
                                        <p:tav tm="100000">
                                          <p:val>
                                            <p:strVal val="#ppt_x"/>
                                          </p:val>
                                        </p:tav>
                                      </p:tavLst>
                                    </p:anim>
                                    <p:anim calcmode="lin" valueType="num">
                                      <p:cBhvr additive="base">
                                        <p:cTn id="27" dur="500" fill="hold"/>
                                        <p:tgtEl>
                                          <p:spTgt spid="2">
                                            <p:graphicEl>
                                              <a:dgm id="{912DF936-ACAB-4481-A7CC-4F5CC2B8327E}"/>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p:bldGraphic spid="2" grpId="0">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700" name="Rectangle 4"/>
          <p:cNvSpPr>
            <a:spLocks noGrp="1" noChangeArrowheads="1"/>
          </p:cNvSpPr>
          <p:nvPr>
            <p:ph type="ctrTitle"/>
          </p:nvPr>
        </p:nvSpPr>
        <p:spPr>
          <a:xfrm>
            <a:off x="685800" y="990600"/>
            <a:ext cx="7772400" cy="1371600"/>
          </a:xfrm>
        </p:spPr>
        <p:txBody>
          <a:bodyPr/>
          <a:lstStyle/>
          <a:p>
            <a:pPr algn="ctr"/>
            <a:r>
              <a:rPr lang="en-US" sz="3600" dirty="0"/>
              <a:t>Enhancing Consumer Value</a:t>
            </a:r>
          </a:p>
        </p:txBody>
      </p:sp>
      <p:sp>
        <p:nvSpPr>
          <p:cNvPr id="29701" name="Rectangle 5"/>
          <p:cNvSpPr>
            <a:spLocks noGrp="1" noChangeArrowheads="1"/>
          </p:cNvSpPr>
          <p:nvPr>
            <p:ph type="subTitle" idx="1"/>
          </p:nvPr>
        </p:nvSpPr>
        <p:spPr>
          <a:xfrm>
            <a:off x="762000" y="3581400"/>
            <a:ext cx="7772400" cy="2590800"/>
          </a:xfrm>
        </p:spPr>
        <p:txBody>
          <a:bodyPr>
            <a:normAutofit/>
          </a:bodyPr>
          <a:lstStyle/>
          <a:p>
            <a:pPr algn="ctr"/>
            <a:r>
              <a:rPr lang="en-US" sz="2800" dirty="0"/>
              <a:t>Marketers have to constantly innovate after understanding their consumers to strip out costs permanently by focusing on what adds value for the customer and eliminating what doesn’t.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9700"/>
                                        </p:tgtEl>
                                        <p:attrNameLst>
                                          <p:attrName>style.visibility</p:attrName>
                                        </p:attrNameLst>
                                      </p:cBhvr>
                                      <p:to>
                                        <p:strVal val="visible"/>
                                      </p:to>
                                    </p:set>
                                    <p:anim calcmode="lin" valueType="num">
                                      <p:cBhvr>
                                        <p:cTn id="7" dur="1000" fill="hold"/>
                                        <p:tgtEl>
                                          <p:spTgt spid="29700"/>
                                        </p:tgtEl>
                                        <p:attrNameLst>
                                          <p:attrName>ppt_x</p:attrName>
                                        </p:attrNameLst>
                                      </p:cBhvr>
                                      <p:tavLst>
                                        <p:tav tm="0">
                                          <p:val>
                                            <p:strVal val="#ppt_x-.2"/>
                                          </p:val>
                                        </p:tav>
                                        <p:tav tm="100000">
                                          <p:val>
                                            <p:strVal val="#ppt_x"/>
                                          </p:val>
                                        </p:tav>
                                      </p:tavLst>
                                    </p:anim>
                                    <p:anim calcmode="lin" valueType="num">
                                      <p:cBhvr>
                                        <p:cTn id="8" dur="1000" fill="hold"/>
                                        <p:tgtEl>
                                          <p:spTgt spid="29700"/>
                                        </p:tgtEl>
                                        <p:attrNameLst>
                                          <p:attrName>ppt_y</p:attrName>
                                        </p:attrNameLst>
                                      </p:cBhvr>
                                      <p:tavLst>
                                        <p:tav tm="0">
                                          <p:val>
                                            <p:strVal val="#ppt_y"/>
                                          </p:val>
                                        </p:tav>
                                        <p:tav tm="100000">
                                          <p:val>
                                            <p:strVal val="#ppt_y"/>
                                          </p:val>
                                        </p:tav>
                                      </p:tavLst>
                                    </p:anim>
                                    <p:animEffect transition="in" filter="wipe(right)" prLst="gradientSize: 0.1">
                                      <p:cBhvr>
                                        <p:cTn id="9" dur="1000"/>
                                        <p:tgtEl>
                                          <p:spTgt spid="29700"/>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29701">
                                            <p:txEl>
                                              <p:pRg st="0" end="0"/>
                                            </p:txEl>
                                          </p:spTgt>
                                        </p:tgtEl>
                                        <p:attrNameLst>
                                          <p:attrName>style.visibility</p:attrName>
                                        </p:attrNameLst>
                                      </p:cBhvr>
                                      <p:to>
                                        <p:strVal val="visible"/>
                                      </p:to>
                                    </p:set>
                                    <p:animEffect transition="in" filter="fade">
                                      <p:cBhvr>
                                        <p:cTn id="14" dur="500"/>
                                        <p:tgtEl>
                                          <p:spTgt spid="29701">
                                            <p:txEl>
                                              <p:pRg st="0" end="0"/>
                                            </p:txEl>
                                          </p:spTgt>
                                        </p:tgtEl>
                                      </p:cBhvr>
                                    </p:animEffect>
                                    <p:anim calcmode="lin" valueType="num">
                                      <p:cBhvr>
                                        <p:cTn id="15" dur="500" fill="hold"/>
                                        <p:tgtEl>
                                          <p:spTgt spid="29701">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29701">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0" grpId="0"/>
      <p:bldP spid="29701"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algn="ctr"/>
            <a:r>
              <a:rPr lang="en-US" dirty="0" err="1"/>
              <a:t>Individualised</a:t>
            </a:r>
            <a:r>
              <a:rPr lang="en-US" dirty="0"/>
              <a:t> Marketing</a:t>
            </a:r>
          </a:p>
        </p:txBody>
      </p:sp>
      <p:sp>
        <p:nvSpPr>
          <p:cNvPr id="34819" name="Rectangle 3"/>
          <p:cNvSpPr>
            <a:spLocks noGrp="1" noChangeArrowheads="1"/>
          </p:cNvSpPr>
          <p:nvPr>
            <p:ph idx="1"/>
          </p:nvPr>
        </p:nvSpPr>
        <p:spPr/>
        <p:txBody>
          <a:bodyPr/>
          <a:lstStyle/>
          <a:p>
            <a:endParaRPr lang="en-US" dirty="0"/>
          </a:p>
          <a:p>
            <a:pPr algn="just"/>
            <a:r>
              <a:rPr lang="en-US" dirty="0"/>
              <a:t>A very personal form of marketing that </a:t>
            </a:r>
            <a:r>
              <a:rPr lang="en-US" dirty="0" err="1"/>
              <a:t>recognises</a:t>
            </a:r>
            <a:r>
              <a:rPr lang="en-US" dirty="0"/>
              <a:t>, acknowledges, appreciates and serves individuals who become or are known to the marketer.</a:t>
            </a:r>
          </a:p>
          <a:p>
            <a:endParaRPr lang="en-US" dirty="0"/>
          </a:p>
          <a:p>
            <a:r>
              <a:rPr lang="en-US" dirty="0"/>
              <a:t>Data – based marketing; DM</a:t>
            </a:r>
          </a:p>
          <a:p>
            <a:endParaRPr lang="en-US" dirty="0"/>
          </a:p>
          <a:p>
            <a:r>
              <a:rPr lang="en-US" dirty="0"/>
              <a:t>Customized marketing</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62712" y="3048000"/>
            <a:ext cx="2132410" cy="3429001"/>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4818"/>
                                        </p:tgtEl>
                                        <p:attrNameLst>
                                          <p:attrName>style.visibility</p:attrName>
                                        </p:attrNameLst>
                                      </p:cBhvr>
                                      <p:to>
                                        <p:strVal val="visible"/>
                                      </p:to>
                                    </p:set>
                                    <p:anim calcmode="lin" valueType="num">
                                      <p:cBhvr>
                                        <p:cTn id="7" dur="1000" fill="hold"/>
                                        <p:tgtEl>
                                          <p:spTgt spid="34818"/>
                                        </p:tgtEl>
                                        <p:attrNameLst>
                                          <p:attrName>ppt_x</p:attrName>
                                        </p:attrNameLst>
                                      </p:cBhvr>
                                      <p:tavLst>
                                        <p:tav tm="0">
                                          <p:val>
                                            <p:strVal val="#ppt_x-.2"/>
                                          </p:val>
                                        </p:tav>
                                        <p:tav tm="100000">
                                          <p:val>
                                            <p:strVal val="#ppt_x"/>
                                          </p:val>
                                        </p:tav>
                                      </p:tavLst>
                                    </p:anim>
                                    <p:anim calcmode="lin" valueType="num">
                                      <p:cBhvr>
                                        <p:cTn id="8" dur="1000" fill="hold"/>
                                        <p:tgtEl>
                                          <p:spTgt spid="34818"/>
                                        </p:tgtEl>
                                        <p:attrNameLst>
                                          <p:attrName>ppt_y</p:attrName>
                                        </p:attrNameLst>
                                      </p:cBhvr>
                                      <p:tavLst>
                                        <p:tav tm="0">
                                          <p:val>
                                            <p:strVal val="#ppt_y"/>
                                          </p:val>
                                        </p:tav>
                                        <p:tav tm="100000">
                                          <p:val>
                                            <p:strVal val="#ppt_y"/>
                                          </p:val>
                                        </p:tav>
                                      </p:tavLst>
                                    </p:anim>
                                    <p:animEffect transition="in" filter="wipe(right)" prLst="gradientSize: 0.1">
                                      <p:cBhvr>
                                        <p:cTn id="9" dur="1000"/>
                                        <p:tgtEl>
                                          <p:spTgt spid="34818"/>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34819">
                                            <p:txEl>
                                              <p:pRg st="1" end="1"/>
                                            </p:txEl>
                                          </p:spTgt>
                                        </p:tgtEl>
                                        <p:attrNameLst>
                                          <p:attrName>style.visibility</p:attrName>
                                        </p:attrNameLst>
                                      </p:cBhvr>
                                      <p:to>
                                        <p:strVal val="visible"/>
                                      </p:to>
                                    </p:set>
                                    <p:animEffect transition="in" filter="fade">
                                      <p:cBhvr>
                                        <p:cTn id="14" dur="500"/>
                                        <p:tgtEl>
                                          <p:spTgt spid="34819">
                                            <p:txEl>
                                              <p:pRg st="1" end="1"/>
                                            </p:txEl>
                                          </p:spTgt>
                                        </p:tgtEl>
                                      </p:cBhvr>
                                    </p:animEffect>
                                    <p:anim calcmode="lin" valueType="num">
                                      <p:cBhvr>
                                        <p:cTn id="15" dur="500" fill="hold"/>
                                        <p:tgtEl>
                                          <p:spTgt spid="34819">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34819">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34819">
                                            <p:txEl>
                                              <p:pRg st="3" end="3"/>
                                            </p:txEl>
                                          </p:spTgt>
                                        </p:tgtEl>
                                        <p:attrNameLst>
                                          <p:attrName>style.visibility</p:attrName>
                                        </p:attrNameLst>
                                      </p:cBhvr>
                                      <p:to>
                                        <p:strVal val="visible"/>
                                      </p:to>
                                    </p:set>
                                    <p:animEffect transition="in" filter="fade">
                                      <p:cBhvr>
                                        <p:cTn id="21" dur="500"/>
                                        <p:tgtEl>
                                          <p:spTgt spid="34819">
                                            <p:txEl>
                                              <p:pRg st="3" end="3"/>
                                            </p:txEl>
                                          </p:spTgt>
                                        </p:tgtEl>
                                      </p:cBhvr>
                                    </p:animEffect>
                                    <p:anim calcmode="lin" valueType="num">
                                      <p:cBhvr>
                                        <p:cTn id="22" dur="500" fill="hold"/>
                                        <p:tgtEl>
                                          <p:spTgt spid="34819">
                                            <p:txEl>
                                              <p:pRg st="3" end="3"/>
                                            </p:txEl>
                                          </p:spTgt>
                                        </p:tgtEl>
                                        <p:attrNameLst>
                                          <p:attrName>ppt_x</p:attrName>
                                        </p:attrNameLst>
                                      </p:cBhvr>
                                      <p:tavLst>
                                        <p:tav tm="0">
                                          <p:val>
                                            <p:strVal val="#ppt_x"/>
                                          </p:val>
                                        </p:tav>
                                        <p:tav tm="100000">
                                          <p:val>
                                            <p:strVal val="#ppt_x"/>
                                          </p:val>
                                        </p:tav>
                                      </p:tavLst>
                                    </p:anim>
                                    <p:anim calcmode="lin" valueType="num">
                                      <p:cBhvr>
                                        <p:cTn id="23" dur="500" fill="hold"/>
                                        <p:tgtEl>
                                          <p:spTgt spid="34819">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34819">
                                            <p:txEl>
                                              <p:pRg st="5" end="5"/>
                                            </p:txEl>
                                          </p:spTgt>
                                        </p:tgtEl>
                                        <p:attrNameLst>
                                          <p:attrName>style.visibility</p:attrName>
                                        </p:attrNameLst>
                                      </p:cBhvr>
                                      <p:to>
                                        <p:strVal val="visible"/>
                                      </p:to>
                                    </p:set>
                                    <p:animEffect transition="in" filter="fade">
                                      <p:cBhvr>
                                        <p:cTn id="28" dur="500"/>
                                        <p:tgtEl>
                                          <p:spTgt spid="34819">
                                            <p:txEl>
                                              <p:pRg st="5" end="5"/>
                                            </p:txEl>
                                          </p:spTgt>
                                        </p:tgtEl>
                                      </p:cBhvr>
                                    </p:animEffect>
                                    <p:anim calcmode="lin" valueType="num">
                                      <p:cBhvr>
                                        <p:cTn id="29" dur="500" fill="hold"/>
                                        <p:tgtEl>
                                          <p:spTgt spid="34819">
                                            <p:txEl>
                                              <p:pRg st="5" end="5"/>
                                            </p:txEl>
                                          </p:spTgt>
                                        </p:tgtEl>
                                        <p:attrNameLst>
                                          <p:attrName>ppt_x</p:attrName>
                                        </p:attrNameLst>
                                      </p:cBhvr>
                                      <p:tavLst>
                                        <p:tav tm="0">
                                          <p:val>
                                            <p:strVal val="#ppt_x"/>
                                          </p:val>
                                        </p:tav>
                                        <p:tav tm="100000">
                                          <p:val>
                                            <p:strVal val="#ppt_x"/>
                                          </p:val>
                                        </p:tav>
                                      </p:tavLst>
                                    </p:anim>
                                    <p:anim calcmode="lin" valueType="num">
                                      <p:cBhvr>
                                        <p:cTn id="30" dur="500" fill="hold"/>
                                        <p:tgtEl>
                                          <p:spTgt spid="34819">
                                            <p:txEl>
                                              <p:pRg st="5" end="5"/>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p:bldP spid="34819"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838200"/>
            <a:ext cx="8229600" cy="990600"/>
          </a:xfrm>
        </p:spPr>
        <p:txBody>
          <a:bodyPr>
            <a:normAutofit fontScale="90000"/>
          </a:bodyPr>
          <a:lstStyle/>
          <a:p>
            <a:pPr algn="ctr"/>
            <a:r>
              <a:rPr lang="en-US" dirty="0"/>
              <a:t>Variables Involved In understanding Consumer </a:t>
            </a:r>
            <a:r>
              <a:rPr lang="en-US" dirty="0" err="1"/>
              <a:t>Behaviour</a:t>
            </a:r>
            <a:endParaRPr lang="en-US" dirty="0"/>
          </a:p>
        </p:txBody>
      </p:sp>
      <p:graphicFrame>
        <p:nvGraphicFramePr>
          <p:cNvPr id="2" name="Diagram 1"/>
          <p:cNvGraphicFramePr/>
          <p:nvPr>
            <p:extLst>
              <p:ext uri="{D42A27DB-BD31-4B8C-83A1-F6EECF244321}">
                <p14:modId xmlns:p14="http://schemas.microsoft.com/office/powerpoint/2010/main" val="3044886188"/>
              </p:ext>
            </p:extLst>
          </p:nvPr>
        </p:nvGraphicFramePr>
        <p:xfrm>
          <a:off x="762000" y="2133600"/>
          <a:ext cx="74676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242"/>
                                        </p:tgtEl>
                                        <p:attrNameLst>
                                          <p:attrName>style.visibility</p:attrName>
                                        </p:attrNameLst>
                                      </p:cBhvr>
                                      <p:to>
                                        <p:strVal val="visible"/>
                                      </p:to>
                                    </p:set>
                                    <p:anim calcmode="lin" valueType="num">
                                      <p:cBhvr>
                                        <p:cTn id="7" dur="1000" fill="hold"/>
                                        <p:tgtEl>
                                          <p:spTgt spid="10242"/>
                                        </p:tgtEl>
                                        <p:attrNameLst>
                                          <p:attrName>ppt_x</p:attrName>
                                        </p:attrNameLst>
                                      </p:cBhvr>
                                      <p:tavLst>
                                        <p:tav tm="0">
                                          <p:val>
                                            <p:strVal val="#ppt_x-.2"/>
                                          </p:val>
                                        </p:tav>
                                        <p:tav tm="100000">
                                          <p:val>
                                            <p:strVal val="#ppt_x"/>
                                          </p:val>
                                        </p:tav>
                                      </p:tavLst>
                                    </p:anim>
                                    <p:anim calcmode="lin" valueType="num">
                                      <p:cBhvr>
                                        <p:cTn id="8" dur="1000" fill="hold"/>
                                        <p:tgtEl>
                                          <p:spTgt spid="10242"/>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242"/>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
                                            <p:graphicEl>
                                              <a:dgm id="{7D4EB3B0-F4D7-480C-9C5A-E14611E7F889}"/>
                                            </p:graphicEl>
                                          </p:spTgt>
                                        </p:tgtEl>
                                        <p:attrNameLst>
                                          <p:attrName>style.visibility</p:attrName>
                                        </p:attrNameLst>
                                      </p:cBhvr>
                                      <p:to>
                                        <p:strVal val="visible"/>
                                      </p:to>
                                    </p:set>
                                    <p:animEffect transition="in" filter="fade">
                                      <p:cBhvr>
                                        <p:cTn id="14" dur="500"/>
                                        <p:tgtEl>
                                          <p:spTgt spid="2">
                                            <p:graphicEl>
                                              <a:dgm id="{7D4EB3B0-F4D7-480C-9C5A-E14611E7F889}"/>
                                            </p:graphic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
                                            <p:graphicEl>
                                              <a:dgm id="{8F187358-D975-438C-B940-80E12F408EBF}"/>
                                            </p:graphicEl>
                                          </p:spTgt>
                                        </p:tgtEl>
                                        <p:attrNameLst>
                                          <p:attrName>style.visibility</p:attrName>
                                        </p:attrNameLst>
                                      </p:cBhvr>
                                      <p:to>
                                        <p:strVal val="visible"/>
                                      </p:to>
                                    </p:set>
                                    <p:animEffect transition="in" filter="fade">
                                      <p:cBhvr>
                                        <p:cTn id="19" dur="500"/>
                                        <p:tgtEl>
                                          <p:spTgt spid="2">
                                            <p:graphicEl>
                                              <a:dgm id="{8F187358-D975-438C-B940-80E12F408EBF}"/>
                                            </p:graphic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
                                            <p:graphicEl>
                                              <a:dgm id="{980E10F2-2EC7-425C-9004-E758640AD391}"/>
                                            </p:graphicEl>
                                          </p:spTgt>
                                        </p:tgtEl>
                                        <p:attrNameLst>
                                          <p:attrName>style.visibility</p:attrName>
                                        </p:attrNameLst>
                                      </p:cBhvr>
                                      <p:to>
                                        <p:strVal val="visible"/>
                                      </p:to>
                                    </p:set>
                                    <p:animEffect transition="in" filter="fade">
                                      <p:cBhvr>
                                        <p:cTn id="24" dur="500"/>
                                        <p:tgtEl>
                                          <p:spTgt spid="2">
                                            <p:graphicEl>
                                              <a:dgm id="{980E10F2-2EC7-425C-9004-E758640AD39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Graphic spid="2" grpId="0">
        <p:bldSub>
          <a:bldDgm bld="one"/>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a:t>CB influences Govt. Decision making</a:t>
            </a:r>
          </a:p>
        </p:txBody>
      </p:sp>
      <p:sp>
        <p:nvSpPr>
          <p:cNvPr id="3" name="Content Placeholder 2"/>
          <p:cNvSpPr>
            <a:spLocks noGrp="1"/>
          </p:cNvSpPr>
          <p:nvPr>
            <p:ph idx="1"/>
          </p:nvPr>
        </p:nvSpPr>
        <p:spPr/>
        <p:txBody>
          <a:bodyPr/>
          <a:lstStyle/>
          <a:p>
            <a:r>
              <a:rPr lang="en-IN" dirty="0"/>
              <a:t>Govt. policies that provide services to the public or result in decisions that influence CB</a:t>
            </a:r>
          </a:p>
          <a:p>
            <a:pPr marL="0" indent="0">
              <a:buNone/>
            </a:pPr>
            <a:endParaRPr lang="en-IN" dirty="0"/>
          </a:p>
          <a:p>
            <a:r>
              <a:rPr lang="en-IN" dirty="0"/>
              <a:t>Design of legislation to protect consumers or to assist them in evaluating products and services</a:t>
            </a:r>
          </a:p>
          <a:p>
            <a:pPr marL="0" indent="0">
              <a:buNone/>
            </a:pPr>
            <a:endParaRPr lang="en-IN" dirty="0"/>
          </a:p>
          <a:p>
            <a:r>
              <a:rPr lang="en-IN" dirty="0"/>
              <a:t>Discouraging undesirable behaviour</a:t>
            </a:r>
          </a:p>
        </p:txBody>
      </p:sp>
    </p:spTree>
    <p:extLst>
      <p:ext uri="{BB962C8B-B14F-4D97-AF65-F5344CB8AC3E}">
        <p14:creationId xmlns:p14="http://schemas.microsoft.com/office/powerpoint/2010/main" val="882452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arn(inVertical)">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2" name="Rectangle 4"/>
          <p:cNvSpPr>
            <a:spLocks noGrp="1" noChangeArrowheads="1"/>
          </p:cNvSpPr>
          <p:nvPr>
            <p:ph type="title"/>
          </p:nvPr>
        </p:nvSpPr>
        <p:spPr>
          <a:xfrm>
            <a:off x="685800" y="304800"/>
            <a:ext cx="8001000" cy="381000"/>
          </a:xfrm>
        </p:spPr>
        <p:txBody>
          <a:bodyPr>
            <a:normAutofit fontScale="90000"/>
          </a:bodyPr>
          <a:lstStyle/>
          <a:p>
            <a:pPr algn="ctr"/>
            <a:r>
              <a:rPr lang="en-US" sz="2400" b="1" dirty="0"/>
              <a:t>Overall Model of Consumer </a:t>
            </a:r>
            <a:r>
              <a:rPr lang="en-US" sz="2400" b="1" dirty="0" err="1"/>
              <a:t>Behaviour</a:t>
            </a:r>
            <a:endParaRPr lang="en-US" sz="2400" b="1" dirty="0"/>
          </a:p>
        </p:txBody>
      </p:sp>
      <p:sp>
        <p:nvSpPr>
          <p:cNvPr id="37893" name="Rectangle 5"/>
          <p:cNvSpPr>
            <a:spLocks noChangeArrowheads="1"/>
          </p:cNvSpPr>
          <p:nvPr/>
        </p:nvSpPr>
        <p:spPr bwMode="auto">
          <a:xfrm>
            <a:off x="990600" y="1143000"/>
            <a:ext cx="2895600" cy="2133600"/>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none" anchor="ctr"/>
          <a:lstStyle/>
          <a:p>
            <a:pPr algn="ctr"/>
            <a:endParaRPr lang="en-US" sz="2000"/>
          </a:p>
        </p:txBody>
      </p:sp>
      <p:sp>
        <p:nvSpPr>
          <p:cNvPr id="37894" name="Rectangle 6"/>
          <p:cNvSpPr>
            <a:spLocks noChangeArrowheads="1"/>
          </p:cNvSpPr>
          <p:nvPr/>
        </p:nvSpPr>
        <p:spPr bwMode="auto">
          <a:xfrm>
            <a:off x="914400" y="3581400"/>
            <a:ext cx="2895600" cy="2819400"/>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none" anchor="ctr"/>
          <a:lstStyle/>
          <a:p>
            <a:pPr algn="ctr"/>
            <a:endParaRPr lang="en-US" sz="2000"/>
          </a:p>
        </p:txBody>
      </p:sp>
      <p:sp>
        <p:nvSpPr>
          <p:cNvPr id="37895" name="Rectangle 7"/>
          <p:cNvSpPr>
            <a:spLocks noChangeArrowheads="1"/>
          </p:cNvSpPr>
          <p:nvPr/>
        </p:nvSpPr>
        <p:spPr bwMode="auto">
          <a:xfrm>
            <a:off x="5943600" y="1219200"/>
            <a:ext cx="2895600" cy="5257800"/>
          </a:xfrm>
          <a:prstGeom prst="rect">
            <a:avLst/>
          </a:prstGeom>
          <a:ln>
            <a:headEnd/>
            <a:tailEnd/>
          </a:ln>
        </p:spPr>
        <p:style>
          <a:lnRef idx="2">
            <a:schemeClr val="accent5"/>
          </a:lnRef>
          <a:fillRef idx="1">
            <a:schemeClr val="lt1"/>
          </a:fillRef>
          <a:effectRef idx="0">
            <a:schemeClr val="accent5"/>
          </a:effectRef>
          <a:fontRef idx="minor">
            <a:schemeClr val="dk1"/>
          </a:fontRef>
        </p:style>
        <p:txBody>
          <a:bodyPr wrap="none" anchor="ctr"/>
          <a:lstStyle/>
          <a:p>
            <a:pPr algn="ctr"/>
            <a:endParaRPr lang="en-US" sz="2000"/>
          </a:p>
        </p:txBody>
      </p:sp>
      <p:sp>
        <p:nvSpPr>
          <p:cNvPr id="37896" name="Rectangle 8"/>
          <p:cNvSpPr>
            <a:spLocks noChangeArrowheads="1"/>
          </p:cNvSpPr>
          <p:nvPr/>
        </p:nvSpPr>
        <p:spPr bwMode="auto">
          <a:xfrm>
            <a:off x="4114800" y="2438400"/>
            <a:ext cx="1524000" cy="1752600"/>
          </a:xfrm>
          <a:prstGeom prst="rect">
            <a:avLst/>
          </a:prstGeom>
          <a:ln>
            <a:headEnd/>
            <a:tailEnd/>
          </a:ln>
        </p:spPr>
        <p:style>
          <a:lnRef idx="2">
            <a:schemeClr val="accent5"/>
          </a:lnRef>
          <a:fillRef idx="1">
            <a:schemeClr val="lt1"/>
          </a:fillRef>
          <a:effectRef idx="0">
            <a:schemeClr val="accent5"/>
          </a:effectRef>
          <a:fontRef idx="minor">
            <a:schemeClr val="dk1"/>
          </a:fontRef>
        </p:style>
        <p:txBody>
          <a:bodyPr wrap="none" anchor="ctr"/>
          <a:lstStyle/>
          <a:p>
            <a:pPr algn="ctr"/>
            <a:r>
              <a:rPr lang="en-US" sz="1800" b="1" dirty="0"/>
              <a:t>Self-Concept</a:t>
            </a:r>
          </a:p>
          <a:p>
            <a:pPr algn="ctr"/>
            <a:r>
              <a:rPr lang="en-US" sz="1800" b="1" dirty="0"/>
              <a:t>&amp;</a:t>
            </a:r>
          </a:p>
          <a:p>
            <a:pPr algn="ctr"/>
            <a:r>
              <a:rPr lang="en-US" sz="1800" b="1" dirty="0"/>
              <a:t>Learning</a:t>
            </a:r>
          </a:p>
        </p:txBody>
      </p:sp>
      <p:sp>
        <p:nvSpPr>
          <p:cNvPr id="37899" name="Text Box 11"/>
          <p:cNvSpPr txBox="1">
            <a:spLocks noChangeArrowheads="1"/>
          </p:cNvSpPr>
          <p:nvPr/>
        </p:nvSpPr>
        <p:spPr bwMode="auto">
          <a:xfrm>
            <a:off x="6172200" y="1343055"/>
            <a:ext cx="2341562" cy="400110"/>
          </a:xfrm>
          <a:prstGeom prst="rect">
            <a:avLst/>
          </a:prstGeom>
          <a:noFill/>
          <a:ln w="9525">
            <a:noFill/>
            <a:miter lim="800000"/>
            <a:headEnd/>
            <a:tailEnd/>
          </a:ln>
          <a:effectLst/>
        </p:spPr>
        <p:txBody>
          <a:bodyPr wrap="square">
            <a:spAutoFit/>
          </a:bodyPr>
          <a:lstStyle/>
          <a:p>
            <a:r>
              <a:rPr lang="en-US" sz="2000" b="1" dirty="0"/>
              <a:t>Decision Processes</a:t>
            </a:r>
          </a:p>
        </p:txBody>
      </p:sp>
      <p:sp>
        <p:nvSpPr>
          <p:cNvPr id="37901" name="Text Box 13"/>
          <p:cNvSpPr txBox="1">
            <a:spLocks noChangeArrowheads="1"/>
          </p:cNvSpPr>
          <p:nvPr/>
        </p:nvSpPr>
        <p:spPr bwMode="auto">
          <a:xfrm>
            <a:off x="1447800" y="1143000"/>
            <a:ext cx="914400" cy="400110"/>
          </a:xfrm>
          <a:prstGeom prst="rect">
            <a:avLst/>
          </a:prstGeom>
          <a:noFill/>
          <a:ln w="9525">
            <a:noFill/>
            <a:miter lim="800000"/>
            <a:headEnd/>
            <a:tailEnd/>
          </a:ln>
          <a:effectLst/>
        </p:spPr>
        <p:txBody>
          <a:bodyPr>
            <a:spAutoFit/>
          </a:bodyPr>
          <a:lstStyle/>
          <a:p>
            <a:endParaRPr lang="en-US" sz="2000"/>
          </a:p>
        </p:txBody>
      </p:sp>
      <p:sp>
        <p:nvSpPr>
          <p:cNvPr id="37902" name="Text Box 14"/>
          <p:cNvSpPr txBox="1">
            <a:spLocks noChangeArrowheads="1"/>
          </p:cNvSpPr>
          <p:nvPr/>
        </p:nvSpPr>
        <p:spPr bwMode="auto">
          <a:xfrm>
            <a:off x="1143000" y="1143000"/>
            <a:ext cx="2819400" cy="400110"/>
          </a:xfrm>
          <a:prstGeom prst="rect">
            <a:avLst/>
          </a:prstGeom>
          <a:noFill/>
          <a:ln w="9525">
            <a:noFill/>
            <a:miter lim="800000"/>
            <a:headEnd/>
            <a:tailEnd/>
          </a:ln>
          <a:effectLst/>
        </p:spPr>
        <p:txBody>
          <a:bodyPr>
            <a:spAutoFit/>
          </a:bodyPr>
          <a:lstStyle/>
          <a:p>
            <a:r>
              <a:rPr lang="en-US" sz="2000" b="1" dirty="0"/>
              <a:t>External Influences</a:t>
            </a:r>
          </a:p>
        </p:txBody>
      </p:sp>
      <p:sp>
        <p:nvSpPr>
          <p:cNvPr id="37904" name="Text Box 16"/>
          <p:cNvSpPr txBox="1">
            <a:spLocks noChangeArrowheads="1"/>
          </p:cNvSpPr>
          <p:nvPr/>
        </p:nvSpPr>
        <p:spPr bwMode="auto">
          <a:xfrm>
            <a:off x="990600" y="3581400"/>
            <a:ext cx="2743200" cy="400110"/>
          </a:xfrm>
          <a:prstGeom prst="rect">
            <a:avLst/>
          </a:prstGeom>
          <a:noFill/>
          <a:ln w="9525">
            <a:noFill/>
            <a:miter lim="800000"/>
            <a:headEnd/>
            <a:tailEnd/>
          </a:ln>
          <a:effectLst/>
        </p:spPr>
        <p:txBody>
          <a:bodyPr>
            <a:spAutoFit/>
          </a:bodyPr>
          <a:lstStyle/>
          <a:p>
            <a:r>
              <a:rPr lang="en-US" sz="2000" b="1" dirty="0"/>
              <a:t>Internal Influences</a:t>
            </a:r>
          </a:p>
        </p:txBody>
      </p:sp>
      <p:sp>
        <p:nvSpPr>
          <p:cNvPr id="37905" name="Text Box 17"/>
          <p:cNvSpPr txBox="1">
            <a:spLocks noChangeArrowheads="1"/>
          </p:cNvSpPr>
          <p:nvPr/>
        </p:nvSpPr>
        <p:spPr bwMode="auto">
          <a:xfrm>
            <a:off x="1701800" y="1447800"/>
            <a:ext cx="1096963" cy="400110"/>
          </a:xfrm>
          <a:prstGeom prst="rect">
            <a:avLst/>
          </a:prstGeom>
          <a:noFill/>
          <a:ln w="9525">
            <a:noFill/>
            <a:miter lim="800000"/>
            <a:headEnd/>
            <a:tailEnd/>
          </a:ln>
          <a:effectLst/>
        </p:spPr>
        <p:txBody>
          <a:bodyPr>
            <a:spAutoFit/>
          </a:bodyPr>
          <a:lstStyle/>
          <a:p>
            <a:r>
              <a:rPr lang="en-US" sz="2000" dirty="0"/>
              <a:t>Culture</a:t>
            </a:r>
          </a:p>
        </p:txBody>
      </p:sp>
      <p:sp>
        <p:nvSpPr>
          <p:cNvPr id="37906" name="Text Box 18"/>
          <p:cNvSpPr txBox="1">
            <a:spLocks noChangeArrowheads="1"/>
          </p:cNvSpPr>
          <p:nvPr/>
        </p:nvSpPr>
        <p:spPr bwMode="auto">
          <a:xfrm>
            <a:off x="1504950" y="1743165"/>
            <a:ext cx="1524000" cy="400110"/>
          </a:xfrm>
          <a:prstGeom prst="rect">
            <a:avLst/>
          </a:prstGeom>
          <a:noFill/>
          <a:ln w="9525">
            <a:noFill/>
            <a:miter lim="800000"/>
            <a:headEnd/>
            <a:tailEnd/>
          </a:ln>
          <a:effectLst/>
        </p:spPr>
        <p:txBody>
          <a:bodyPr>
            <a:spAutoFit/>
          </a:bodyPr>
          <a:lstStyle/>
          <a:p>
            <a:r>
              <a:rPr lang="en-US" sz="2000" dirty="0"/>
              <a:t>Subculture</a:t>
            </a:r>
          </a:p>
        </p:txBody>
      </p:sp>
      <p:sp>
        <p:nvSpPr>
          <p:cNvPr id="37907" name="Text Box 19"/>
          <p:cNvSpPr txBox="1">
            <a:spLocks noChangeArrowheads="1"/>
          </p:cNvSpPr>
          <p:nvPr/>
        </p:nvSpPr>
        <p:spPr bwMode="auto">
          <a:xfrm>
            <a:off x="1447800" y="1966822"/>
            <a:ext cx="1678665" cy="400110"/>
          </a:xfrm>
          <a:prstGeom prst="rect">
            <a:avLst/>
          </a:prstGeom>
          <a:noFill/>
          <a:ln w="9525">
            <a:noFill/>
            <a:miter lim="800000"/>
            <a:headEnd/>
            <a:tailEnd/>
          </a:ln>
          <a:effectLst/>
        </p:spPr>
        <p:txBody>
          <a:bodyPr wrap="none">
            <a:spAutoFit/>
          </a:bodyPr>
          <a:lstStyle/>
          <a:p>
            <a:r>
              <a:rPr lang="en-US" sz="2000" dirty="0"/>
              <a:t>Demographics</a:t>
            </a:r>
          </a:p>
        </p:txBody>
      </p:sp>
      <p:sp>
        <p:nvSpPr>
          <p:cNvPr id="37908" name="Text Box 20"/>
          <p:cNvSpPr txBox="1">
            <a:spLocks noChangeArrowheads="1"/>
          </p:cNvSpPr>
          <p:nvPr/>
        </p:nvSpPr>
        <p:spPr bwMode="auto">
          <a:xfrm>
            <a:off x="1463426" y="2190690"/>
            <a:ext cx="1470274" cy="400110"/>
          </a:xfrm>
          <a:prstGeom prst="rect">
            <a:avLst/>
          </a:prstGeom>
          <a:noFill/>
          <a:ln w="9525">
            <a:noFill/>
            <a:miter lim="800000"/>
            <a:headEnd/>
            <a:tailEnd/>
          </a:ln>
          <a:effectLst/>
        </p:spPr>
        <p:txBody>
          <a:bodyPr wrap="none">
            <a:spAutoFit/>
          </a:bodyPr>
          <a:lstStyle/>
          <a:p>
            <a:r>
              <a:rPr lang="en-US" sz="2000" dirty="0"/>
              <a:t>Social status</a:t>
            </a:r>
          </a:p>
        </p:txBody>
      </p:sp>
      <p:sp>
        <p:nvSpPr>
          <p:cNvPr id="37909" name="Text Box 21"/>
          <p:cNvSpPr txBox="1">
            <a:spLocks noChangeArrowheads="1"/>
          </p:cNvSpPr>
          <p:nvPr/>
        </p:nvSpPr>
        <p:spPr bwMode="auto">
          <a:xfrm>
            <a:off x="1371600" y="2428935"/>
            <a:ext cx="1981200" cy="400110"/>
          </a:xfrm>
          <a:prstGeom prst="rect">
            <a:avLst/>
          </a:prstGeom>
          <a:noFill/>
          <a:ln w="9525">
            <a:noFill/>
            <a:miter lim="800000"/>
            <a:headEnd/>
            <a:tailEnd/>
          </a:ln>
          <a:effectLst/>
        </p:spPr>
        <p:txBody>
          <a:bodyPr wrap="square">
            <a:spAutoFit/>
          </a:bodyPr>
          <a:lstStyle/>
          <a:p>
            <a:r>
              <a:rPr lang="en-US" sz="2000" dirty="0"/>
              <a:t>Reference groups</a:t>
            </a:r>
          </a:p>
        </p:txBody>
      </p:sp>
      <p:sp>
        <p:nvSpPr>
          <p:cNvPr id="37910" name="Text Box 22"/>
          <p:cNvSpPr txBox="1">
            <a:spLocks noChangeArrowheads="1"/>
          </p:cNvSpPr>
          <p:nvPr/>
        </p:nvSpPr>
        <p:spPr bwMode="auto">
          <a:xfrm>
            <a:off x="1752600" y="2667000"/>
            <a:ext cx="1046163" cy="400110"/>
          </a:xfrm>
          <a:prstGeom prst="rect">
            <a:avLst/>
          </a:prstGeom>
          <a:noFill/>
          <a:ln w="9525">
            <a:noFill/>
            <a:miter lim="800000"/>
            <a:headEnd/>
            <a:tailEnd/>
          </a:ln>
          <a:effectLst/>
        </p:spPr>
        <p:txBody>
          <a:bodyPr>
            <a:spAutoFit/>
          </a:bodyPr>
          <a:lstStyle/>
          <a:p>
            <a:r>
              <a:rPr lang="en-US" sz="2000" dirty="0"/>
              <a:t>Family</a:t>
            </a:r>
          </a:p>
        </p:txBody>
      </p:sp>
      <p:sp>
        <p:nvSpPr>
          <p:cNvPr id="37911" name="Text Box 23"/>
          <p:cNvSpPr txBox="1">
            <a:spLocks noChangeArrowheads="1"/>
          </p:cNvSpPr>
          <p:nvPr/>
        </p:nvSpPr>
        <p:spPr bwMode="auto">
          <a:xfrm>
            <a:off x="1066800" y="2876490"/>
            <a:ext cx="2720975" cy="400110"/>
          </a:xfrm>
          <a:prstGeom prst="rect">
            <a:avLst/>
          </a:prstGeom>
          <a:noFill/>
          <a:ln w="9525">
            <a:noFill/>
            <a:miter lim="800000"/>
            <a:headEnd/>
            <a:tailEnd/>
          </a:ln>
          <a:effectLst/>
        </p:spPr>
        <p:txBody>
          <a:bodyPr wrap="square">
            <a:spAutoFit/>
          </a:bodyPr>
          <a:lstStyle/>
          <a:p>
            <a:pPr>
              <a:spcBef>
                <a:spcPct val="50000"/>
              </a:spcBef>
            </a:pPr>
            <a:r>
              <a:rPr lang="en-US" sz="2000" dirty="0"/>
              <a:t>Marketing Activities</a:t>
            </a:r>
          </a:p>
        </p:txBody>
      </p:sp>
      <p:sp>
        <p:nvSpPr>
          <p:cNvPr id="37912" name="Text Box 24"/>
          <p:cNvSpPr txBox="1">
            <a:spLocks noChangeArrowheads="1"/>
          </p:cNvSpPr>
          <p:nvPr/>
        </p:nvSpPr>
        <p:spPr bwMode="auto">
          <a:xfrm>
            <a:off x="1524000" y="3962400"/>
            <a:ext cx="1485900" cy="400110"/>
          </a:xfrm>
          <a:prstGeom prst="rect">
            <a:avLst/>
          </a:prstGeom>
          <a:noFill/>
          <a:ln w="9525">
            <a:noFill/>
            <a:miter lim="800000"/>
            <a:headEnd/>
            <a:tailEnd/>
          </a:ln>
          <a:effectLst/>
        </p:spPr>
        <p:txBody>
          <a:bodyPr>
            <a:spAutoFit/>
          </a:bodyPr>
          <a:lstStyle/>
          <a:p>
            <a:r>
              <a:rPr lang="en-US" sz="2000" dirty="0"/>
              <a:t>Perception</a:t>
            </a:r>
          </a:p>
        </p:txBody>
      </p:sp>
      <p:sp>
        <p:nvSpPr>
          <p:cNvPr id="37913" name="Text Box 25"/>
          <p:cNvSpPr txBox="1">
            <a:spLocks noChangeArrowheads="1"/>
          </p:cNvSpPr>
          <p:nvPr/>
        </p:nvSpPr>
        <p:spPr bwMode="auto">
          <a:xfrm>
            <a:off x="1600200" y="4267200"/>
            <a:ext cx="2187575" cy="400110"/>
          </a:xfrm>
          <a:prstGeom prst="rect">
            <a:avLst/>
          </a:prstGeom>
          <a:noFill/>
          <a:ln w="9525">
            <a:noFill/>
            <a:miter lim="800000"/>
            <a:headEnd/>
            <a:tailEnd/>
          </a:ln>
          <a:effectLst/>
        </p:spPr>
        <p:txBody>
          <a:bodyPr>
            <a:spAutoFit/>
          </a:bodyPr>
          <a:lstStyle/>
          <a:p>
            <a:pPr>
              <a:spcBef>
                <a:spcPct val="50000"/>
              </a:spcBef>
            </a:pPr>
            <a:r>
              <a:rPr lang="en-US" sz="2000"/>
              <a:t>Learning</a:t>
            </a:r>
          </a:p>
        </p:txBody>
      </p:sp>
      <p:sp>
        <p:nvSpPr>
          <p:cNvPr id="37914" name="Text Box 26"/>
          <p:cNvSpPr txBox="1">
            <a:spLocks noChangeArrowheads="1"/>
          </p:cNvSpPr>
          <p:nvPr/>
        </p:nvSpPr>
        <p:spPr bwMode="auto">
          <a:xfrm>
            <a:off x="1676400" y="4572000"/>
            <a:ext cx="1233488" cy="400110"/>
          </a:xfrm>
          <a:prstGeom prst="rect">
            <a:avLst/>
          </a:prstGeom>
          <a:noFill/>
          <a:ln w="9525">
            <a:noFill/>
            <a:miter lim="800000"/>
            <a:headEnd/>
            <a:tailEnd/>
          </a:ln>
          <a:effectLst/>
        </p:spPr>
        <p:txBody>
          <a:bodyPr>
            <a:spAutoFit/>
          </a:bodyPr>
          <a:lstStyle/>
          <a:p>
            <a:r>
              <a:rPr lang="en-US" sz="2000"/>
              <a:t>Memory</a:t>
            </a:r>
          </a:p>
        </p:txBody>
      </p:sp>
      <p:sp>
        <p:nvSpPr>
          <p:cNvPr id="37915" name="Text Box 27"/>
          <p:cNvSpPr txBox="1">
            <a:spLocks noChangeArrowheads="1"/>
          </p:cNvSpPr>
          <p:nvPr/>
        </p:nvSpPr>
        <p:spPr bwMode="auto">
          <a:xfrm>
            <a:off x="1676400" y="4953000"/>
            <a:ext cx="1182688" cy="400110"/>
          </a:xfrm>
          <a:prstGeom prst="rect">
            <a:avLst/>
          </a:prstGeom>
          <a:noFill/>
          <a:ln w="9525">
            <a:noFill/>
            <a:miter lim="800000"/>
            <a:headEnd/>
            <a:tailEnd/>
          </a:ln>
          <a:effectLst/>
        </p:spPr>
        <p:txBody>
          <a:bodyPr>
            <a:spAutoFit/>
          </a:bodyPr>
          <a:lstStyle/>
          <a:p>
            <a:r>
              <a:rPr lang="en-US" sz="2000"/>
              <a:t>Motives</a:t>
            </a:r>
          </a:p>
        </p:txBody>
      </p:sp>
      <p:sp>
        <p:nvSpPr>
          <p:cNvPr id="37916" name="Text Box 28"/>
          <p:cNvSpPr txBox="1">
            <a:spLocks noChangeArrowheads="1"/>
          </p:cNvSpPr>
          <p:nvPr/>
        </p:nvSpPr>
        <p:spPr bwMode="auto">
          <a:xfrm>
            <a:off x="1600200" y="5257800"/>
            <a:ext cx="1554163" cy="400110"/>
          </a:xfrm>
          <a:prstGeom prst="rect">
            <a:avLst/>
          </a:prstGeom>
          <a:noFill/>
          <a:ln w="9525">
            <a:noFill/>
            <a:miter lim="800000"/>
            <a:headEnd/>
            <a:tailEnd/>
          </a:ln>
          <a:effectLst/>
        </p:spPr>
        <p:txBody>
          <a:bodyPr>
            <a:spAutoFit/>
          </a:bodyPr>
          <a:lstStyle/>
          <a:p>
            <a:r>
              <a:rPr lang="en-US" sz="2000"/>
              <a:t>Personality</a:t>
            </a:r>
          </a:p>
        </p:txBody>
      </p:sp>
      <p:sp>
        <p:nvSpPr>
          <p:cNvPr id="37917" name="Text Box 29"/>
          <p:cNvSpPr txBox="1">
            <a:spLocks noChangeArrowheads="1"/>
          </p:cNvSpPr>
          <p:nvPr/>
        </p:nvSpPr>
        <p:spPr bwMode="auto">
          <a:xfrm>
            <a:off x="1676400" y="5562600"/>
            <a:ext cx="1350963" cy="400110"/>
          </a:xfrm>
          <a:prstGeom prst="rect">
            <a:avLst/>
          </a:prstGeom>
          <a:noFill/>
          <a:ln w="9525">
            <a:noFill/>
            <a:miter lim="800000"/>
            <a:headEnd/>
            <a:tailEnd/>
          </a:ln>
          <a:effectLst/>
        </p:spPr>
        <p:txBody>
          <a:bodyPr>
            <a:spAutoFit/>
          </a:bodyPr>
          <a:lstStyle/>
          <a:p>
            <a:r>
              <a:rPr lang="en-US" sz="2000"/>
              <a:t>Emotions</a:t>
            </a:r>
          </a:p>
        </p:txBody>
      </p:sp>
      <p:sp>
        <p:nvSpPr>
          <p:cNvPr id="37918" name="Text Box 30"/>
          <p:cNvSpPr txBox="1">
            <a:spLocks noChangeArrowheads="1"/>
          </p:cNvSpPr>
          <p:nvPr/>
        </p:nvSpPr>
        <p:spPr bwMode="auto">
          <a:xfrm>
            <a:off x="1676400" y="5943600"/>
            <a:ext cx="1300163" cy="400110"/>
          </a:xfrm>
          <a:prstGeom prst="rect">
            <a:avLst/>
          </a:prstGeom>
          <a:noFill/>
          <a:ln w="9525">
            <a:noFill/>
            <a:miter lim="800000"/>
            <a:headEnd/>
            <a:tailEnd/>
          </a:ln>
          <a:effectLst/>
        </p:spPr>
        <p:txBody>
          <a:bodyPr>
            <a:spAutoFit/>
          </a:bodyPr>
          <a:lstStyle/>
          <a:p>
            <a:r>
              <a:rPr lang="en-US" sz="2000" dirty="0"/>
              <a:t>Attitudes</a:t>
            </a:r>
          </a:p>
        </p:txBody>
      </p:sp>
      <p:sp>
        <p:nvSpPr>
          <p:cNvPr id="37919" name="Text Box 31"/>
          <p:cNvSpPr txBox="1">
            <a:spLocks noChangeArrowheads="1"/>
          </p:cNvSpPr>
          <p:nvPr/>
        </p:nvSpPr>
        <p:spPr bwMode="auto">
          <a:xfrm>
            <a:off x="6096000" y="1981200"/>
            <a:ext cx="3352800" cy="400110"/>
          </a:xfrm>
          <a:prstGeom prst="rect">
            <a:avLst/>
          </a:prstGeom>
          <a:noFill/>
          <a:ln w="9525">
            <a:noFill/>
            <a:miter lim="800000"/>
            <a:headEnd/>
            <a:tailEnd/>
          </a:ln>
          <a:effectLst/>
        </p:spPr>
        <p:txBody>
          <a:bodyPr>
            <a:spAutoFit/>
          </a:bodyPr>
          <a:lstStyle/>
          <a:p>
            <a:pPr>
              <a:spcBef>
                <a:spcPct val="50000"/>
              </a:spcBef>
            </a:pPr>
            <a:r>
              <a:rPr lang="en-US" sz="2000" dirty="0"/>
              <a:t>Problem Recognition</a:t>
            </a:r>
          </a:p>
        </p:txBody>
      </p:sp>
      <p:sp>
        <p:nvSpPr>
          <p:cNvPr id="37920" name="Text Box 32"/>
          <p:cNvSpPr txBox="1">
            <a:spLocks noChangeArrowheads="1"/>
          </p:cNvSpPr>
          <p:nvPr/>
        </p:nvSpPr>
        <p:spPr bwMode="auto">
          <a:xfrm>
            <a:off x="6248400" y="2514600"/>
            <a:ext cx="2895600" cy="400110"/>
          </a:xfrm>
          <a:prstGeom prst="rect">
            <a:avLst/>
          </a:prstGeom>
          <a:noFill/>
          <a:ln w="9525">
            <a:noFill/>
            <a:miter lim="800000"/>
            <a:headEnd/>
            <a:tailEnd/>
          </a:ln>
          <a:effectLst/>
        </p:spPr>
        <p:txBody>
          <a:bodyPr>
            <a:spAutoFit/>
          </a:bodyPr>
          <a:lstStyle/>
          <a:p>
            <a:pPr>
              <a:spcBef>
                <a:spcPct val="50000"/>
              </a:spcBef>
            </a:pPr>
            <a:r>
              <a:rPr lang="en-US" sz="2000"/>
              <a:t>Information Search</a:t>
            </a:r>
          </a:p>
        </p:txBody>
      </p:sp>
      <p:sp>
        <p:nvSpPr>
          <p:cNvPr id="37921" name="Text Box 33"/>
          <p:cNvSpPr txBox="1">
            <a:spLocks noChangeArrowheads="1"/>
          </p:cNvSpPr>
          <p:nvPr/>
        </p:nvSpPr>
        <p:spPr bwMode="auto">
          <a:xfrm>
            <a:off x="6173787" y="3200400"/>
            <a:ext cx="2339975" cy="400110"/>
          </a:xfrm>
          <a:prstGeom prst="rect">
            <a:avLst/>
          </a:prstGeom>
          <a:noFill/>
          <a:ln w="9525">
            <a:noFill/>
            <a:miter lim="800000"/>
            <a:headEnd/>
            <a:tailEnd/>
          </a:ln>
          <a:effectLst/>
        </p:spPr>
        <p:txBody>
          <a:bodyPr wrap="square">
            <a:spAutoFit/>
          </a:bodyPr>
          <a:lstStyle/>
          <a:p>
            <a:pPr>
              <a:spcBef>
                <a:spcPct val="50000"/>
              </a:spcBef>
            </a:pPr>
            <a:r>
              <a:rPr lang="en-US" sz="2000" dirty="0"/>
              <a:t>Alt </a:t>
            </a:r>
            <a:r>
              <a:rPr lang="en-US" sz="2000" dirty="0" err="1"/>
              <a:t>Eval</a:t>
            </a:r>
            <a:r>
              <a:rPr lang="en-US" sz="2000" dirty="0"/>
              <a:t> &amp; Selection</a:t>
            </a:r>
          </a:p>
        </p:txBody>
      </p:sp>
      <p:sp>
        <p:nvSpPr>
          <p:cNvPr id="37922" name="Text Box 34"/>
          <p:cNvSpPr txBox="1">
            <a:spLocks noChangeArrowheads="1"/>
          </p:cNvSpPr>
          <p:nvPr/>
        </p:nvSpPr>
        <p:spPr bwMode="auto">
          <a:xfrm>
            <a:off x="6172200" y="3886200"/>
            <a:ext cx="2971800" cy="400110"/>
          </a:xfrm>
          <a:prstGeom prst="rect">
            <a:avLst/>
          </a:prstGeom>
          <a:noFill/>
          <a:ln w="9525">
            <a:noFill/>
            <a:miter lim="800000"/>
            <a:headEnd/>
            <a:tailEnd/>
          </a:ln>
          <a:effectLst/>
        </p:spPr>
        <p:txBody>
          <a:bodyPr>
            <a:spAutoFit/>
          </a:bodyPr>
          <a:lstStyle/>
          <a:p>
            <a:pPr>
              <a:spcBef>
                <a:spcPct val="50000"/>
              </a:spcBef>
            </a:pPr>
            <a:r>
              <a:rPr lang="en-US" sz="2000"/>
              <a:t>Outlet select &amp; Purchase</a:t>
            </a:r>
          </a:p>
        </p:txBody>
      </p:sp>
      <p:sp>
        <p:nvSpPr>
          <p:cNvPr id="37923" name="Text Box 35"/>
          <p:cNvSpPr txBox="1">
            <a:spLocks noChangeArrowheads="1"/>
          </p:cNvSpPr>
          <p:nvPr/>
        </p:nvSpPr>
        <p:spPr bwMode="auto">
          <a:xfrm>
            <a:off x="6297612" y="4950024"/>
            <a:ext cx="2216150" cy="707886"/>
          </a:xfrm>
          <a:prstGeom prst="rect">
            <a:avLst/>
          </a:prstGeom>
          <a:noFill/>
          <a:ln w="9525">
            <a:noFill/>
            <a:miter lim="800000"/>
            <a:headEnd/>
            <a:tailEnd/>
          </a:ln>
          <a:effectLst/>
        </p:spPr>
        <p:txBody>
          <a:bodyPr>
            <a:spAutoFit/>
          </a:bodyPr>
          <a:lstStyle/>
          <a:p>
            <a:r>
              <a:rPr lang="en-US" sz="2000" dirty="0" err="1"/>
              <a:t>Postpurchase</a:t>
            </a:r>
            <a:endParaRPr lang="en-US" sz="2000" dirty="0"/>
          </a:p>
          <a:p>
            <a:r>
              <a:rPr lang="en-US" sz="2000" dirty="0"/>
              <a:t> Processes</a:t>
            </a:r>
          </a:p>
        </p:txBody>
      </p:sp>
      <p:sp>
        <p:nvSpPr>
          <p:cNvPr id="37924" name="Line 36"/>
          <p:cNvSpPr>
            <a:spLocks noChangeShapeType="1"/>
          </p:cNvSpPr>
          <p:nvPr/>
        </p:nvSpPr>
        <p:spPr bwMode="auto">
          <a:xfrm>
            <a:off x="7391400" y="2286000"/>
            <a:ext cx="0" cy="381000"/>
          </a:xfrm>
          <a:prstGeom prst="line">
            <a:avLst/>
          </a:prstGeom>
          <a:noFill/>
          <a:ln w="9525">
            <a:solidFill>
              <a:schemeClr val="tx1"/>
            </a:solidFill>
            <a:round/>
            <a:headEnd/>
            <a:tailEnd type="triangle" w="med" len="med"/>
          </a:ln>
          <a:effectLst/>
        </p:spPr>
        <p:txBody>
          <a:bodyPr/>
          <a:lstStyle/>
          <a:p>
            <a:endParaRPr lang="en-US" sz="2000"/>
          </a:p>
        </p:txBody>
      </p:sp>
      <p:sp>
        <p:nvSpPr>
          <p:cNvPr id="37925" name="Line 37"/>
          <p:cNvSpPr>
            <a:spLocks noChangeShapeType="1"/>
          </p:cNvSpPr>
          <p:nvPr/>
        </p:nvSpPr>
        <p:spPr bwMode="auto">
          <a:xfrm>
            <a:off x="7391400" y="2895600"/>
            <a:ext cx="0" cy="381000"/>
          </a:xfrm>
          <a:prstGeom prst="line">
            <a:avLst/>
          </a:prstGeom>
          <a:noFill/>
          <a:ln w="9525">
            <a:solidFill>
              <a:schemeClr val="tx1"/>
            </a:solidFill>
            <a:round/>
            <a:headEnd/>
            <a:tailEnd type="triangle" w="med" len="med"/>
          </a:ln>
          <a:effectLst/>
        </p:spPr>
        <p:txBody>
          <a:bodyPr/>
          <a:lstStyle/>
          <a:p>
            <a:endParaRPr lang="en-US" sz="2000"/>
          </a:p>
        </p:txBody>
      </p:sp>
      <p:sp>
        <p:nvSpPr>
          <p:cNvPr id="37926" name="Line 38"/>
          <p:cNvSpPr>
            <a:spLocks noChangeShapeType="1"/>
          </p:cNvSpPr>
          <p:nvPr/>
        </p:nvSpPr>
        <p:spPr bwMode="auto">
          <a:xfrm>
            <a:off x="7391400" y="3657600"/>
            <a:ext cx="0" cy="304800"/>
          </a:xfrm>
          <a:prstGeom prst="line">
            <a:avLst/>
          </a:prstGeom>
          <a:noFill/>
          <a:ln w="9525">
            <a:solidFill>
              <a:schemeClr val="tx1"/>
            </a:solidFill>
            <a:round/>
            <a:headEnd/>
            <a:tailEnd type="triangle" w="med" len="med"/>
          </a:ln>
          <a:effectLst/>
        </p:spPr>
        <p:txBody>
          <a:bodyPr/>
          <a:lstStyle/>
          <a:p>
            <a:endParaRPr lang="en-US" sz="2000"/>
          </a:p>
        </p:txBody>
      </p:sp>
      <p:sp>
        <p:nvSpPr>
          <p:cNvPr id="37927" name="Line 39"/>
          <p:cNvSpPr>
            <a:spLocks noChangeShapeType="1"/>
          </p:cNvSpPr>
          <p:nvPr/>
        </p:nvSpPr>
        <p:spPr bwMode="auto">
          <a:xfrm>
            <a:off x="7405687" y="4457700"/>
            <a:ext cx="0" cy="381000"/>
          </a:xfrm>
          <a:prstGeom prst="line">
            <a:avLst/>
          </a:prstGeom>
          <a:noFill/>
          <a:ln w="9525">
            <a:solidFill>
              <a:schemeClr val="tx1"/>
            </a:solidFill>
            <a:round/>
            <a:headEnd/>
            <a:tailEnd type="triangle" w="med" len="med"/>
          </a:ln>
          <a:effectLst/>
        </p:spPr>
        <p:txBody>
          <a:bodyPr/>
          <a:lstStyle/>
          <a:p>
            <a:endParaRPr lang="en-US" sz="2000"/>
          </a:p>
        </p:txBody>
      </p:sp>
      <p:sp>
        <p:nvSpPr>
          <p:cNvPr id="37928" name="Line 40"/>
          <p:cNvSpPr>
            <a:spLocks noChangeShapeType="1"/>
          </p:cNvSpPr>
          <p:nvPr/>
        </p:nvSpPr>
        <p:spPr bwMode="auto">
          <a:xfrm>
            <a:off x="5638800" y="3276600"/>
            <a:ext cx="304800" cy="0"/>
          </a:xfrm>
          <a:prstGeom prst="line">
            <a:avLst/>
          </a:prstGeom>
          <a:noFill/>
          <a:ln w="9525">
            <a:solidFill>
              <a:schemeClr val="tx1"/>
            </a:solidFill>
            <a:round/>
            <a:headEnd/>
            <a:tailEnd type="triangle" w="med" len="med"/>
          </a:ln>
          <a:effectLst/>
        </p:spPr>
        <p:txBody>
          <a:bodyPr/>
          <a:lstStyle/>
          <a:p>
            <a:endParaRPr lang="en-US" sz="2000"/>
          </a:p>
        </p:txBody>
      </p:sp>
      <p:sp>
        <p:nvSpPr>
          <p:cNvPr id="37930" name="Line 42"/>
          <p:cNvSpPr>
            <a:spLocks noChangeShapeType="1"/>
          </p:cNvSpPr>
          <p:nvPr/>
        </p:nvSpPr>
        <p:spPr bwMode="auto">
          <a:xfrm flipV="1">
            <a:off x="3810000" y="3505200"/>
            <a:ext cx="304800" cy="990600"/>
          </a:xfrm>
          <a:prstGeom prst="line">
            <a:avLst/>
          </a:prstGeom>
          <a:noFill/>
          <a:ln w="9525">
            <a:solidFill>
              <a:schemeClr val="tx1"/>
            </a:solidFill>
            <a:round/>
            <a:headEnd/>
            <a:tailEnd type="triangle" w="med" len="med"/>
          </a:ln>
          <a:effectLst/>
        </p:spPr>
        <p:txBody>
          <a:bodyPr/>
          <a:lstStyle/>
          <a:p>
            <a:endParaRPr lang="en-US" sz="2000"/>
          </a:p>
        </p:txBody>
      </p:sp>
      <p:sp>
        <p:nvSpPr>
          <p:cNvPr id="37932" name="Line 44"/>
          <p:cNvSpPr>
            <a:spLocks noChangeShapeType="1"/>
          </p:cNvSpPr>
          <p:nvPr/>
        </p:nvSpPr>
        <p:spPr bwMode="auto">
          <a:xfrm>
            <a:off x="3886200" y="2286000"/>
            <a:ext cx="228600" cy="609600"/>
          </a:xfrm>
          <a:prstGeom prst="line">
            <a:avLst/>
          </a:prstGeom>
          <a:noFill/>
          <a:ln w="9525">
            <a:solidFill>
              <a:schemeClr val="tx1"/>
            </a:solidFill>
            <a:round/>
            <a:headEnd/>
            <a:tailEnd type="triangle" w="med" len="med"/>
          </a:ln>
          <a:effectLst/>
        </p:spPr>
        <p:txBody>
          <a:bodyPr/>
          <a:lstStyle/>
          <a:p>
            <a:endParaRPr lang="en-US" sz="2000"/>
          </a:p>
        </p:txBody>
      </p:sp>
      <p:sp>
        <p:nvSpPr>
          <p:cNvPr id="37939" name="Line 51"/>
          <p:cNvSpPr>
            <a:spLocks noChangeShapeType="1"/>
          </p:cNvSpPr>
          <p:nvPr/>
        </p:nvSpPr>
        <p:spPr bwMode="auto">
          <a:xfrm>
            <a:off x="2514600" y="762000"/>
            <a:ext cx="5029200" cy="0"/>
          </a:xfrm>
          <a:prstGeom prst="line">
            <a:avLst/>
          </a:prstGeom>
          <a:noFill/>
          <a:ln w="9525">
            <a:solidFill>
              <a:schemeClr val="tx1"/>
            </a:solidFill>
            <a:round/>
            <a:headEnd/>
            <a:tailEnd/>
          </a:ln>
          <a:effectLst/>
        </p:spPr>
        <p:txBody>
          <a:bodyPr/>
          <a:lstStyle/>
          <a:p>
            <a:endParaRPr lang="en-US" sz="2000"/>
          </a:p>
        </p:txBody>
      </p:sp>
      <p:sp>
        <p:nvSpPr>
          <p:cNvPr id="37940" name="Line 52"/>
          <p:cNvSpPr>
            <a:spLocks noChangeShapeType="1"/>
          </p:cNvSpPr>
          <p:nvPr/>
        </p:nvSpPr>
        <p:spPr bwMode="auto">
          <a:xfrm>
            <a:off x="7543800" y="762000"/>
            <a:ext cx="0" cy="457200"/>
          </a:xfrm>
          <a:prstGeom prst="line">
            <a:avLst/>
          </a:prstGeom>
          <a:noFill/>
          <a:ln w="9525">
            <a:solidFill>
              <a:schemeClr val="tx1"/>
            </a:solidFill>
            <a:round/>
            <a:headEnd/>
            <a:tailEnd/>
          </a:ln>
          <a:effectLst/>
        </p:spPr>
        <p:txBody>
          <a:bodyPr/>
          <a:lstStyle/>
          <a:p>
            <a:endParaRPr lang="en-US" sz="2000"/>
          </a:p>
        </p:txBody>
      </p:sp>
      <p:sp>
        <p:nvSpPr>
          <p:cNvPr id="37941" name="Line 53"/>
          <p:cNvSpPr>
            <a:spLocks noChangeShapeType="1"/>
          </p:cNvSpPr>
          <p:nvPr/>
        </p:nvSpPr>
        <p:spPr bwMode="auto">
          <a:xfrm>
            <a:off x="2514600" y="762000"/>
            <a:ext cx="0" cy="381000"/>
          </a:xfrm>
          <a:prstGeom prst="line">
            <a:avLst/>
          </a:prstGeom>
          <a:noFill/>
          <a:ln w="9525">
            <a:solidFill>
              <a:schemeClr val="tx1"/>
            </a:solidFill>
            <a:round/>
            <a:headEnd/>
            <a:tailEnd type="triangle" w="med" len="med"/>
          </a:ln>
          <a:effectLst/>
        </p:spPr>
        <p:txBody>
          <a:bodyPr/>
          <a:lstStyle/>
          <a:p>
            <a:endParaRPr lang="en-US" sz="2000"/>
          </a:p>
        </p:txBody>
      </p:sp>
      <p:sp>
        <p:nvSpPr>
          <p:cNvPr id="37944" name="Line 56"/>
          <p:cNvSpPr>
            <a:spLocks noChangeShapeType="1"/>
          </p:cNvSpPr>
          <p:nvPr/>
        </p:nvSpPr>
        <p:spPr bwMode="auto">
          <a:xfrm>
            <a:off x="2438400" y="3276600"/>
            <a:ext cx="0" cy="304800"/>
          </a:xfrm>
          <a:prstGeom prst="line">
            <a:avLst/>
          </a:prstGeom>
          <a:noFill/>
          <a:ln w="9525">
            <a:solidFill>
              <a:schemeClr val="tx1"/>
            </a:solidFill>
            <a:round/>
            <a:headEnd type="triangle" w="med" len="med"/>
            <a:tailEnd type="triangle" w="med" len="med"/>
          </a:ln>
          <a:effectLst/>
        </p:spPr>
        <p:txBody>
          <a:bodyPr/>
          <a:lstStyle/>
          <a:p>
            <a:endParaRPr lang="en-US" sz="2000"/>
          </a:p>
        </p:txBody>
      </p:sp>
      <p:sp>
        <p:nvSpPr>
          <p:cNvPr id="37949" name="Line 61"/>
          <p:cNvSpPr>
            <a:spLocks noChangeShapeType="1"/>
          </p:cNvSpPr>
          <p:nvPr/>
        </p:nvSpPr>
        <p:spPr bwMode="auto">
          <a:xfrm flipH="1">
            <a:off x="3810000" y="5943600"/>
            <a:ext cx="2133600" cy="0"/>
          </a:xfrm>
          <a:prstGeom prst="line">
            <a:avLst/>
          </a:prstGeom>
          <a:noFill/>
          <a:ln w="9525">
            <a:solidFill>
              <a:schemeClr val="tx1"/>
            </a:solidFill>
            <a:round/>
            <a:headEnd/>
            <a:tailEnd type="triangle" w="med" len="med"/>
          </a:ln>
          <a:effectLst/>
        </p:spPr>
        <p:txBody>
          <a:bodyPr/>
          <a:lstStyle/>
          <a:p>
            <a:endParaRPr lang="en-US" sz="200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7892"/>
                                        </p:tgtEl>
                                        <p:attrNameLst>
                                          <p:attrName>style.visibility</p:attrName>
                                        </p:attrNameLst>
                                      </p:cBhvr>
                                      <p:to>
                                        <p:strVal val="visible"/>
                                      </p:to>
                                    </p:set>
                                    <p:anim calcmode="lin" valueType="num">
                                      <p:cBhvr>
                                        <p:cTn id="7" dur="1000" fill="hold"/>
                                        <p:tgtEl>
                                          <p:spTgt spid="37892"/>
                                        </p:tgtEl>
                                        <p:attrNameLst>
                                          <p:attrName>ppt_x</p:attrName>
                                        </p:attrNameLst>
                                      </p:cBhvr>
                                      <p:tavLst>
                                        <p:tav tm="0">
                                          <p:val>
                                            <p:strVal val="#ppt_x-.2"/>
                                          </p:val>
                                        </p:tav>
                                        <p:tav tm="100000">
                                          <p:val>
                                            <p:strVal val="#ppt_x"/>
                                          </p:val>
                                        </p:tav>
                                      </p:tavLst>
                                    </p:anim>
                                    <p:anim calcmode="lin" valueType="num">
                                      <p:cBhvr>
                                        <p:cTn id="8" dur="1000" fill="hold"/>
                                        <p:tgtEl>
                                          <p:spTgt spid="37892"/>
                                        </p:tgtEl>
                                        <p:attrNameLst>
                                          <p:attrName>ppt_y</p:attrName>
                                        </p:attrNameLst>
                                      </p:cBhvr>
                                      <p:tavLst>
                                        <p:tav tm="0">
                                          <p:val>
                                            <p:strVal val="#ppt_y"/>
                                          </p:val>
                                        </p:tav>
                                        <p:tav tm="100000">
                                          <p:val>
                                            <p:strVal val="#ppt_y"/>
                                          </p:val>
                                        </p:tav>
                                      </p:tavLst>
                                    </p:anim>
                                    <p:animEffect transition="in" filter="wipe(right)" prLst="gradientSize: 0.1">
                                      <p:cBhvr>
                                        <p:cTn id="9" dur="1000"/>
                                        <p:tgtEl>
                                          <p:spTgt spid="378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273</TotalTime>
  <Words>758</Words>
  <Application>Microsoft Office PowerPoint</Application>
  <PresentationFormat>On-screen Show (4:3)</PresentationFormat>
  <Paragraphs>108</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Aparajita</vt:lpstr>
      <vt:lpstr>Arial</vt:lpstr>
      <vt:lpstr>Times New Roman</vt:lpstr>
      <vt:lpstr>Clarity</vt:lpstr>
      <vt:lpstr>Consumer Behaviour</vt:lpstr>
      <vt:lpstr>What is Consumer Behaviour?</vt:lpstr>
      <vt:lpstr> This study draws on concepts from various other disciplines</vt:lpstr>
      <vt:lpstr>Need to study ?</vt:lpstr>
      <vt:lpstr>Perspectives</vt:lpstr>
      <vt:lpstr>Why is this Important?</vt:lpstr>
      <vt:lpstr>“MEET THE NEW CONSUMER and smile when you do  because she is your boss. It may not be the person you thought you knew. Instead of choosing from what you have to offer, she tells you what she wants. You figure it out how to give it to her.”  - Fortune Editor</vt:lpstr>
      <vt:lpstr>Customercentricity</vt:lpstr>
      <vt:lpstr>A new product must satisfy consumer needs, not the needs and expectations of management. </vt:lpstr>
      <vt:lpstr>Consumer sovereignty presents a formidable challenge but skilful marketing can affect both motivation and behaviour if the product or service offered is designed to meet consumer needs and expectations</vt:lpstr>
      <vt:lpstr> Dominant forces shaping Consumer Research</vt:lpstr>
      <vt:lpstr>Environmental Factors that affect The Marketing Challenge</vt:lpstr>
      <vt:lpstr>Motivational Research</vt:lpstr>
      <vt:lpstr>The advice to footwear salesmen should be ‘Don’t sell shoes – sell lovely feet’</vt:lpstr>
      <vt:lpstr>All managers must become astute analysts of Consumer motivation and Behaviour</vt:lpstr>
      <vt:lpstr>Enhancing Consumer Value</vt:lpstr>
      <vt:lpstr>Individualised Marketing</vt:lpstr>
      <vt:lpstr>Variables Involved In understanding Consumer Behaviour</vt:lpstr>
      <vt:lpstr>CB influences Govt. Decision making</vt:lpstr>
      <vt:lpstr>Overall Model of Consumer Behaviour</vt:lpstr>
    </vt:vector>
  </TitlesOfParts>
  <Company>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Consumer Behaviour</dc:title>
  <dc:creator>XIMB</dc:creator>
  <cp:lastModifiedBy>MN Tripathi</cp:lastModifiedBy>
  <cp:revision>32</cp:revision>
  <dcterms:created xsi:type="dcterms:W3CDTF">2004-02-27T10:53:19Z</dcterms:created>
  <dcterms:modified xsi:type="dcterms:W3CDTF">2020-07-08T10:46:41Z</dcterms:modified>
</cp:coreProperties>
</file>