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60" r:id="rId5"/>
    <p:sldId id="281" r:id="rId6"/>
    <p:sldId id="282" r:id="rId7"/>
    <p:sldId id="262" r:id="rId8"/>
    <p:sldId id="263" r:id="rId9"/>
    <p:sldId id="264" r:id="rId10"/>
    <p:sldId id="283"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FF"/>
    <a:srgbClr val="CC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0" d="100"/>
          <a:sy n="80" d="100"/>
        </p:scale>
        <p:origin x="1116" y="96"/>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466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_rels/drawing1.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4.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5.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7.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9.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57AD39-41F9-4307-BFBE-F455569FC8F5}" type="doc">
      <dgm:prSet loTypeId="urn:microsoft.com/office/officeart/2005/8/layout/vList2" loCatId="list" qsTypeId="urn:microsoft.com/office/officeart/2005/8/quickstyle/3d1" qsCatId="3D" csTypeId="urn:microsoft.com/office/officeart/2005/8/colors/colorful1" csCatId="colorful" phldr="1"/>
      <dgm:spPr/>
      <dgm:t>
        <a:bodyPr/>
        <a:lstStyle/>
        <a:p>
          <a:endParaRPr lang="en-US"/>
        </a:p>
      </dgm:t>
    </dgm:pt>
    <dgm:pt modelId="{C8734BA2-E5A5-4A1C-AD37-0995CCE944A6}">
      <dgm:prSet custT="1"/>
      <dgm:spPr/>
      <dgm:t>
        <a:bodyPr/>
        <a:lstStyle/>
        <a:p>
          <a:pPr rtl="0"/>
          <a:r>
            <a:rPr lang="en-US" sz="2000" b="1" dirty="0"/>
            <a:t>A </a:t>
          </a:r>
          <a:r>
            <a:rPr lang="en-US" sz="2000" b="1"/>
            <a:t>process by which a new product moves from initial introduction to regular purchase and use</a:t>
          </a:r>
          <a:endParaRPr lang="en-US" sz="2000" b="1" dirty="0"/>
        </a:p>
      </dgm:t>
    </dgm:pt>
    <dgm:pt modelId="{29E3FB27-9E89-4A3F-A74D-74832767EAF7}" type="parTrans" cxnId="{C21EE539-A85E-400E-A29E-2E4BB52F948B}">
      <dgm:prSet/>
      <dgm:spPr/>
      <dgm:t>
        <a:bodyPr/>
        <a:lstStyle/>
        <a:p>
          <a:endParaRPr lang="en-US"/>
        </a:p>
      </dgm:t>
    </dgm:pt>
    <dgm:pt modelId="{6CEDDAD1-361F-4477-BF72-10F2212E103B}" type="sibTrans" cxnId="{C21EE539-A85E-400E-A29E-2E4BB52F948B}">
      <dgm:prSet/>
      <dgm:spPr/>
      <dgm:t>
        <a:bodyPr/>
        <a:lstStyle/>
        <a:p>
          <a:endParaRPr lang="en-US"/>
        </a:p>
      </dgm:t>
    </dgm:pt>
    <dgm:pt modelId="{46DE81D4-8466-4DD0-B77E-43D9FED140D5}">
      <dgm:prSet custT="1"/>
      <dgm:spPr/>
      <dgm:t>
        <a:bodyPr/>
        <a:lstStyle/>
        <a:p>
          <a:pPr rtl="0"/>
          <a:r>
            <a:rPr lang="en-US" sz="2000" b="1"/>
            <a:t>A process by which an innovation (idea) is communicated through certain channels over time among the members of a social system – Everett Rogers</a:t>
          </a:r>
          <a:endParaRPr lang="en-US" sz="2000" b="1" dirty="0"/>
        </a:p>
      </dgm:t>
    </dgm:pt>
    <dgm:pt modelId="{FC03CA8A-E137-4CAC-9B20-C74DD9A9C5F5}" type="parTrans" cxnId="{CD67FC94-ABC7-477C-AD31-47A15922957A}">
      <dgm:prSet/>
      <dgm:spPr/>
      <dgm:t>
        <a:bodyPr/>
        <a:lstStyle/>
        <a:p>
          <a:endParaRPr lang="en-US"/>
        </a:p>
      </dgm:t>
    </dgm:pt>
    <dgm:pt modelId="{9652AD3C-27E4-4864-B265-078865603CDD}" type="sibTrans" cxnId="{CD67FC94-ABC7-477C-AD31-47A15922957A}">
      <dgm:prSet/>
      <dgm:spPr/>
      <dgm:t>
        <a:bodyPr/>
        <a:lstStyle/>
        <a:p>
          <a:endParaRPr lang="en-US"/>
        </a:p>
      </dgm:t>
    </dgm:pt>
    <dgm:pt modelId="{D531B0F6-9F8C-40AC-A33B-161DBA095D6D}" type="pres">
      <dgm:prSet presAssocID="{9257AD39-41F9-4307-BFBE-F455569FC8F5}" presName="linear" presStyleCnt="0">
        <dgm:presLayoutVars>
          <dgm:animLvl val="lvl"/>
          <dgm:resizeHandles val="exact"/>
        </dgm:presLayoutVars>
      </dgm:prSet>
      <dgm:spPr/>
    </dgm:pt>
    <dgm:pt modelId="{2BC67C0E-6557-4EE6-AC9C-54586B92FECA}" type="pres">
      <dgm:prSet presAssocID="{C8734BA2-E5A5-4A1C-AD37-0995CCE944A6}" presName="parentText" presStyleLbl="node1" presStyleIdx="0" presStyleCnt="2">
        <dgm:presLayoutVars>
          <dgm:chMax val="0"/>
          <dgm:bulletEnabled val="1"/>
        </dgm:presLayoutVars>
      </dgm:prSet>
      <dgm:spPr/>
    </dgm:pt>
    <dgm:pt modelId="{F0A39A95-DD82-4E68-8343-010A09916D49}" type="pres">
      <dgm:prSet presAssocID="{6CEDDAD1-361F-4477-BF72-10F2212E103B}" presName="spacer" presStyleCnt="0"/>
      <dgm:spPr/>
    </dgm:pt>
    <dgm:pt modelId="{944FB3F0-9CE9-423C-8187-06A907499AB6}" type="pres">
      <dgm:prSet presAssocID="{46DE81D4-8466-4DD0-B77E-43D9FED140D5}" presName="parentText" presStyleLbl="node1" presStyleIdx="1" presStyleCnt="2">
        <dgm:presLayoutVars>
          <dgm:chMax val="0"/>
          <dgm:bulletEnabled val="1"/>
        </dgm:presLayoutVars>
      </dgm:prSet>
      <dgm:spPr/>
    </dgm:pt>
  </dgm:ptLst>
  <dgm:cxnLst>
    <dgm:cxn modelId="{31898508-93AA-47B8-8FC1-715DA0707E2F}" type="presOf" srcId="{C8734BA2-E5A5-4A1C-AD37-0995CCE944A6}" destId="{2BC67C0E-6557-4EE6-AC9C-54586B92FECA}" srcOrd="0" destOrd="0" presId="urn:microsoft.com/office/officeart/2005/8/layout/vList2"/>
    <dgm:cxn modelId="{B2E77D1E-47E3-49D1-8C6E-B34860E55706}" type="presOf" srcId="{46DE81D4-8466-4DD0-B77E-43D9FED140D5}" destId="{944FB3F0-9CE9-423C-8187-06A907499AB6}" srcOrd="0" destOrd="0" presId="urn:microsoft.com/office/officeart/2005/8/layout/vList2"/>
    <dgm:cxn modelId="{CAB93A39-F298-4A9D-A78B-667D3AA4CBE7}" type="presOf" srcId="{9257AD39-41F9-4307-BFBE-F455569FC8F5}" destId="{D531B0F6-9F8C-40AC-A33B-161DBA095D6D}" srcOrd="0" destOrd="0" presId="urn:microsoft.com/office/officeart/2005/8/layout/vList2"/>
    <dgm:cxn modelId="{C21EE539-A85E-400E-A29E-2E4BB52F948B}" srcId="{9257AD39-41F9-4307-BFBE-F455569FC8F5}" destId="{C8734BA2-E5A5-4A1C-AD37-0995CCE944A6}" srcOrd="0" destOrd="0" parTransId="{29E3FB27-9E89-4A3F-A74D-74832767EAF7}" sibTransId="{6CEDDAD1-361F-4477-BF72-10F2212E103B}"/>
    <dgm:cxn modelId="{CD67FC94-ABC7-477C-AD31-47A15922957A}" srcId="{9257AD39-41F9-4307-BFBE-F455569FC8F5}" destId="{46DE81D4-8466-4DD0-B77E-43D9FED140D5}" srcOrd="1" destOrd="0" parTransId="{FC03CA8A-E137-4CAC-9B20-C74DD9A9C5F5}" sibTransId="{9652AD3C-27E4-4864-B265-078865603CDD}"/>
    <dgm:cxn modelId="{35F729EC-DA8C-4295-BE66-A8F4703A108E}" type="presParOf" srcId="{D531B0F6-9F8C-40AC-A33B-161DBA095D6D}" destId="{2BC67C0E-6557-4EE6-AC9C-54586B92FECA}" srcOrd="0" destOrd="0" presId="urn:microsoft.com/office/officeart/2005/8/layout/vList2"/>
    <dgm:cxn modelId="{7820D14F-D643-499E-849A-1C1668BE57AD}" type="presParOf" srcId="{D531B0F6-9F8C-40AC-A33B-161DBA095D6D}" destId="{F0A39A95-DD82-4E68-8343-010A09916D49}" srcOrd="1" destOrd="0" presId="urn:microsoft.com/office/officeart/2005/8/layout/vList2"/>
    <dgm:cxn modelId="{6033C3FB-C2C1-4D11-8BA0-032A8F4A8E96}" type="presParOf" srcId="{D531B0F6-9F8C-40AC-A33B-161DBA095D6D}" destId="{944FB3F0-9CE9-423C-8187-06A907499AB6}"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AC67F50-CC5D-40B5-B896-4C426B0FAFA7}" type="doc">
      <dgm:prSet loTypeId="urn:microsoft.com/office/officeart/2005/8/layout/matrix2" loCatId="matrix" qsTypeId="urn:microsoft.com/office/officeart/2005/8/quickstyle/3d3" qsCatId="3D" csTypeId="urn:microsoft.com/office/officeart/2005/8/colors/colorful1" csCatId="colorful"/>
      <dgm:spPr/>
      <dgm:t>
        <a:bodyPr/>
        <a:lstStyle/>
        <a:p>
          <a:endParaRPr lang="en-US"/>
        </a:p>
      </dgm:t>
    </dgm:pt>
    <dgm:pt modelId="{759088BF-4883-402D-B377-7DE992A0CA27}">
      <dgm:prSet/>
      <dgm:spPr/>
      <dgm:t>
        <a:bodyPr/>
        <a:lstStyle/>
        <a:p>
          <a:pPr rtl="0"/>
          <a:r>
            <a:rPr lang="en-US" b="1" dirty="0">
              <a:solidFill>
                <a:schemeClr val="tx1"/>
              </a:solidFill>
            </a:rPr>
            <a:t>Innovation</a:t>
          </a:r>
        </a:p>
      </dgm:t>
    </dgm:pt>
    <dgm:pt modelId="{C39BCB18-DD39-472B-B209-4B3C08373F6D}" type="parTrans" cxnId="{E57C91A5-AA50-46B0-B841-D727DE27C1D2}">
      <dgm:prSet/>
      <dgm:spPr/>
      <dgm:t>
        <a:bodyPr/>
        <a:lstStyle/>
        <a:p>
          <a:endParaRPr lang="en-US"/>
        </a:p>
      </dgm:t>
    </dgm:pt>
    <dgm:pt modelId="{40E03280-0365-4149-AC68-167DFBA2725A}" type="sibTrans" cxnId="{E57C91A5-AA50-46B0-B841-D727DE27C1D2}">
      <dgm:prSet/>
      <dgm:spPr/>
      <dgm:t>
        <a:bodyPr/>
        <a:lstStyle/>
        <a:p>
          <a:endParaRPr lang="en-US"/>
        </a:p>
      </dgm:t>
    </dgm:pt>
    <dgm:pt modelId="{FB38836C-7DDC-4ABA-9C13-2E834D5F7434}">
      <dgm:prSet/>
      <dgm:spPr/>
      <dgm:t>
        <a:bodyPr/>
        <a:lstStyle/>
        <a:p>
          <a:pPr rtl="0"/>
          <a:r>
            <a:rPr lang="en-US" b="1" dirty="0">
              <a:solidFill>
                <a:schemeClr val="tx1"/>
              </a:solidFill>
            </a:rPr>
            <a:t>Communication</a:t>
          </a:r>
        </a:p>
      </dgm:t>
    </dgm:pt>
    <dgm:pt modelId="{34046CCD-5A35-4E52-94CA-BCB328FD9F5D}" type="parTrans" cxnId="{9F01ACEA-AF19-4622-B6FE-3F5386170854}">
      <dgm:prSet/>
      <dgm:spPr/>
      <dgm:t>
        <a:bodyPr/>
        <a:lstStyle/>
        <a:p>
          <a:endParaRPr lang="en-US"/>
        </a:p>
      </dgm:t>
    </dgm:pt>
    <dgm:pt modelId="{AE18473E-B819-4301-956A-FC7828CBA66F}" type="sibTrans" cxnId="{9F01ACEA-AF19-4622-B6FE-3F5386170854}">
      <dgm:prSet/>
      <dgm:spPr/>
      <dgm:t>
        <a:bodyPr/>
        <a:lstStyle/>
        <a:p>
          <a:endParaRPr lang="en-US"/>
        </a:p>
      </dgm:t>
    </dgm:pt>
    <dgm:pt modelId="{7C75DE67-DF97-4A12-A1B5-F4543A9A0010}">
      <dgm:prSet/>
      <dgm:spPr/>
      <dgm:t>
        <a:bodyPr/>
        <a:lstStyle/>
        <a:p>
          <a:pPr rtl="0"/>
          <a:r>
            <a:rPr lang="en-US" b="1" dirty="0">
              <a:solidFill>
                <a:schemeClr val="tx1"/>
              </a:solidFill>
            </a:rPr>
            <a:t>Time</a:t>
          </a:r>
        </a:p>
      </dgm:t>
    </dgm:pt>
    <dgm:pt modelId="{3A440087-BCAB-4359-8047-627477DEB954}" type="parTrans" cxnId="{912D8DD1-5547-41AF-A4F2-430F5727AB31}">
      <dgm:prSet/>
      <dgm:spPr/>
      <dgm:t>
        <a:bodyPr/>
        <a:lstStyle/>
        <a:p>
          <a:endParaRPr lang="en-US"/>
        </a:p>
      </dgm:t>
    </dgm:pt>
    <dgm:pt modelId="{BF6490EB-4D94-44D8-A93D-D3B9B7EDF945}" type="sibTrans" cxnId="{912D8DD1-5547-41AF-A4F2-430F5727AB31}">
      <dgm:prSet/>
      <dgm:spPr/>
      <dgm:t>
        <a:bodyPr/>
        <a:lstStyle/>
        <a:p>
          <a:endParaRPr lang="en-US"/>
        </a:p>
      </dgm:t>
    </dgm:pt>
    <dgm:pt modelId="{E5F9940B-BEA5-458E-857E-614E1D5F529B}">
      <dgm:prSet/>
      <dgm:spPr/>
      <dgm:t>
        <a:bodyPr/>
        <a:lstStyle/>
        <a:p>
          <a:pPr rtl="0"/>
          <a:r>
            <a:rPr lang="en-US" b="1" dirty="0">
              <a:solidFill>
                <a:schemeClr val="tx1"/>
              </a:solidFill>
            </a:rPr>
            <a:t>Social system</a:t>
          </a:r>
        </a:p>
      </dgm:t>
    </dgm:pt>
    <dgm:pt modelId="{AFDC8920-45BB-42ED-BB52-F5B350534802}" type="parTrans" cxnId="{5F7E54FD-4186-441E-BFC1-9BF679C744B7}">
      <dgm:prSet/>
      <dgm:spPr/>
      <dgm:t>
        <a:bodyPr/>
        <a:lstStyle/>
        <a:p>
          <a:endParaRPr lang="en-US"/>
        </a:p>
      </dgm:t>
    </dgm:pt>
    <dgm:pt modelId="{007EB936-DF09-446A-8DD8-CA24B4FB0849}" type="sibTrans" cxnId="{5F7E54FD-4186-441E-BFC1-9BF679C744B7}">
      <dgm:prSet/>
      <dgm:spPr/>
      <dgm:t>
        <a:bodyPr/>
        <a:lstStyle/>
        <a:p>
          <a:endParaRPr lang="en-US"/>
        </a:p>
      </dgm:t>
    </dgm:pt>
    <dgm:pt modelId="{264F1F4F-67CF-4E15-92A2-D03CCF60AFA6}" type="pres">
      <dgm:prSet presAssocID="{0AC67F50-CC5D-40B5-B896-4C426B0FAFA7}" presName="matrix" presStyleCnt="0">
        <dgm:presLayoutVars>
          <dgm:chMax val="1"/>
          <dgm:dir/>
          <dgm:resizeHandles val="exact"/>
        </dgm:presLayoutVars>
      </dgm:prSet>
      <dgm:spPr/>
    </dgm:pt>
    <dgm:pt modelId="{BE6D0E87-80EC-4D3B-B7F5-E4C3E43635CF}" type="pres">
      <dgm:prSet presAssocID="{0AC67F50-CC5D-40B5-B896-4C426B0FAFA7}" presName="axisShape" presStyleLbl="bgShp" presStyleIdx="0" presStyleCnt="1"/>
      <dgm:spPr/>
    </dgm:pt>
    <dgm:pt modelId="{F061AE8F-7536-4F90-8752-D2306A3035D3}" type="pres">
      <dgm:prSet presAssocID="{0AC67F50-CC5D-40B5-B896-4C426B0FAFA7}" presName="rect1" presStyleLbl="node1" presStyleIdx="0" presStyleCnt="4">
        <dgm:presLayoutVars>
          <dgm:chMax val="0"/>
          <dgm:chPref val="0"/>
          <dgm:bulletEnabled val="1"/>
        </dgm:presLayoutVars>
      </dgm:prSet>
      <dgm:spPr/>
    </dgm:pt>
    <dgm:pt modelId="{438FCA6F-0995-41D5-96CC-CA0D5522A252}" type="pres">
      <dgm:prSet presAssocID="{0AC67F50-CC5D-40B5-B896-4C426B0FAFA7}" presName="rect2" presStyleLbl="node1" presStyleIdx="1" presStyleCnt="4">
        <dgm:presLayoutVars>
          <dgm:chMax val="0"/>
          <dgm:chPref val="0"/>
          <dgm:bulletEnabled val="1"/>
        </dgm:presLayoutVars>
      </dgm:prSet>
      <dgm:spPr/>
    </dgm:pt>
    <dgm:pt modelId="{F5EDA8C4-D48D-4AE1-A582-4D128353AFEE}" type="pres">
      <dgm:prSet presAssocID="{0AC67F50-CC5D-40B5-B896-4C426B0FAFA7}" presName="rect3" presStyleLbl="node1" presStyleIdx="2" presStyleCnt="4">
        <dgm:presLayoutVars>
          <dgm:chMax val="0"/>
          <dgm:chPref val="0"/>
          <dgm:bulletEnabled val="1"/>
        </dgm:presLayoutVars>
      </dgm:prSet>
      <dgm:spPr/>
    </dgm:pt>
    <dgm:pt modelId="{927A0106-A6FC-43A0-9B7E-F91B46A3E57B}" type="pres">
      <dgm:prSet presAssocID="{0AC67F50-CC5D-40B5-B896-4C426B0FAFA7}" presName="rect4" presStyleLbl="node1" presStyleIdx="3" presStyleCnt="4">
        <dgm:presLayoutVars>
          <dgm:chMax val="0"/>
          <dgm:chPref val="0"/>
          <dgm:bulletEnabled val="1"/>
        </dgm:presLayoutVars>
      </dgm:prSet>
      <dgm:spPr/>
    </dgm:pt>
  </dgm:ptLst>
  <dgm:cxnLst>
    <dgm:cxn modelId="{04291D0F-94D0-4961-8478-923EE65C861F}" type="presOf" srcId="{759088BF-4883-402D-B377-7DE992A0CA27}" destId="{F061AE8F-7536-4F90-8752-D2306A3035D3}" srcOrd="0" destOrd="0" presId="urn:microsoft.com/office/officeart/2005/8/layout/matrix2"/>
    <dgm:cxn modelId="{791F4947-F4D9-47BB-A7DB-5532554C6C1B}" type="presOf" srcId="{FB38836C-7DDC-4ABA-9C13-2E834D5F7434}" destId="{438FCA6F-0995-41D5-96CC-CA0D5522A252}" srcOrd="0" destOrd="0" presId="urn:microsoft.com/office/officeart/2005/8/layout/matrix2"/>
    <dgm:cxn modelId="{043C7F87-CA1F-4A7E-B320-8DBCC924F5B2}" type="presOf" srcId="{7C75DE67-DF97-4A12-A1B5-F4543A9A0010}" destId="{F5EDA8C4-D48D-4AE1-A582-4D128353AFEE}" srcOrd="0" destOrd="0" presId="urn:microsoft.com/office/officeart/2005/8/layout/matrix2"/>
    <dgm:cxn modelId="{E57C91A5-AA50-46B0-B841-D727DE27C1D2}" srcId="{0AC67F50-CC5D-40B5-B896-4C426B0FAFA7}" destId="{759088BF-4883-402D-B377-7DE992A0CA27}" srcOrd="0" destOrd="0" parTransId="{C39BCB18-DD39-472B-B209-4B3C08373F6D}" sibTransId="{40E03280-0365-4149-AC68-167DFBA2725A}"/>
    <dgm:cxn modelId="{7EFD0DB2-BADD-480C-B096-1163EE5F8556}" type="presOf" srcId="{0AC67F50-CC5D-40B5-B896-4C426B0FAFA7}" destId="{264F1F4F-67CF-4E15-92A2-D03CCF60AFA6}" srcOrd="0" destOrd="0" presId="urn:microsoft.com/office/officeart/2005/8/layout/matrix2"/>
    <dgm:cxn modelId="{59C492C1-CBEB-4A14-80A9-7DCF688CA538}" type="presOf" srcId="{E5F9940B-BEA5-458E-857E-614E1D5F529B}" destId="{927A0106-A6FC-43A0-9B7E-F91B46A3E57B}" srcOrd="0" destOrd="0" presId="urn:microsoft.com/office/officeart/2005/8/layout/matrix2"/>
    <dgm:cxn modelId="{912D8DD1-5547-41AF-A4F2-430F5727AB31}" srcId="{0AC67F50-CC5D-40B5-B896-4C426B0FAFA7}" destId="{7C75DE67-DF97-4A12-A1B5-F4543A9A0010}" srcOrd="2" destOrd="0" parTransId="{3A440087-BCAB-4359-8047-627477DEB954}" sibTransId="{BF6490EB-4D94-44D8-A93D-D3B9B7EDF945}"/>
    <dgm:cxn modelId="{9F01ACEA-AF19-4622-B6FE-3F5386170854}" srcId="{0AC67F50-CC5D-40B5-B896-4C426B0FAFA7}" destId="{FB38836C-7DDC-4ABA-9C13-2E834D5F7434}" srcOrd="1" destOrd="0" parTransId="{34046CCD-5A35-4E52-94CA-BCB328FD9F5D}" sibTransId="{AE18473E-B819-4301-956A-FC7828CBA66F}"/>
    <dgm:cxn modelId="{5F7E54FD-4186-441E-BFC1-9BF679C744B7}" srcId="{0AC67F50-CC5D-40B5-B896-4C426B0FAFA7}" destId="{E5F9940B-BEA5-458E-857E-614E1D5F529B}" srcOrd="3" destOrd="0" parTransId="{AFDC8920-45BB-42ED-BB52-F5B350534802}" sibTransId="{007EB936-DF09-446A-8DD8-CA24B4FB0849}"/>
    <dgm:cxn modelId="{E827C883-6734-44B8-B9B8-BB49895F6FFE}" type="presParOf" srcId="{264F1F4F-67CF-4E15-92A2-D03CCF60AFA6}" destId="{BE6D0E87-80EC-4D3B-B7F5-E4C3E43635CF}" srcOrd="0" destOrd="0" presId="urn:microsoft.com/office/officeart/2005/8/layout/matrix2"/>
    <dgm:cxn modelId="{0D816EC6-AD70-4EB8-A81D-8B62CCBE4F63}" type="presParOf" srcId="{264F1F4F-67CF-4E15-92A2-D03CCF60AFA6}" destId="{F061AE8F-7536-4F90-8752-D2306A3035D3}" srcOrd="1" destOrd="0" presId="urn:microsoft.com/office/officeart/2005/8/layout/matrix2"/>
    <dgm:cxn modelId="{8DAC8259-FAFF-415F-9617-015AAC1574F5}" type="presParOf" srcId="{264F1F4F-67CF-4E15-92A2-D03CCF60AFA6}" destId="{438FCA6F-0995-41D5-96CC-CA0D5522A252}" srcOrd="2" destOrd="0" presId="urn:microsoft.com/office/officeart/2005/8/layout/matrix2"/>
    <dgm:cxn modelId="{86E83EB8-61DE-452A-B93D-2EB038BFE471}" type="presParOf" srcId="{264F1F4F-67CF-4E15-92A2-D03CCF60AFA6}" destId="{F5EDA8C4-D48D-4AE1-A582-4D128353AFEE}" srcOrd="3" destOrd="0" presId="urn:microsoft.com/office/officeart/2005/8/layout/matrix2"/>
    <dgm:cxn modelId="{AEF0A5E2-CA5E-4223-99C8-D10FD82A9978}" type="presParOf" srcId="{264F1F4F-67CF-4E15-92A2-D03CCF60AFA6}" destId="{927A0106-A6FC-43A0-9B7E-F91B46A3E57B}"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3E9BF76-8464-4687-9EFE-AE403ADF900A}" type="doc">
      <dgm:prSet loTypeId="urn:microsoft.com/office/officeart/2005/8/layout/chevron2" loCatId="list" qsTypeId="urn:microsoft.com/office/officeart/2005/8/quickstyle/3d1" qsCatId="3D" csTypeId="urn:microsoft.com/office/officeart/2005/8/colors/colorful1" csCatId="colorful" phldr="1"/>
      <dgm:spPr/>
      <dgm:t>
        <a:bodyPr/>
        <a:lstStyle/>
        <a:p>
          <a:endParaRPr lang="en-US"/>
        </a:p>
      </dgm:t>
    </dgm:pt>
    <dgm:pt modelId="{212A857C-1D61-454E-8B92-7D35182D38AF}">
      <dgm:prSet phldrT="[Text]"/>
      <dgm:spPr/>
      <dgm:t>
        <a:bodyPr/>
        <a:lstStyle/>
        <a:p>
          <a:r>
            <a:rPr lang="en-US" b="1"/>
            <a:t>Continuous </a:t>
          </a:r>
          <a:endParaRPr lang="en-US" b="1" dirty="0"/>
        </a:p>
      </dgm:t>
    </dgm:pt>
    <dgm:pt modelId="{E6168935-FB90-4B50-875C-B8E4F6EBB951}" type="parTrans" cxnId="{2A863B5D-49CF-4DD1-8F09-699BAA882F28}">
      <dgm:prSet/>
      <dgm:spPr/>
      <dgm:t>
        <a:bodyPr/>
        <a:lstStyle/>
        <a:p>
          <a:endParaRPr lang="en-US"/>
        </a:p>
      </dgm:t>
    </dgm:pt>
    <dgm:pt modelId="{4103F13D-1D5F-46FD-A2B2-320585575D22}" type="sibTrans" cxnId="{2A863B5D-49CF-4DD1-8F09-699BAA882F28}">
      <dgm:prSet/>
      <dgm:spPr/>
      <dgm:t>
        <a:bodyPr/>
        <a:lstStyle/>
        <a:p>
          <a:endParaRPr lang="en-US"/>
        </a:p>
      </dgm:t>
    </dgm:pt>
    <dgm:pt modelId="{B5B5B093-364D-4137-83F4-85BC67D478BD}">
      <dgm:prSet phldrT="[Text]"/>
      <dgm:spPr/>
      <dgm:t>
        <a:bodyPr/>
        <a:lstStyle/>
        <a:p>
          <a:r>
            <a:rPr lang="en-US" dirty="0"/>
            <a:t>Modification or improvement of an existing product </a:t>
          </a:r>
        </a:p>
      </dgm:t>
    </dgm:pt>
    <dgm:pt modelId="{07FDA507-FF33-418C-86F0-34BF3E1A27A3}" type="parTrans" cxnId="{3E94F859-4F1D-4E48-9E24-2D492E966ED0}">
      <dgm:prSet/>
      <dgm:spPr/>
      <dgm:t>
        <a:bodyPr/>
        <a:lstStyle/>
        <a:p>
          <a:endParaRPr lang="en-US"/>
        </a:p>
      </dgm:t>
    </dgm:pt>
    <dgm:pt modelId="{CE4459BE-0401-4DEB-B65C-4785282BA0CA}" type="sibTrans" cxnId="{3E94F859-4F1D-4E48-9E24-2D492E966ED0}">
      <dgm:prSet/>
      <dgm:spPr/>
      <dgm:t>
        <a:bodyPr/>
        <a:lstStyle/>
        <a:p>
          <a:endParaRPr lang="en-US"/>
        </a:p>
      </dgm:t>
    </dgm:pt>
    <dgm:pt modelId="{15C4A332-E899-4485-AA1E-8D7E991B113A}">
      <dgm:prSet phldrT="[Text]"/>
      <dgm:spPr/>
      <dgm:t>
        <a:bodyPr/>
        <a:lstStyle/>
        <a:p>
          <a:r>
            <a:rPr lang="en-US" b="1"/>
            <a:t>Dynamically Continuous </a:t>
          </a:r>
          <a:endParaRPr lang="en-US" b="1" dirty="0"/>
        </a:p>
      </dgm:t>
    </dgm:pt>
    <dgm:pt modelId="{81DB8986-0206-4740-A554-B416542FA1B4}" type="parTrans" cxnId="{0C33D91B-37AF-43BD-8F3F-164FDED6D977}">
      <dgm:prSet/>
      <dgm:spPr/>
      <dgm:t>
        <a:bodyPr/>
        <a:lstStyle/>
        <a:p>
          <a:endParaRPr lang="en-US"/>
        </a:p>
      </dgm:t>
    </dgm:pt>
    <dgm:pt modelId="{F9A1C243-81AB-411E-AB22-A40E84F3FD58}" type="sibTrans" cxnId="{0C33D91B-37AF-43BD-8F3F-164FDED6D977}">
      <dgm:prSet/>
      <dgm:spPr/>
      <dgm:t>
        <a:bodyPr/>
        <a:lstStyle/>
        <a:p>
          <a:endParaRPr lang="en-US"/>
        </a:p>
      </dgm:t>
    </dgm:pt>
    <dgm:pt modelId="{5FF1C70B-AD60-49EC-BDBD-506FB954F3A4}">
      <dgm:prSet phldrT="[Text]"/>
      <dgm:spPr/>
      <dgm:t>
        <a:bodyPr/>
        <a:lstStyle/>
        <a:p>
          <a:r>
            <a:rPr lang="en-US" dirty="0"/>
            <a:t>May involve the creation of either a new product or the alteration of an existing one ,but does not generally alter established patterns of customer buying and product use</a:t>
          </a:r>
        </a:p>
      </dgm:t>
    </dgm:pt>
    <dgm:pt modelId="{48B455BE-4793-4C8D-B20D-82BA5A939209}" type="parTrans" cxnId="{C5728330-536B-436C-A754-96AFA48FE217}">
      <dgm:prSet/>
      <dgm:spPr/>
      <dgm:t>
        <a:bodyPr/>
        <a:lstStyle/>
        <a:p>
          <a:endParaRPr lang="en-US"/>
        </a:p>
      </dgm:t>
    </dgm:pt>
    <dgm:pt modelId="{6935D1BE-C13D-4FC1-80CA-58C9D57923A9}" type="sibTrans" cxnId="{C5728330-536B-436C-A754-96AFA48FE217}">
      <dgm:prSet/>
      <dgm:spPr/>
      <dgm:t>
        <a:bodyPr/>
        <a:lstStyle/>
        <a:p>
          <a:endParaRPr lang="en-US"/>
        </a:p>
      </dgm:t>
    </dgm:pt>
    <dgm:pt modelId="{E4D80F85-A5DC-428B-A88F-E7ECE27898FB}">
      <dgm:prSet phldrT="[Text]"/>
      <dgm:spPr/>
      <dgm:t>
        <a:bodyPr/>
        <a:lstStyle/>
        <a:p>
          <a:r>
            <a:rPr lang="en-US" b="1"/>
            <a:t>Discontinuous</a:t>
          </a:r>
          <a:endParaRPr lang="en-US" b="1" dirty="0"/>
        </a:p>
      </dgm:t>
    </dgm:pt>
    <dgm:pt modelId="{71685DFD-B2FA-426D-A01D-0AFEBB981910}" type="parTrans" cxnId="{0980A964-2801-46E2-9782-20A34FFB89FC}">
      <dgm:prSet/>
      <dgm:spPr/>
      <dgm:t>
        <a:bodyPr/>
        <a:lstStyle/>
        <a:p>
          <a:endParaRPr lang="en-US"/>
        </a:p>
      </dgm:t>
    </dgm:pt>
    <dgm:pt modelId="{FBC4CEA6-32FE-49CC-82A2-2E421C13E5F9}" type="sibTrans" cxnId="{0980A964-2801-46E2-9782-20A34FFB89FC}">
      <dgm:prSet/>
      <dgm:spPr/>
      <dgm:t>
        <a:bodyPr/>
        <a:lstStyle/>
        <a:p>
          <a:endParaRPr lang="en-US"/>
        </a:p>
      </dgm:t>
    </dgm:pt>
    <dgm:pt modelId="{95C4E6BF-B583-4797-B89C-F41F1DE9A81C}">
      <dgm:prSet phldrT="[Text]"/>
      <dgm:spPr/>
      <dgm:t>
        <a:bodyPr/>
        <a:lstStyle/>
        <a:p>
          <a:r>
            <a:rPr lang="en-US" dirty="0"/>
            <a:t>Production of an entirely new product that causes customers to alter their </a:t>
          </a:r>
          <a:r>
            <a:rPr lang="en-US" dirty="0" err="1"/>
            <a:t>behaviour</a:t>
          </a:r>
          <a:r>
            <a:rPr lang="en-US" dirty="0"/>
            <a:t> patterns significantly</a:t>
          </a:r>
        </a:p>
      </dgm:t>
    </dgm:pt>
    <dgm:pt modelId="{BA69EF68-7BDE-4D60-8CBF-03E38A82B9AC}" type="parTrans" cxnId="{70A26CCD-7776-40A5-BD26-BBF26BF82474}">
      <dgm:prSet/>
      <dgm:spPr/>
      <dgm:t>
        <a:bodyPr/>
        <a:lstStyle/>
        <a:p>
          <a:endParaRPr lang="en-US"/>
        </a:p>
      </dgm:t>
    </dgm:pt>
    <dgm:pt modelId="{908B7BB3-0029-43CF-9BD5-A83B84FB377A}" type="sibTrans" cxnId="{70A26CCD-7776-40A5-BD26-BBF26BF82474}">
      <dgm:prSet/>
      <dgm:spPr/>
      <dgm:t>
        <a:bodyPr/>
        <a:lstStyle/>
        <a:p>
          <a:endParaRPr lang="en-US"/>
        </a:p>
      </dgm:t>
    </dgm:pt>
    <dgm:pt modelId="{2DAAC6B6-4BFE-4CFD-B4EF-959E398604B2}" type="pres">
      <dgm:prSet presAssocID="{E3E9BF76-8464-4687-9EFE-AE403ADF900A}" presName="linearFlow" presStyleCnt="0">
        <dgm:presLayoutVars>
          <dgm:dir/>
          <dgm:animLvl val="lvl"/>
          <dgm:resizeHandles val="exact"/>
        </dgm:presLayoutVars>
      </dgm:prSet>
      <dgm:spPr/>
    </dgm:pt>
    <dgm:pt modelId="{B2378023-439A-422C-816B-2D14E8153677}" type="pres">
      <dgm:prSet presAssocID="{212A857C-1D61-454E-8B92-7D35182D38AF}" presName="composite" presStyleCnt="0"/>
      <dgm:spPr/>
    </dgm:pt>
    <dgm:pt modelId="{72FCD869-9569-4324-91DB-850B151A967D}" type="pres">
      <dgm:prSet presAssocID="{212A857C-1D61-454E-8B92-7D35182D38AF}" presName="parentText" presStyleLbl="alignNode1" presStyleIdx="0" presStyleCnt="3">
        <dgm:presLayoutVars>
          <dgm:chMax val="1"/>
          <dgm:bulletEnabled val="1"/>
        </dgm:presLayoutVars>
      </dgm:prSet>
      <dgm:spPr/>
    </dgm:pt>
    <dgm:pt modelId="{E5E3F970-9C19-4066-B74E-DBEA4C2DE9DF}" type="pres">
      <dgm:prSet presAssocID="{212A857C-1D61-454E-8B92-7D35182D38AF}" presName="descendantText" presStyleLbl="alignAcc1" presStyleIdx="0" presStyleCnt="3">
        <dgm:presLayoutVars>
          <dgm:bulletEnabled val="1"/>
        </dgm:presLayoutVars>
      </dgm:prSet>
      <dgm:spPr/>
    </dgm:pt>
    <dgm:pt modelId="{67F7B35F-C5E3-4961-BD09-5FF2379FC282}" type="pres">
      <dgm:prSet presAssocID="{4103F13D-1D5F-46FD-A2B2-320585575D22}" presName="sp" presStyleCnt="0"/>
      <dgm:spPr/>
    </dgm:pt>
    <dgm:pt modelId="{7C65D67D-9766-4A73-9FF4-89AE001D097E}" type="pres">
      <dgm:prSet presAssocID="{15C4A332-E899-4485-AA1E-8D7E991B113A}" presName="composite" presStyleCnt="0"/>
      <dgm:spPr/>
    </dgm:pt>
    <dgm:pt modelId="{02ABF271-B209-4FF6-AD99-27772F03A321}" type="pres">
      <dgm:prSet presAssocID="{15C4A332-E899-4485-AA1E-8D7E991B113A}" presName="parentText" presStyleLbl="alignNode1" presStyleIdx="1" presStyleCnt="3">
        <dgm:presLayoutVars>
          <dgm:chMax val="1"/>
          <dgm:bulletEnabled val="1"/>
        </dgm:presLayoutVars>
      </dgm:prSet>
      <dgm:spPr/>
    </dgm:pt>
    <dgm:pt modelId="{57ED5CCA-4440-4100-8074-63F0C53CD2CC}" type="pres">
      <dgm:prSet presAssocID="{15C4A332-E899-4485-AA1E-8D7E991B113A}" presName="descendantText" presStyleLbl="alignAcc1" presStyleIdx="1" presStyleCnt="3">
        <dgm:presLayoutVars>
          <dgm:bulletEnabled val="1"/>
        </dgm:presLayoutVars>
      </dgm:prSet>
      <dgm:spPr/>
    </dgm:pt>
    <dgm:pt modelId="{2FFAB178-99BF-4DBA-89F8-EA8A71F69E48}" type="pres">
      <dgm:prSet presAssocID="{F9A1C243-81AB-411E-AB22-A40E84F3FD58}" presName="sp" presStyleCnt="0"/>
      <dgm:spPr/>
    </dgm:pt>
    <dgm:pt modelId="{7D968275-AB10-4B7A-A042-FC143C02E793}" type="pres">
      <dgm:prSet presAssocID="{E4D80F85-A5DC-428B-A88F-E7ECE27898FB}" presName="composite" presStyleCnt="0"/>
      <dgm:spPr/>
    </dgm:pt>
    <dgm:pt modelId="{D559BE4D-853C-4231-B883-A5D2C9D89CE9}" type="pres">
      <dgm:prSet presAssocID="{E4D80F85-A5DC-428B-A88F-E7ECE27898FB}" presName="parentText" presStyleLbl="alignNode1" presStyleIdx="2" presStyleCnt="3">
        <dgm:presLayoutVars>
          <dgm:chMax val="1"/>
          <dgm:bulletEnabled val="1"/>
        </dgm:presLayoutVars>
      </dgm:prSet>
      <dgm:spPr/>
    </dgm:pt>
    <dgm:pt modelId="{5EF6FBB0-4470-42BD-9D16-A9F65E5D07B0}" type="pres">
      <dgm:prSet presAssocID="{E4D80F85-A5DC-428B-A88F-E7ECE27898FB}" presName="descendantText" presStyleLbl="alignAcc1" presStyleIdx="2" presStyleCnt="3">
        <dgm:presLayoutVars>
          <dgm:bulletEnabled val="1"/>
        </dgm:presLayoutVars>
      </dgm:prSet>
      <dgm:spPr/>
    </dgm:pt>
  </dgm:ptLst>
  <dgm:cxnLst>
    <dgm:cxn modelId="{E338B60A-1FAE-4479-905B-DB8E92673909}" type="presOf" srcId="{212A857C-1D61-454E-8B92-7D35182D38AF}" destId="{72FCD869-9569-4324-91DB-850B151A967D}" srcOrd="0" destOrd="0" presId="urn:microsoft.com/office/officeart/2005/8/layout/chevron2"/>
    <dgm:cxn modelId="{C3333A13-FC99-4FCE-B243-599FD7620908}" type="presOf" srcId="{E4D80F85-A5DC-428B-A88F-E7ECE27898FB}" destId="{D559BE4D-853C-4231-B883-A5D2C9D89CE9}" srcOrd="0" destOrd="0" presId="urn:microsoft.com/office/officeart/2005/8/layout/chevron2"/>
    <dgm:cxn modelId="{0C33D91B-37AF-43BD-8F3F-164FDED6D977}" srcId="{E3E9BF76-8464-4687-9EFE-AE403ADF900A}" destId="{15C4A332-E899-4485-AA1E-8D7E991B113A}" srcOrd="1" destOrd="0" parTransId="{81DB8986-0206-4740-A554-B416542FA1B4}" sibTransId="{F9A1C243-81AB-411E-AB22-A40E84F3FD58}"/>
    <dgm:cxn modelId="{732DB01F-A507-4574-A9B3-8F24414A8BD2}" type="presOf" srcId="{E3E9BF76-8464-4687-9EFE-AE403ADF900A}" destId="{2DAAC6B6-4BFE-4CFD-B4EF-959E398604B2}" srcOrd="0" destOrd="0" presId="urn:microsoft.com/office/officeart/2005/8/layout/chevron2"/>
    <dgm:cxn modelId="{7B4EF823-3899-4D70-8AA1-A07356D25D3D}" type="presOf" srcId="{B5B5B093-364D-4137-83F4-85BC67D478BD}" destId="{E5E3F970-9C19-4066-B74E-DBEA4C2DE9DF}" srcOrd="0" destOrd="0" presId="urn:microsoft.com/office/officeart/2005/8/layout/chevron2"/>
    <dgm:cxn modelId="{C5728330-536B-436C-A754-96AFA48FE217}" srcId="{15C4A332-E899-4485-AA1E-8D7E991B113A}" destId="{5FF1C70B-AD60-49EC-BDBD-506FB954F3A4}" srcOrd="0" destOrd="0" parTransId="{48B455BE-4793-4C8D-B20D-82BA5A939209}" sibTransId="{6935D1BE-C13D-4FC1-80CA-58C9D57923A9}"/>
    <dgm:cxn modelId="{3236F930-977F-4D53-B881-CF7EF145DD3B}" type="presOf" srcId="{15C4A332-E899-4485-AA1E-8D7E991B113A}" destId="{02ABF271-B209-4FF6-AD99-27772F03A321}" srcOrd="0" destOrd="0" presId="urn:microsoft.com/office/officeart/2005/8/layout/chevron2"/>
    <dgm:cxn modelId="{2A863B5D-49CF-4DD1-8F09-699BAA882F28}" srcId="{E3E9BF76-8464-4687-9EFE-AE403ADF900A}" destId="{212A857C-1D61-454E-8B92-7D35182D38AF}" srcOrd="0" destOrd="0" parTransId="{E6168935-FB90-4B50-875C-B8E4F6EBB951}" sibTransId="{4103F13D-1D5F-46FD-A2B2-320585575D22}"/>
    <dgm:cxn modelId="{0980A964-2801-46E2-9782-20A34FFB89FC}" srcId="{E3E9BF76-8464-4687-9EFE-AE403ADF900A}" destId="{E4D80F85-A5DC-428B-A88F-E7ECE27898FB}" srcOrd="2" destOrd="0" parTransId="{71685DFD-B2FA-426D-A01D-0AFEBB981910}" sibTransId="{FBC4CEA6-32FE-49CC-82A2-2E421C13E5F9}"/>
    <dgm:cxn modelId="{F664156D-A9D6-4728-A1CC-45201BF66767}" type="presOf" srcId="{5FF1C70B-AD60-49EC-BDBD-506FB954F3A4}" destId="{57ED5CCA-4440-4100-8074-63F0C53CD2CC}" srcOrd="0" destOrd="0" presId="urn:microsoft.com/office/officeart/2005/8/layout/chevron2"/>
    <dgm:cxn modelId="{3E94F859-4F1D-4E48-9E24-2D492E966ED0}" srcId="{212A857C-1D61-454E-8B92-7D35182D38AF}" destId="{B5B5B093-364D-4137-83F4-85BC67D478BD}" srcOrd="0" destOrd="0" parTransId="{07FDA507-FF33-418C-86F0-34BF3E1A27A3}" sibTransId="{CE4459BE-0401-4DEB-B65C-4785282BA0CA}"/>
    <dgm:cxn modelId="{02FD358F-7F41-4801-A2BF-D7CFF79EA86C}" type="presOf" srcId="{95C4E6BF-B583-4797-B89C-F41F1DE9A81C}" destId="{5EF6FBB0-4470-42BD-9D16-A9F65E5D07B0}" srcOrd="0" destOrd="0" presId="urn:microsoft.com/office/officeart/2005/8/layout/chevron2"/>
    <dgm:cxn modelId="{70A26CCD-7776-40A5-BD26-BBF26BF82474}" srcId="{E4D80F85-A5DC-428B-A88F-E7ECE27898FB}" destId="{95C4E6BF-B583-4797-B89C-F41F1DE9A81C}" srcOrd="0" destOrd="0" parTransId="{BA69EF68-7BDE-4D60-8CBF-03E38A82B9AC}" sibTransId="{908B7BB3-0029-43CF-9BD5-A83B84FB377A}"/>
    <dgm:cxn modelId="{9F21254A-0CCD-4678-BB5C-3B27E620D7C8}" type="presParOf" srcId="{2DAAC6B6-4BFE-4CFD-B4EF-959E398604B2}" destId="{B2378023-439A-422C-816B-2D14E8153677}" srcOrd="0" destOrd="0" presId="urn:microsoft.com/office/officeart/2005/8/layout/chevron2"/>
    <dgm:cxn modelId="{BDFF262C-948B-47E1-8367-E25AABDDA23E}" type="presParOf" srcId="{B2378023-439A-422C-816B-2D14E8153677}" destId="{72FCD869-9569-4324-91DB-850B151A967D}" srcOrd="0" destOrd="0" presId="urn:microsoft.com/office/officeart/2005/8/layout/chevron2"/>
    <dgm:cxn modelId="{2BE587A8-D028-48AE-8D3E-AD75E1C857FD}" type="presParOf" srcId="{B2378023-439A-422C-816B-2D14E8153677}" destId="{E5E3F970-9C19-4066-B74E-DBEA4C2DE9DF}" srcOrd="1" destOrd="0" presId="urn:microsoft.com/office/officeart/2005/8/layout/chevron2"/>
    <dgm:cxn modelId="{4AC0E889-55E8-4E41-A9A9-F47076715BE4}" type="presParOf" srcId="{2DAAC6B6-4BFE-4CFD-B4EF-959E398604B2}" destId="{67F7B35F-C5E3-4961-BD09-5FF2379FC282}" srcOrd="1" destOrd="0" presId="urn:microsoft.com/office/officeart/2005/8/layout/chevron2"/>
    <dgm:cxn modelId="{7F8F6745-C290-41CD-B4B8-AF69114EFE08}" type="presParOf" srcId="{2DAAC6B6-4BFE-4CFD-B4EF-959E398604B2}" destId="{7C65D67D-9766-4A73-9FF4-89AE001D097E}" srcOrd="2" destOrd="0" presId="urn:microsoft.com/office/officeart/2005/8/layout/chevron2"/>
    <dgm:cxn modelId="{32B4C7B1-E05D-4838-9863-5D0681AA861E}" type="presParOf" srcId="{7C65D67D-9766-4A73-9FF4-89AE001D097E}" destId="{02ABF271-B209-4FF6-AD99-27772F03A321}" srcOrd="0" destOrd="0" presId="urn:microsoft.com/office/officeart/2005/8/layout/chevron2"/>
    <dgm:cxn modelId="{F6609CA0-85B0-49C5-9A85-8900E4D49CB3}" type="presParOf" srcId="{7C65D67D-9766-4A73-9FF4-89AE001D097E}" destId="{57ED5CCA-4440-4100-8074-63F0C53CD2CC}" srcOrd="1" destOrd="0" presId="urn:microsoft.com/office/officeart/2005/8/layout/chevron2"/>
    <dgm:cxn modelId="{EB84E9D2-89FC-412F-B945-9FE70FFCF6D3}" type="presParOf" srcId="{2DAAC6B6-4BFE-4CFD-B4EF-959E398604B2}" destId="{2FFAB178-99BF-4DBA-89F8-EA8A71F69E48}" srcOrd="3" destOrd="0" presId="urn:microsoft.com/office/officeart/2005/8/layout/chevron2"/>
    <dgm:cxn modelId="{FE6C3EFF-6C23-414C-B35F-A2C7F0F183CC}" type="presParOf" srcId="{2DAAC6B6-4BFE-4CFD-B4EF-959E398604B2}" destId="{7D968275-AB10-4B7A-A042-FC143C02E793}" srcOrd="4" destOrd="0" presId="urn:microsoft.com/office/officeart/2005/8/layout/chevron2"/>
    <dgm:cxn modelId="{E64D7DCE-48CE-42D6-853F-B7B51BCD2D4C}" type="presParOf" srcId="{7D968275-AB10-4B7A-A042-FC143C02E793}" destId="{D559BE4D-853C-4231-B883-A5D2C9D89CE9}" srcOrd="0" destOrd="0" presId="urn:microsoft.com/office/officeart/2005/8/layout/chevron2"/>
    <dgm:cxn modelId="{6E11ED94-309E-486A-A6FE-73B79706D3CE}" type="presParOf" srcId="{7D968275-AB10-4B7A-A042-FC143C02E793}" destId="{5EF6FBB0-4470-42BD-9D16-A9F65E5D07B0}"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2B34968-88F1-4FB2-9ED2-A7FA091F7DF1}" type="doc">
      <dgm:prSet loTypeId="urn:microsoft.com/office/officeart/2005/8/layout/vList6" loCatId="list" qsTypeId="urn:microsoft.com/office/officeart/2005/8/quickstyle/3d1" qsCatId="3D" csTypeId="urn:microsoft.com/office/officeart/2005/8/colors/colorful3" csCatId="colorful" phldr="1"/>
      <dgm:spPr/>
      <dgm:t>
        <a:bodyPr/>
        <a:lstStyle/>
        <a:p>
          <a:endParaRPr lang="en-US"/>
        </a:p>
      </dgm:t>
    </dgm:pt>
    <dgm:pt modelId="{B2F1CB6B-9DCA-41A8-8DE6-B034C70E0EEF}">
      <dgm:prSet phldrT="[Text]"/>
      <dgm:spPr/>
      <dgm:t>
        <a:bodyPr/>
        <a:lstStyle/>
        <a:p>
          <a:r>
            <a:rPr lang="en-US" dirty="0"/>
            <a:t>Relative advantage </a:t>
          </a:r>
        </a:p>
      </dgm:t>
    </dgm:pt>
    <dgm:pt modelId="{22D460F0-A024-4618-BCDA-C27151F95CEB}" type="parTrans" cxnId="{ECC864AC-371D-4BD8-A3E0-AC945BF006BC}">
      <dgm:prSet/>
      <dgm:spPr/>
      <dgm:t>
        <a:bodyPr/>
        <a:lstStyle/>
        <a:p>
          <a:endParaRPr lang="en-US"/>
        </a:p>
      </dgm:t>
    </dgm:pt>
    <dgm:pt modelId="{B7C9BE0F-A88B-478D-A164-EE47B876309A}" type="sibTrans" cxnId="{ECC864AC-371D-4BD8-A3E0-AC945BF006BC}">
      <dgm:prSet/>
      <dgm:spPr/>
      <dgm:t>
        <a:bodyPr/>
        <a:lstStyle/>
        <a:p>
          <a:endParaRPr lang="en-US"/>
        </a:p>
      </dgm:t>
    </dgm:pt>
    <dgm:pt modelId="{6EDDEA98-925D-452B-B9E0-E50E949100DB}">
      <dgm:prSet phldrT="[Text]"/>
      <dgm:spPr/>
      <dgm:t>
        <a:bodyPr/>
        <a:lstStyle/>
        <a:p>
          <a:r>
            <a:rPr lang="en-US" dirty="0"/>
            <a:t>New products that are most likely to succeed are those that appeal to strongly felt needs</a:t>
          </a:r>
        </a:p>
      </dgm:t>
    </dgm:pt>
    <dgm:pt modelId="{6F1C8FAC-880A-4714-9ECA-FAE0DB9189F5}" type="parTrans" cxnId="{29E02BE8-B84A-4ADB-9B8A-5A457DB9E1D6}">
      <dgm:prSet/>
      <dgm:spPr/>
      <dgm:t>
        <a:bodyPr/>
        <a:lstStyle/>
        <a:p>
          <a:endParaRPr lang="en-US"/>
        </a:p>
      </dgm:t>
    </dgm:pt>
    <dgm:pt modelId="{011454C4-4CDC-480A-A48F-C12517689DCB}" type="sibTrans" cxnId="{29E02BE8-B84A-4ADB-9B8A-5A457DB9E1D6}">
      <dgm:prSet/>
      <dgm:spPr/>
      <dgm:t>
        <a:bodyPr/>
        <a:lstStyle/>
        <a:p>
          <a:endParaRPr lang="en-US"/>
        </a:p>
      </dgm:t>
    </dgm:pt>
    <dgm:pt modelId="{BBC04420-BBAB-403E-91E0-43DF908D39D3}">
      <dgm:prSet phldrT="[Text]"/>
      <dgm:spPr/>
      <dgm:t>
        <a:bodyPr/>
        <a:lstStyle/>
        <a:p>
          <a:r>
            <a:rPr lang="en-US" dirty="0"/>
            <a:t>Compatibility </a:t>
          </a:r>
        </a:p>
      </dgm:t>
    </dgm:pt>
    <dgm:pt modelId="{1629D72F-6188-44EF-8ED1-824F0671841F}" type="parTrans" cxnId="{529BBB08-AB07-4D67-A537-ED2184B40F62}">
      <dgm:prSet/>
      <dgm:spPr/>
      <dgm:t>
        <a:bodyPr/>
        <a:lstStyle/>
        <a:p>
          <a:endParaRPr lang="en-US"/>
        </a:p>
      </dgm:t>
    </dgm:pt>
    <dgm:pt modelId="{42CD021A-98A6-458F-B58B-8B816FB96BA7}" type="sibTrans" cxnId="{529BBB08-AB07-4D67-A537-ED2184B40F62}">
      <dgm:prSet/>
      <dgm:spPr/>
      <dgm:t>
        <a:bodyPr/>
        <a:lstStyle/>
        <a:p>
          <a:endParaRPr lang="en-US"/>
        </a:p>
      </dgm:t>
    </dgm:pt>
    <dgm:pt modelId="{359CE12B-B76F-43A1-94D9-03C5193741A9}">
      <dgm:prSet phldrT="[Text]"/>
      <dgm:spPr/>
      <dgm:t>
        <a:bodyPr/>
        <a:lstStyle/>
        <a:p>
          <a:r>
            <a:rPr lang="en-US" dirty="0"/>
            <a:t>Complexity</a:t>
          </a:r>
        </a:p>
      </dgm:t>
    </dgm:pt>
    <dgm:pt modelId="{3899505F-D00D-4227-B8E2-6CF472865BD3}" type="parTrans" cxnId="{E4D54DAF-6679-4902-9070-C7AFE366041E}">
      <dgm:prSet/>
      <dgm:spPr/>
      <dgm:t>
        <a:bodyPr/>
        <a:lstStyle/>
        <a:p>
          <a:endParaRPr lang="en-US"/>
        </a:p>
      </dgm:t>
    </dgm:pt>
    <dgm:pt modelId="{7BABCD72-87BE-4D35-9FCE-93174728C739}" type="sibTrans" cxnId="{E4D54DAF-6679-4902-9070-C7AFE366041E}">
      <dgm:prSet/>
      <dgm:spPr/>
      <dgm:t>
        <a:bodyPr/>
        <a:lstStyle/>
        <a:p>
          <a:endParaRPr lang="en-US"/>
        </a:p>
      </dgm:t>
    </dgm:pt>
    <dgm:pt modelId="{C072EA36-62F3-4A69-A5A9-4D05367B046F}">
      <dgm:prSet phldrT="[Text]"/>
      <dgm:spPr/>
      <dgm:t>
        <a:bodyPr/>
        <a:lstStyle/>
        <a:p>
          <a:r>
            <a:rPr lang="en-US" dirty="0"/>
            <a:t>Degree to which an innovation is perceived as difficult to understand and use </a:t>
          </a:r>
        </a:p>
      </dgm:t>
    </dgm:pt>
    <dgm:pt modelId="{CF299B10-1E57-43EF-A231-9C7A02352AEC}" type="parTrans" cxnId="{FEA08DB7-1386-45CA-BC9E-4CE58A357A24}">
      <dgm:prSet/>
      <dgm:spPr/>
      <dgm:t>
        <a:bodyPr/>
        <a:lstStyle/>
        <a:p>
          <a:endParaRPr lang="en-US"/>
        </a:p>
      </dgm:t>
    </dgm:pt>
    <dgm:pt modelId="{396CD4BA-337A-4027-9119-43CDC1C2D839}" type="sibTrans" cxnId="{FEA08DB7-1386-45CA-BC9E-4CE58A357A24}">
      <dgm:prSet/>
      <dgm:spPr/>
      <dgm:t>
        <a:bodyPr/>
        <a:lstStyle/>
        <a:p>
          <a:endParaRPr lang="en-US"/>
        </a:p>
      </dgm:t>
    </dgm:pt>
    <dgm:pt modelId="{E94971DF-DBE5-4A17-938B-E6BA2DC88307}">
      <dgm:prSet phldrT="[Text]"/>
      <dgm:spPr/>
      <dgm:t>
        <a:bodyPr/>
        <a:lstStyle/>
        <a:p>
          <a:r>
            <a:rPr lang="en-US" dirty="0" err="1"/>
            <a:t>Trialability</a:t>
          </a:r>
          <a:endParaRPr lang="en-US" dirty="0"/>
        </a:p>
      </dgm:t>
    </dgm:pt>
    <dgm:pt modelId="{D47BCA27-100D-41D7-94E4-215484AF0804}" type="parTrans" cxnId="{D1AD5F24-3A04-4125-BF74-589838E6DE9D}">
      <dgm:prSet/>
      <dgm:spPr/>
      <dgm:t>
        <a:bodyPr/>
        <a:lstStyle/>
        <a:p>
          <a:endParaRPr lang="en-US"/>
        </a:p>
      </dgm:t>
    </dgm:pt>
    <dgm:pt modelId="{2CD7C3F2-495B-4DC3-B8A2-2E2A66541987}" type="sibTrans" cxnId="{D1AD5F24-3A04-4125-BF74-589838E6DE9D}">
      <dgm:prSet/>
      <dgm:spPr/>
      <dgm:t>
        <a:bodyPr/>
        <a:lstStyle/>
        <a:p>
          <a:endParaRPr lang="en-US"/>
        </a:p>
      </dgm:t>
    </dgm:pt>
    <dgm:pt modelId="{7BF8AB99-F2B9-4AEA-AAD7-7BB465F0A5C5}">
      <dgm:prSet phldrT="[Text]"/>
      <dgm:spPr/>
      <dgm:t>
        <a:bodyPr/>
        <a:lstStyle/>
        <a:p>
          <a:r>
            <a:rPr lang="en-US" dirty="0"/>
            <a:t>Observability</a:t>
          </a:r>
        </a:p>
      </dgm:t>
    </dgm:pt>
    <dgm:pt modelId="{8D1F3416-1159-4241-9B52-39847F00B3BD}" type="parTrans" cxnId="{C21B4195-FD73-4411-B0A4-6A16169D6001}">
      <dgm:prSet/>
      <dgm:spPr/>
      <dgm:t>
        <a:bodyPr/>
        <a:lstStyle/>
        <a:p>
          <a:endParaRPr lang="en-US"/>
        </a:p>
      </dgm:t>
    </dgm:pt>
    <dgm:pt modelId="{8B745854-C300-4CAA-90A9-0FD5713ABA78}" type="sibTrans" cxnId="{C21B4195-FD73-4411-B0A4-6A16169D6001}">
      <dgm:prSet/>
      <dgm:spPr/>
      <dgm:t>
        <a:bodyPr/>
        <a:lstStyle/>
        <a:p>
          <a:endParaRPr lang="en-US"/>
        </a:p>
      </dgm:t>
    </dgm:pt>
    <dgm:pt modelId="{99CB9F46-0D5A-4F7A-81F6-D3D6DA2118D4}">
      <dgm:prSet phldrT="[Text]"/>
      <dgm:spPr/>
      <dgm:t>
        <a:bodyPr/>
        <a:lstStyle/>
        <a:p>
          <a:r>
            <a:rPr lang="en-US" dirty="0"/>
            <a:t>Degree to which the product is consistent with existing values and past experience of the adopters</a:t>
          </a:r>
        </a:p>
      </dgm:t>
    </dgm:pt>
    <dgm:pt modelId="{60CC8C6B-2664-4AC1-92DA-86B1650DA031}" type="parTrans" cxnId="{C2D98408-6FEB-4783-A875-EE250CE384EA}">
      <dgm:prSet/>
      <dgm:spPr/>
      <dgm:t>
        <a:bodyPr/>
        <a:lstStyle/>
        <a:p>
          <a:endParaRPr lang="en-US"/>
        </a:p>
      </dgm:t>
    </dgm:pt>
    <dgm:pt modelId="{630A4602-8BD7-4604-8227-9723E660976B}" type="sibTrans" cxnId="{C2D98408-6FEB-4783-A875-EE250CE384EA}">
      <dgm:prSet/>
      <dgm:spPr/>
      <dgm:t>
        <a:bodyPr/>
        <a:lstStyle/>
        <a:p>
          <a:endParaRPr lang="en-US"/>
        </a:p>
      </dgm:t>
    </dgm:pt>
    <dgm:pt modelId="{D5548610-1567-402D-BAC3-B6ADD19160BD}">
      <dgm:prSet phldrT="[Text]"/>
      <dgm:spPr/>
      <dgm:t>
        <a:bodyPr/>
        <a:lstStyle/>
        <a:p>
          <a:r>
            <a:rPr lang="en-US" dirty="0"/>
            <a:t>The ability to make trials easy for new products without economic risk to the consumer</a:t>
          </a:r>
        </a:p>
      </dgm:t>
    </dgm:pt>
    <dgm:pt modelId="{22DC65EA-4E62-4AD2-9B1C-8B6297F0BF07}" type="parTrans" cxnId="{02F2812B-7AEA-462B-9E5F-6CCFB7B06471}">
      <dgm:prSet/>
      <dgm:spPr/>
      <dgm:t>
        <a:bodyPr/>
        <a:lstStyle/>
        <a:p>
          <a:endParaRPr lang="en-US"/>
        </a:p>
      </dgm:t>
    </dgm:pt>
    <dgm:pt modelId="{E309023F-3BDF-48DF-AC38-FF6D7AD00322}" type="sibTrans" cxnId="{02F2812B-7AEA-462B-9E5F-6CCFB7B06471}">
      <dgm:prSet/>
      <dgm:spPr/>
      <dgm:t>
        <a:bodyPr/>
        <a:lstStyle/>
        <a:p>
          <a:endParaRPr lang="en-US"/>
        </a:p>
      </dgm:t>
    </dgm:pt>
    <dgm:pt modelId="{2694EF39-9B2A-442D-8A9C-5DB1FA75C6F0}">
      <dgm:prSet phldrT="[Text]"/>
      <dgm:spPr/>
      <dgm:t>
        <a:bodyPr/>
        <a:lstStyle/>
        <a:p>
          <a:r>
            <a:rPr lang="en-US" dirty="0"/>
            <a:t>Reflects the degree to which results from using a new product are visible to friends and </a:t>
          </a:r>
          <a:r>
            <a:rPr lang="en-US" dirty="0" err="1"/>
            <a:t>neighbours</a:t>
          </a:r>
          <a:r>
            <a:rPr lang="en-US" dirty="0"/>
            <a:t> </a:t>
          </a:r>
        </a:p>
      </dgm:t>
    </dgm:pt>
    <dgm:pt modelId="{47BA20BF-3DED-4E24-8A2B-D1715DCDC55F}" type="parTrans" cxnId="{DFCBF24F-5C42-4453-8191-B6A38ECCDA23}">
      <dgm:prSet/>
      <dgm:spPr/>
      <dgm:t>
        <a:bodyPr/>
        <a:lstStyle/>
        <a:p>
          <a:endParaRPr lang="en-US"/>
        </a:p>
      </dgm:t>
    </dgm:pt>
    <dgm:pt modelId="{DEEC174B-A3AB-408A-91AA-D4671A1834F7}" type="sibTrans" cxnId="{DFCBF24F-5C42-4453-8191-B6A38ECCDA23}">
      <dgm:prSet/>
      <dgm:spPr/>
      <dgm:t>
        <a:bodyPr/>
        <a:lstStyle/>
        <a:p>
          <a:endParaRPr lang="en-US"/>
        </a:p>
      </dgm:t>
    </dgm:pt>
    <dgm:pt modelId="{72F0033F-34D2-44BD-96B3-A95D2FC80344}" type="pres">
      <dgm:prSet presAssocID="{32B34968-88F1-4FB2-9ED2-A7FA091F7DF1}" presName="Name0" presStyleCnt="0">
        <dgm:presLayoutVars>
          <dgm:dir/>
          <dgm:animLvl val="lvl"/>
          <dgm:resizeHandles/>
        </dgm:presLayoutVars>
      </dgm:prSet>
      <dgm:spPr/>
    </dgm:pt>
    <dgm:pt modelId="{9472F142-1B4B-4614-AA4D-C0EC0EBE703D}" type="pres">
      <dgm:prSet presAssocID="{B2F1CB6B-9DCA-41A8-8DE6-B034C70E0EEF}" presName="linNode" presStyleCnt="0"/>
      <dgm:spPr/>
    </dgm:pt>
    <dgm:pt modelId="{10E7E7CF-A354-4FD9-A143-EEF098B97FB8}" type="pres">
      <dgm:prSet presAssocID="{B2F1CB6B-9DCA-41A8-8DE6-B034C70E0EEF}" presName="parentShp" presStyleLbl="node1" presStyleIdx="0" presStyleCnt="5">
        <dgm:presLayoutVars>
          <dgm:bulletEnabled val="1"/>
        </dgm:presLayoutVars>
      </dgm:prSet>
      <dgm:spPr/>
    </dgm:pt>
    <dgm:pt modelId="{9596759D-4F78-4E4E-809C-FB594A274C11}" type="pres">
      <dgm:prSet presAssocID="{B2F1CB6B-9DCA-41A8-8DE6-B034C70E0EEF}" presName="childShp" presStyleLbl="bgAccFollowNode1" presStyleIdx="0" presStyleCnt="5">
        <dgm:presLayoutVars>
          <dgm:bulletEnabled val="1"/>
        </dgm:presLayoutVars>
      </dgm:prSet>
      <dgm:spPr/>
    </dgm:pt>
    <dgm:pt modelId="{FD4705C6-4EBA-4330-B2CE-62D571A9E1E3}" type="pres">
      <dgm:prSet presAssocID="{B7C9BE0F-A88B-478D-A164-EE47B876309A}" presName="spacing" presStyleCnt="0"/>
      <dgm:spPr/>
    </dgm:pt>
    <dgm:pt modelId="{CE3838EC-0FF1-4DF9-86D1-4587E450E2E8}" type="pres">
      <dgm:prSet presAssocID="{BBC04420-BBAB-403E-91E0-43DF908D39D3}" presName="linNode" presStyleCnt="0"/>
      <dgm:spPr/>
    </dgm:pt>
    <dgm:pt modelId="{6E9AAC61-591A-49D1-910E-E90AF038E0E3}" type="pres">
      <dgm:prSet presAssocID="{BBC04420-BBAB-403E-91E0-43DF908D39D3}" presName="parentShp" presStyleLbl="node1" presStyleIdx="1" presStyleCnt="5">
        <dgm:presLayoutVars>
          <dgm:bulletEnabled val="1"/>
        </dgm:presLayoutVars>
      </dgm:prSet>
      <dgm:spPr/>
    </dgm:pt>
    <dgm:pt modelId="{D709BCF0-3C05-41BE-B209-5E461D155CFB}" type="pres">
      <dgm:prSet presAssocID="{BBC04420-BBAB-403E-91E0-43DF908D39D3}" presName="childShp" presStyleLbl="bgAccFollowNode1" presStyleIdx="1" presStyleCnt="5">
        <dgm:presLayoutVars>
          <dgm:bulletEnabled val="1"/>
        </dgm:presLayoutVars>
      </dgm:prSet>
      <dgm:spPr/>
    </dgm:pt>
    <dgm:pt modelId="{6827D970-F259-4E92-8F89-B566D97F6FA8}" type="pres">
      <dgm:prSet presAssocID="{42CD021A-98A6-458F-B58B-8B816FB96BA7}" presName="spacing" presStyleCnt="0"/>
      <dgm:spPr/>
    </dgm:pt>
    <dgm:pt modelId="{AAC698B9-1F92-4C9E-8E24-98696EBEBF4C}" type="pres">
      <dgm:prSet presAssocID="{359CE12B-B76F-43A1-94D9-03C5193741A9}" presName="linNode" presStyleCnt="0"/>
      <dgm:spPr/>
    </dgm:pt>
    <dgm:pt modelId="{C1462A44-B5BE-450D-8792-036AC26CE92A}" type="pres">
      <dgm:prSet presAssocID="{359CE12B-B76F-43A1-94D9-03C5193741A9}" presName="parentShp" presStyleLbl="node1" presStyleIdx="2" presStyleCnt="5">
        <dgm:presLayoutVars>
          <dgm:bulletEnabled val="1"/>
        </dgm:presLayoutVars>
      </dgm:prSet>
      <dgm:spPr/>
    </dgm:pt>
    <dgm:pt modelId="{E1AF4A35-6CBF-4DB6-B26D-DA4453FBE578}" type="pres">
      <dgm:prSet presAssocID="{359CE12B-B76F-43A1-94D9-03C5193741A9}" presName="childShp" presStyleLbl="bgAccFollowNode1" presStyleIdx="2" presStyleCnt="5">
        <dgm:presLayoutVars>
          <dgm:bulletEnabled val="1"/>
        </dgm:presLayoutVars>
      </dgm:prSet>
      <dgm:spPr/>
    </dgm:pt>
    <dgm:pt modelId="{F8DDD5B8-F71B-4E64-9D00-E17616E8D8F9}" type="pres">
      <dgm:prSet presAssocID="{7BABCD72-87BE-4D35-9FCE-93174728C739}" presName="spacing" presStyleCnt="0"/>
      <dgm:spPr/>
    </dgm:pt>
    <dgm:pt modelId="{4EA742C2-884A-4821-B64D-96E3A902DC0F}" type="pres">
      <dgm:prSet presAssocID="{E94971DF-DBE5-4A17-938B-E6BA2DC88307}" presName="linNode" presStyleCnt="0"/>
      <dgm:spPr/>
    </dgm:pt>
    <dgm:pt modelId="{890F870E-C403-41CE-83AD-78E9EFC8541C}" type="pres">
      <dgm:prSet presAssocID="{E94971DF-DBE5-4A17-938B-E6BA2DC88307}" presName="parentShp" presStyleLbl="node1" presStyleIdx="3" presStyleCnt="5">
        <dgm:presLayoutVars>
          <dgm:bulletEnabled val="1"/>
        </dgm:presLayoutVars>
      </dgm:prSet>
      <dgm:spPr/>
    </dgm:pt>
    <dgm:pt modelId="{5D8B12B0-ACEA-466C-8838-3094169D1CF3}" type="pres">
      <dgm:prSet presAssocID="{E94971DF-DBE5-4A17-938B-E6BA2DC88307}" presName="childShp" presStyleLbl="bgAccFollowNode1" presStyleIdx="3" presStyleCnt="5">
        <dgm:presLayoutVars>
          <dgm:bulletEnabled val="1"/>
        </dgm:presLayoutVars>
      </dgm:prSet>
      <dgm:spPr/>
    </dgm:pt>
    <dgm:pt modelId="{28CC0B71-1296-4335-98EA-92F7026A54A3}" type="pres">
      <dgm:prSet presAssocID="{2CD7C3F2-495B-4DC3-B8A2-2E2A66541987}" presName="spacing" presStyleCnt="0"/>
      <dgm:spPr/>
    </dgm:pt>
    <dgm:pt modelId="{406D5607-71E1-42CC-ABA7-ABD82F0E6AC0}" type="pres">
      <dgm:prSet presAssocID="{7BF8AB99-F2B9-4AEA-AAD7-7BB465F0A5C5}" presName="linNode" presStyleCnt="0"/>
      <dgm:spPr/>
    </dgm:pt>
    <dgm:pt modelId="{1C9B48C0-3F3E-4537-A402-FE6FC0EFF57E}" type="pres">
      <dgm:prSet presAssocID="{7BF8AB99-F2B9-4AEA-AAD7-7BB465F0A5C5}" presName="parentShp" presStyleLbl="node1" presStyleIdx="4" presStyleCnt="5">
        <dgm:presLayoutVars>
          <dgm:bulletEnabled val="1"/>
        </dgm:presLayoutVars>
      </dgm:prSet>
      <dgm:spPr/>
    </dgm:pt>
    <dgm:pt modelId="{473D1338-C709-41BA-AF89-DBAE8998A74A}" type="pres">
      <dgm:prSet presAssocID="{7BF8AB99-F2B9-4AEA-AAD7-7BB465F0A5C5}" presName="childShp" presStyleLbl="bgAccFollowNode1" presStyleIdx="4" presStyleCnt="5">
        <dgm:presLayoutVars>
          <dgm:bulletEnabled val="1"/>
        </dgm:presLayoutVars>
      </dgm:prSet>
      <dgm:spPr/>
    </dgm:pt>
  </dgm:ptLst>
  <dgm:cxnLst>
    <dgm:cxn modelId="{2A8FC803-854E-4EDA-832A-D0953582A1C6}" type="presOf" srcId="{99CB9F46-0D5A-4F7A-81F6-D3D6DA2118D4}" destId="{D709BCF0-3C05-41BE-B209-5E461D155CFB}" srcOrd="0" destOrd="0" presId="urn:microsoft.com/office/officeart/2005/8/layout/vList6"/>
    <dgm:cxn modelId="{C2D98408-6FEB-4783-A875-EE250CE384EA}" srcId="{BBC04420-BBAB-403E-91E0-43DF908D39D3}" destId="{99CB9F46-0D5A-4F7A-81F6-D3D6DA2118D4}" srcOrd="0" destOrd="0" parTransId="{60CC8C6B-2664-4AC1-92DA-86B1650DA031}" sibTransId="{630A4602-8BD7-4604-8227-9723E660976B}"/>
    <dgm:cxn modelId="{529BBB08-AB07-4D67-A537-ED2184B40F62}" srcId="{32B34968-88F1-4FB2-9ED2-A7FA091F7DF1}" destId="{BBC04420-BBAB-403E-91E0-43DF908D39D3}" srcOrd="1" destOrd="0" parTransId="{1629D72F-6188-44EF-8ED1-824F0671841F}" sibTransId="{42CD021A-98A6-458F-B58B-8B816FB96BA7}"/>
    <dgm:cxn modelId="{06BA8A1D-51C0-4399-9179-AA4F832F25C9}" type="presOf" srcId="{7BF8AB99-F2B9-4AEA-AAD7-7BB465F0A5C5}" destId="{1C9B48C0-3F3E-4537-A402-FE6FC0EFF57E}" srcOrd="0" destOrd="0" presId="urn:microsoft.com/office/officeart/2005/8/layout/vList6"/>
    <dgm:cxn modelId="{D1AD5F24-3A04-4125-BF74-589838E6DE9D}" srcId="{32B34968-88F1-4FB2-9ED2-A7FA091F7DF1}" destId="{E94971DF-DBE5-4A17-938B-E6BA2DC88307}" srcOrd="3" destOrd="0" parTransId="{D47BCA27-100D-41D7-94E4-215484AF0804}" sibTransId="{2CD7C3F2-495B-4DC3-B8A2-2E2A66541987}"/>
    <dgm:cxn modelId="{E7537724-9E3D-4137-A619-5AE5E63A2D27}" type="presOf" srcId="{E94971DF-DBE5-4A17-938B-E6BA2DC88307}" destId="{890F870E-C403-41CE-83AD-78E9EFC8541C}" srcOrd="0" destOrd="0" presId="urn:microsoft.com/office/officeart/2005/8/layout/vList6"/>
    <dgm:cxn modelId="{B4C8FE29-42A3-4421-85E9-448C1703348F}" type="presOf" srcId="{359CE12B-B76F-43A1-94D9-03C5193741A9}" destId="{C1462A44-B5BE-450D-8792-036AC26CE92A}" srcOrd="0" destOrd="0" presId="urn:microsoft.com/office/officeart/2005/8/layout/vList6"/>
    <dgm:cxn modelId="{02F2812B-7AEA-462B-9E5F-6CCFB7B06471}" srcId="{E94971DF-DBE5-4A17-938B-E6BA2DC88307}" destId="{D5548610-1567-402D-BAC3-B6ADD19160BD}" srcOrd="0" destOrd="0" parTransId="{22DC65EA-4E62-4AD2-9B1C-8B6297F0BF07}" sibTransId="{E309023F-3BDF-48DF-AC38-FF6D7AD00322}"/>
    <dgm:cxn modelId="{ECD0945E-5589-45F2-82F2-B23C515C6C1F}" type="presOf" srcId="{B2F1CB6B-9DCA-41A8-8DE6-B034C70E0EEF}" destId="{10E7E7CF-A354-4FD9-A143-EEF098B97FB8}" srcOrd="0" destOrd="0" presId="urn:microsoft.com/office/officeart/2005/8/layout/vList6"/>
    <dgm:cxn modelId="{DFCBF24F-5C42-4453-8191-B6A38ECCDA23}" srcId="{7BF8AB99-F2B9-4AEA-AAD7-7BB465F0A5C5}" destId="{2694EF39-9B2A-442D-8A9C-5DB1FA75C6F0}" srcOrd="0" destOrd="0" parTransId="{47BA20BF-3DED-4E24-8A2B-D1715DCDC55F}" sibTransId="{DEEC174B-A3AB-408A-91AA-D4671A1834F7}"/>
    <dgm:cxn modelId="{7F87E983-260D-4E1E-A164-8025F9DCBC85}" type="presOf" srcId="{BBC04420-BBAB-403E-91E0-43DF908D39D3}" destId="{6E9AAC61-591A-49D1-910E-E90AF038E0E3}" srcOrd="0" destOrd="0" presId="urn:microsoft.com/office/officeart/2005/8/layout/vList6"/>
    <dgm:cxn modelId="{C21B4195-FD73-4411-B0A4-6A16169D6001}" srcId="{32B34968-88F1-4FB2-9ED2-A7FA091F7DF1}" destId="{7BF8AB99-F2B9-4AEA-AAD7-7BB465F0A5C5}" srcOrd="4" destOrd="0" parTransId="{8D1F3416-1159-4241-9B52-39847F00B3BD}" sibTransId="{8B745854-C300-4CAA-90A9-0FD5713ABA78}"/>
    <dgm:cxn modelId="{4C0EED96-277B-46E8-B4FB-47DACF076C89}" type="presOf" srcId="{C072EA36-62F3-4A69-A5A9-4D05367B046F}" destId="{E1AF4A35-6CBF-4DB6-B26D-DA4453FBE578}" srcOrd="0" destOrd="0" presId="urn:microsoft.com/office/officeart/2005/8/layout/vList6"/>
    <dgm:cxn modelId="{BC64149E-B150-4374-B1BA-DAD79928DAB1}" type="presOf" srcId="{32B34968-88F1-4FB2-9ED2-A7FA091F7DF1}" destId="{72F0033F-34D2-44BD-96B3-A95D2FC80344}" srcOrd="0" destOrd="0" presId="urn:microsoft.com/office/officeart/2005/8/layout/vList6"/>
    <dgm:cxn modelId="{B082F5A1-E59F-40A7-AC75-99F6571DD437}" type="presOf" srcId="{6EDDEA98-925D-452B-B9E0-E50E949100DB}" destId="{9596759D-4F78-4E4E-809C-FB594A274C11}" srcOrd="0" destOrd="0" presId="urn:microsoft.com/office/officeart/2005/8/layout/vList6"/>
    <dgm:cxn modelId="{A893B7A2-0C27-4711-95CF-AD635386BE14}" type="presOf" srcId="{D5548610-1567-402D-BAC3-B6ADD19160BD}" destId="{5D8B12B0-ACEA-466C-8838-3094169D1CF3}" srcOrd="0" destOrd="0" presId="urn:microsoft.com/office/officeart/2005/8/layout/vList6"/>
    <dgm:cxn modelId="{ECC864AC-371D-4BD8-A3E0-AC945BF006BC}" srcId="{32B34968-88F1-4FB2-9ED2-A7FA091F7DF1}" destId="{B2F1CB6B-9DCA-41A8-8DE6-B034C70E0EEF}" srcOrd="0" destOrd="0" parTransId="{22D460F0-A024-4618-BCDA-C27151F95CEB}" sibTransId="{B7C9BE0F-A88B-478D-A164-EE47B876309A}"/>
    <dgm:cxn modelId="{934080AD-CBEF-485F-9E68-728A7FD1B46A}" type="presOf" srcId="{2694EF39-9B2A-442D-8A9C-5DB1FA75C6F0}" destId="{473D1338-C709-41BA-AF89-DBAE8998A74A}" srcOrd="0" destOrd="0" presId="urn:microsoft.com/office/officeart/2005/8/layout/vList6"/>
    <dgm:cxn modelId="{E4D54DAF-6679-4902-9070-C7AFE366041E}" srcId="{32B34968-88F1-4FB2-9ED2-A7FA091F7DF1}" destId="{359CE12B-B76F-43A1-94D9-03C5193741A9}" srcOrd="2" destOrd="0" parTransId="{3899505F-D00D-4227-B8E2-6CF472865BD3}" sibTransId="{7BABCD72-87BE-4D35-9FCE-93174728C739}"/>
    <dgm:cxn modelId="{FEA08DB7-1386-45CA-BC9E-4CE58A357A24}" srcId="{359CE12B-B76F-43A1-94D9-03C5193741A9}" destId="{C072EA36-62F3-4A69-A5A9-4D05367B046F}" srcOrd="0" destOrd="0" parTransId="{CF299B10-1E57-43EF-A231-9C7A02352AEC}" sibTransId="{396CD4BA-337A-4027-9119-43CDC1C2D839}"/>
    <dgm:cxn modelId="{29E02BE8-B84A-4ADB-9B8A-5A457DB9E1D6}" srcId="{B2F1CB6B-9DCA-41A8-8DE6-B034C70E0EEF}" destId="{6EDDEA98-925D-452B-B9E0-E50E949100DB}" srcOrd="0" destOrd="0" parTransId="{6F1C8FAC-880A-4714-9ECA-FAE0DB9189F5}" sibTransId="{011454C4-4CDC-480A-A48F-C12517689DCB}"/>
    <dgm:cxn modelId="{C77B225B-B47B-4AE1-B444-783C4B7EFFB9}" type="presParOf" srcId="{72F0033F-34D2-44BD-96B3-A95D2FC80344}" destId="{9472F142-1B4B-4614-AA4D-C0EC0EBE703D}" srcOrd="0" destOrd="0" presId="urn:microsoft.com/office/officeart/2005/8/layout/vList6"/>
    <dgm:cxn modelId="{10BA5BDC-C98B-498D-A93D-4119B1D113B4}" type="presParOf" srcId="{9472F142-1B4B-4614-AA4D-C0EC0EBE703D}" destId="{10E7E7CF-A354-4FD9-A143-EEF098B97FB8}" srcOrd="0" destOrd="0" presId="urn:microsoft.com/office/officeart/2005/8/layout/vList6"/>
    <dgm:cxn modelId="{D9B334F2-74B7-4048-927F-D33AB01380C5}" type="presParOf" srcId="{9472F142-1B4B-4614-AA4D-C0EC0EBE703D}" destId="{9596759D-4F78-4E4E-809C-FB594A274C11}" srcOrd="1" destOrd="0" presId="urn:microsoft.com/office/officeart/2005/8/layout/vList6"/>
    <dgm:cxn modelId="{54F686F4-D2D5-4EE4-B11C-AE145D86FCBA}" type="presParOf" srcId="{72F0033F-34D2-44BD-96B3-A95D2FC80344}" destId="{FD4705C6-4EBA-4330-B2CE-62D571A9E1E3}" srcOrd="1" destOrd="0" presId="urn:microsoft.com/office/officeart/2005/8/layout/vList6"/>
    <dgm:cxn modelId="{CE6333E8-A7E0-4AE3-A605-577AF976EFCC}" type="presParOf" srcId="{72F0033F-34D2-44BD-96B3-A95D2FC80344}" destId="{CE3838EC-0FF1-4DF9-86D1-4587E450E2E8}" srcOrd="2" destOrd="0" presId="urn:microsoft.com/office/officeart/2005/8/layout/vList6"/>
    <dgm:cxn modelId="{F18FCC82-E4DC-4796-AB2B-AFE1E04A5A25}" type="presParOf" srcId="{CE3838EC-0FF1-4DF9-86D1-4587E450E2E8}" destId="{6E9AAC61-591A-49D1-910E-E90AF038E0E3}" srcOrd="0" destOrd="0" presId="urn:microsoft.com/office/officeart/2005/8/layout/vList6"/>
    <dgm:cxn modelId="{178EE61A-6DA0-4587-B0D8-D0752CCEE5DC}" type="presParOf" srcId="{CE3838EC-0FF1-4DF9-86D1-4587E450E2E8}" destId="{D709BCF0-3C05-41BE-B209-5E461D155CFB}" srcOrd="1" destOrd="0" presId="urn:microsoft.com/office/officeart/2005/8/layout/vList6"/>
    <dgm:cxn modelId="{56602030-DE84-42CC-B560-B2BA415B9192}" type="presParOf" srcId="{72F0033F-34D2-44BD-96B3-A95D2FC80344}" destId="{6827D970-F259-4E92-8F89-B566D97F6FA8}" srcOrd="3" destOrd="0" presId="urn:microsoft.com/office/officeart/2005/8/layout/vList6"/>
    <dgm:cxn modelId="{674D3C56-3559-4D1C-8EBF-C354D0B8CA98}" type="presParOf" srcId="{72F0033F-34D2-44BD-96B3-A95D2FC80344}" destId="{AAC698B9-1F92-4C9E-8E24-98696EBEBF4C}" srcOrd="4" destOrd="0" presId="urn:microsoft.com/office/officeart/2005/8/layout/vList6"/>
    <dgm:cxn modelId="{1A09C8F4-8D71-4290-AA5A-DD6F0145E5BF}" type="presParOf" srcId="{AAC698B9-1F92-4C9E-8E24-98696EBEBF4C}" destId="{C1462A44-B5BE-450D-8792-036AC26CE92A}" srcOrd="0" destOrd="0" presId="urn:microsoft.com/office/officeart/2005/8/layout/vList6"/>
    <dgm:cxn modelId="{0652CAFB-5220-4F57-BB91-C19C5D82AE34}" type="presParOf" srcId="{AAC698B9-1F92-4C9E-8E24-98696EBEBF4C}" destId="{E1AF4A35-6CBF-4DB6-B26D-DA4453FBE578}" srcOrd="1" destOrd="0" presId="urn:microsoft.com/office/officeart/2005/8/layout/vList6"/>
    <dgm:cxn modelId="{B3BC19CA-BC92-4D7C-9DC5-802983F7077D}" type="presParOf" srcId="{72F0033F-34D2-44BD-96B3-A95D2FC80344}" destId="{F8DDD5B8-F71B-4E64-9D00-E17616E8D8F9}" srcOrd="5" destOrd="0" presId="urn:microsoft.com/office/officeart/2005/8/layout/vList6"/>
    <dgm:cxn modelId="{F19F9552-F8D8-492F-84B5-5E364C989DE3}" type="presParOf" srcId="{72F0033F-34D2-44BD-96B3-A95D2FC80344}" destId="{4EA742C2-884A-4821-B64D-96E3A902DC0F}" srcOrd="6" destOrd="0" presId="urn:microsoft.com/office/officeart/2005/8/layout/vList6"/>
    <dgm:cxn modelId="{3F8C5F02-2F0B-47FA-86EB-3605E0DAFF31}" type="presParOf" srcId="{4EA742C2-884A-4821-B64D-96E3A902DC0F}" destId="{890F870E-C403-41CE-83AD-78E9EFC8541C}" srcOrd="0" destOrd="0" presId="urn:microsoft.com/office/officeart/2005/8/layout/vList6"/>
    <dgm:cxn modelId="{C1550C4F-6934-4F64-A44B-FE3097302100}" type="presParOf" srcId="{4EA742C2-884A-4821-B64D-96E3A902DC0F}" destId="{5D8B12B0-ACEA-466C-8838-3094169D1CF3}" srcOrd="1" destOrd="0" presId="urn:microsoft.com/office/officeart/2005/8/layout/vList6"/>
    <dgm:cxn modelId="{98B4156A-20E2-49F4-9550-F888D823CE2F}" type="presParOf" srcId="{72F0033F-34D2-44BD-96B3-A95D2FC80344}" destId="{28CC0B71-1296-4335-98EA-92F7026A54A3}" srcOrd="7" destOrd="0" presId="urn:microsoft.com/office/officeart/2005/8/layout/vList6"/>
    <dgm:cxn modelId="{549941DE-CC08-4BDE-99EE-92ED1CD97036}" type="presParOf" srcId="{72F0033F-34D2-44BD-96B3-A95D2FC80344}" destId="{406D5607-71E1-42CC-ABA7-ABD82F0E6AC0}" srcOrd="8" destOrd="0" presId="urn:microsoft.com/office/officeart/2005/8/layout/vList6"/>
    <dgm:cxn modelId="{AB587720-AE18-4F77-BFBB-99B4C78B9B6F}" type="presParOf" srcId="{406D5607-71E1-42CC-ABA7-ABD82F0E6AC0}" destId="{1C9B48C0-3F3E-4537-A402-FE6FC0EFF57E}" srcOrd="0" destOrd="0" presId="urn:microsoft.com/office/officeart/2005/8/layout/vList6"/>
    <dgm:cxn modelId="{0BC05624-B0D1-4F03-A835-6B26F82E7A01}" type="presParOf" srcId="{406D5607-71E1-42CC-ABA7-ABD82F0E6AC0}" destId="{473D1338-C709-41BA-AF89-DBAE8998A74A}"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66F3BB9-16DB-4CCA-88FF-09F5AB58263A}" type="doc">
      <dgm:prSet loTypeId="urn:microsoft.com/office/officeart/2005/8/layout/hList1" loCatId="list" qsTypeId="urn:microsoft.com/office/officeart/2005/8/quickstyle/3d1" qsCatId="3D" csTypeId="urn:microsoft.com/office/officeart/2005/8/colors/colorful1" csCatId="colorful" phldr="1"/>
      <dgm:spPr/>
      <dgm:t>
        <a:bodyPr/>
        <a:lstStyle/>
        <a:p>
          <a:endParaRPr lang="en-US"/>
        </a:p>
      </dgm:t>
    </dgm:pt>
    <dgm:pt modelId="{0448BD88-94EC-4E23-BD73-A41645FD1029}">
      <dgm:prSet phldrT="[Text]"/>
      <dgm:spPr/>
      <dgm:t>
        <a:bodyPr/>
        <a:lstStyle/>
        <a:p>
          <a:r>
            <a:rPr lang="en-US" dirty="0"/>
            <a:t>Cognitive </a:t>
          </a:r>
        </a:p>
      </dgm:t>
    </dgm:pt>
    <dgm:pt modelId="{B1656D0C-C854-4F62-A1E9-B1ACCE7B35EE}" type="parTrans" cxnId="{5D59584A-EC2A-4AA3-8138-AE2803856E27}">
      <dgm:prSet/>
      <dgm:spPr/>
      <dgm:t>
        <a:bodyPr/>
        <a:lstStyle/>
        <a:p>
          <a:endParaRPr lang="en-US"/>
        </a:p>
      </dgm:t>
    </dgm:pt>
    <dgm:pt modelId="{637ECC9D-3526-4ED2-A27F-E7C0BA84B787}" type="sibTrans" cxnId="{5D59584A-EC2A-4AA3-8138-AE2803856E27}">
      <dgm:prSet/>
      <dgm:spPr/>
      <dgm:t>
        <a:bodyPr/>
        <a:lstStyle/>
        <a:p>
          <a:endParaRPr lang="en-US"/>
        </a:p>
      </dgm:t>
    </dgm:pt>
    <dgm:pt modelId="{3DA5C162-EC97-4B47-87E0-BA46CB625AC5}">
      <dgm:prSet phldrT="[Text]"/>
      <dgm:spPr/>
      <dgm:t>
        <a:bodyPr/>
        <a:lstStyle/>
        <a:p>
          <a:r>
            <a:rPr lang="en-US" dirty="0"/>
            <a:t>Problem Solving, Cerebral, New Mental Experience</a:t>
          </a:r>
        </a:p>
      </dgm:t>
    </dgm:pt>
    <dgm:pt modelId="{F38B9F1E-6C1F-4F7C-89FF-127CF92DEBBF}" type="parTrans" cxnId="{057DDDD2-2466-4E2B-8FF8-01C7E03DD317}">
      <dgm:prSet/>
      <dgm:spPr/>
      <dgm:t>
        <a:bodyPr/>
        <a:lstStyle/>
        <a:p>
          <a:endParaRPr lang="en-US"/>
        </a:p>
      </dgm:t>
    </dgm:pt>
    <dgm:pt modelId="{E723930C-B8E0-48B7-AEF6-A001E77F382C}" type="sibTrans" cxnId="{057DDDD2-2466-4E2B-8FF8-01C7E03DD317}">
      <dgm:prSet/>
      <dgm:spPr/>
      <dgm:t>
        <a:bodyPr/>
        <a:lstStyle/>
        <a:p>
          <a:endParaRPr lang="en-US"/>
        </a:p>
      </dgm:t>
    </dgm:pt>
    <dgm:pt modelId="{721745B2-26BC-47A3-B20D-EC360FBF98F1}">
      <dgm:prSet phldrT="[Text]"/>
      <dgm:spPr/>
      <dgm:t>
        <a:bodyPr/>
        <a:lstStyle/>
        <a:p>
          <a:r>
            <a:rPr lang="en-US" dirty="0"/>
            <a:t>Sensory</a:t>
          </a:r>
        </a:p>
      </dgm:t>
    </dgm:pt>
    <dgm:pt modelId="{F6F384A1-5B8A-4DDB-8F1D-5CD11EDD6419}" type="parTrans" cxnId="{984D8594-EA3A-47CC-ACBF-252AA9FD3855}">
      <dgm:prSet/>
      <dgm:spPr/>
      <dgm:t>
        <a:bodyPr/>
        <a:lstStyle/>
        <a:p>
          <a:endParaRPr lang="en-US"/>
        </a:p>
      </dgm:t>
    </dgm:pt>
    <dgm:pt modelId="{1E81444F-80A5-4C27-A55C-6137482B8D3E}" type="sibTrans" cxnId="{984D8594-EA3A-47CC-ACBF-252AA9FD3855}">
      <dgm:prSet/>
      <dgm:spPr/>
      <dgm:t>
        <a:bodyPr/>
        <a:lstStyle/>
        <a:p>
          <a:endParaRPr lang="en-US"/>
        </a:p>
      </dgm:t>
    </dgm:pt>
    <dgm:pt modelId="{0E547991-452B-4A03-AC3C-C363DC8E40DD}">
      <dgm:prSet phldrT="[Text]"/>
      <dgm:spPr/>
      <dgm:t>
        <a:bodyPr/>
        <a:lstStyle/>
        <a:p>
          <a:r>
            <a:rPr lang="en-US" dirty="0"/>
            <a:t>Fantasy, Day Dreaming, Hedonistic, Thrill Seeking</a:t>
          </a:r>
        </a:p>
      </dgm:t>
    </dgm:pt>
    <dgm:pt modelId="{84482608-7524-48FA-AE82-9B2D14F94293}" type="parTrans" cxnId="{5E86057E-39FE-45D2-B8E4-7A19DF143719}">
      <dgm:prSet/>
      <dgm:spPr/>
      <dgm:t>
        <a:bodyPr/>
        <a:lstStyle/>
        <a:p>
          <a:endParaRPr lang="en-US"/>
        </a:p>
      </dgm:t>
    </dgm:pt>
    <dgm:pt modelId="{C1C53233-1E31-4271-98BC-808F950C2154}" type="sibTrans" cxnId="{5E86057E-39FE-45D2-B8E4-7A19DF143719}">
      <dgm:prSet/>
      <dgm:spPr/>
      <dgm:t>
        <a:bodyPr/>
        <a:lstStyle/>
        <a:p>
          <a:endParaRPr lang="en-US"/>
        </a:p>
      </dgm:t>
    </dgm:pt>
    <dgm:pt modelId="{3BF4AFF4-D27A-4334-BFAE-8D45DFE496FC}">
      <dgm:prSet phldrT="[Text]"/>
      <dgm:spPr/>
      <dgm:t>
        <a:bodyPr/>
        <a:lstStyle/>
        <a:p>
          <a:r>
            <a:rPr lang="en-US" dirty="0"/>
            <a:t>Monomorphic </a:t>
          </a:r>
        </a:p>
      </dgm:t>
    </dgm:pt>
    <dgm:pt modelId="{7AC6C750-3DC4-4C9B-B7A4-5169250CED60}" type="parTrans" cxnId="{4AB5BB3A-F529-4012-A0B0-B3FF94986DAD}">
      <dgm:prSet/>
      <dgm:spPr/>
      <dgm:t>
        <a:bodyPr/>
        <a:lstStyle/>
        <a:p>
          <a:endParaRPr lang="en-US"/>
        </a:p>
      </dgm:t>
    </dgm:pt>
    <dgm:pt modelId="{42FC99C7-AE53-4C2A-A7E6-9E5902038A96}" type="sibTrans" cxnId="{4AB5BB3A-F529-4012-A0B0-B3FF94986DAD}">
      <dgm:prSet/>
      <dgm:spPr/>
      <dgm:t>
        <a:bodyPr/>
        <a:lstStyle/>
        <a:p>
          <a:endParaRPr lang="en-US"/>
        </a:p>
      </dgm:t>
    </dgm:pt>
    <dgm:pt modelId="{1BB8B698-B738-4CFD-B741-8ECE20DF0C23}">
      <dgm:prSet phldrT="[Text]"/>
      <dgm:spPr/>
      <dgm:t>
        <a:bodyPr/>
        <a:lstStyle/>
        <a:p>
          <a:r>
            <a:rPr lang="en-US" dirty="0"/>
            <a:t>Consumers Who Are Innovators For One Type Of Product  </a:t>
          </a:r>
        </a:p>
      </dgm:t>
    </dgm:pt>
    <dgm:pt modelId="{FE6FB691-EB85-42CE-B854-D61FAC8CF0EE}" type="parTrans" cxnId="{EB6168B3-CE53-442B-9C53-981CE2C9F450}">
      <dgm:prSet/>
      <dgm:spPr/>
      <dgm:t>
        <a:bodyPr/>
        <a:lstStyle/>
        <a:p>
          <a:endParaRPr lang="en-US"/>
        </a:p>
      </dgm:t>
    </dgm:pt>
    <dgm:pt modelId="{1D378897-08AD-46B1-A1B7-6F9936E60EC3}" type="sibTrans" cxnId="{EB6168B3-CE53-442B-9C53-981CE2C9F450}">
      <dgm:prSet/>
      <dgm:spPr/>
      <dgm:t>
        <a:bodyPr/>
        <a:lstStyle/>
        <a:p>
          <a:endParaRPr lang="en-US"/>
        </a:p>
      </dgm:t>
    </dgm:pt>
    <dgm:pt modelId="{970A955E-C1A7-44C8-AC51-3E654F17AE4A}">
      <dgm:prSet phldrT="[Text]"/>
      <dgm:spPr/>
      <dgm:t>
        <a:bodyPr/>
        <a:lstStyle/>
        <a:p>
          <a:r>
            <a:rPr lang="en-US" dirty="0"/>
            <a:t>Polymorphic </a:t>
          </a:r>
        </a:p>
      </dgm:t>
    </dgm:pt>
    <dgm:pt modelId="{B7C5FE94-94FA-49A9-AD79-899DE3319261}" type="parTrans" cxnId="{A78490C5-DB7C-4737-8E4D-61605896ED46}">
      <dgm:prSet/>
      <dgm:spPr/>
      <dgm:t>
        <a:bodyPr/>
        <a:lstStyle/>
        <a:p>
          <a:endParaRPr lang="en-US"/>
        </a:p>
      </dgm:t>
    </dgm:pt>
    <dgm:pt modelId="{E07546EA-8C33-4F07-B15F-7EA16B47893F}" type="sibTrans" cxnId="{A78490C5-DB7C-4737-8E4D-61605896ED46}">
      <dgm:prSet/>
      <dgm:spPr/>
      <dgm:t>
        <a:bodyPr/>
        <a:lstStyle/>
        <a:p>
          <a:endParaRPr lang="en-US"/>
        </a:p>
      </dgm:t>
    </dgm:pt>
    <dgm:pt modelId="{F6915F43-60D3-459F-BB0E-0EBFF215742B}">
      <dgm:prSet phldrT="[Text]"/>
      <dgm:spPr/>
      <dgm:t>
        <a:bodyPr/>
        <a:lstStyle/>
        <a:p>
          <a:r>
            <a:rPr lang="en-US" dirty="0"/>
            <a:t>Consumers Who Are Innovators For More Than One Type Of Product</a:t>
          </a:r>
        </a:p>
      </dgm:t>
    </dgm:pt>
    <dgm:pt modelId="{5126134F-6845-4578-85E0-CC901C6B3E17}" type="parTrans" cxnId="{DEF10322-6C7A-470D-954B-7B3C8858EB34}">
      <dgm:prSet/>
      <dgm:spPr/>
      <dgm:t>
        <a:bodyPr/>
        <a:lstStyle/>
        <a:p>
          <a:endParaRPr lang="en-US"/>
        </a:p>
      </dgm:t>
    </dgm:pt>
    <dgm:pt modelId="{7CBFCA30-46A5-4685-B8FD-3A8BC8BEA5C6}" type="sibTrans" cxnId="{DEF10322-6C7A-470D-954B-7B3C8858EB34}">
      <dgm:prSet/>
      <dgm:spPr/>
      <dgm:t>
        <a:bodyPr/>
        <a:lstStyle/>
        <a:p>
          <a:endParaRPr lang="en-US"/>
        </a:p>
      </dgm:t>
    </dgm:pt>
    <dgm:pt modelId="{CF4C418B-7C84-4F4A-ACF0-AB0123FCF40A}" type="pres">
      <dgm:prSet presAssocID="{E66F3BB9-16DB-4CCA-88FF-09F5AB58263A}" presName="Name0" presStyleCnt="0">
        <dgm:presLayoutVars>
          <dgm:dir/>
          <dgm:animLvl val="lvl"/>
          <dgm:resizeHandles val="exact"/>
        </dgm:presLayoutVars>
      </dgm:prSet>
      <dgm:spPr/>
    </dgm:pt>
    <dgm:pt modelId="{63B9A6E2-AEA8-4F83-A7CF-BB618475BF5A}" type="pres">
      <dgm:prSet presAssocID="{0448BD88-94EC-4E23-BD73-A41645FD1029}" presName="composite" presStyleCnt="0"/>
      <dgm:spPr/>
    </dgm:pt>
    <dgm:pt modelId="{C99210C3-79CD-4514-AEAE-4B4B84B558F9}" type="pres">
      <dgm:prSet presAssocID="{0448BD88-94EC-4E23-BD73-A41645FD1029}" presName="parTx" presStyleLbl="alignNode1" presStyleIdx="0" presStyleCnt="4">
        <dgm:presLayoutVars>
          <dgm:chMax val="0"/>
          <dgm:chPref val="0"/>
          <dgm:bulletEnabled val="1"/>
        </dgm:presLayoutVars>
      </dgm:prSet>
      <dgm:spPr/>
    </dgm:pt>
    <dgm:pt modelId="{6FFED28D-1A96-4291-97CB-6BC21D8E3467}" type="pres">
      <dgm:prSet presAssocID="{0448BD88-94EC-4E23-BD73-A41645FD1029}" presName="desTx" presStyleLbl="alignAccFollowNode1" presStyleIdx="0" presStyleCnt="4">
        <dgm:presLayoutVars>
          <dgm:bulletEnabled val="1"/>
        </dgm:presLayoutVars>
      </dgm:prSet>
      <dgm:spPr/>
    </dgm:pt>
    <dgm:pt modelId="{1746EAD0-94F1-44D1-BAD8-4958D9B1BA40}" type="pres">
      <dgm:prSet presAssocID="{637ECC9D-3526-4ED2-A27F-E7C0BA84B787}" presName="space" presStyleCnt="0"/>
      <dgm:spPr/>
    </dgm:pt>
    <dgm:pt modelId="{A1C7DA31-9956-49B2-8331-FDB2CA67BA3F}" type="pres">
      <dgm:prSet presAssocID="{721745B2-26BC-47A3-B20D-EC360FBF98F1}" presName="composite" presStyleCnt="0"/>
      <dgm:spPr/>
    </dgm:pt>
    <dgm:pt modelId="{666273B6-15A6-46EA-8486-CA994DDF2647}" type="pres">
      <dgm:prSet presAssocID="{721745B2-26BC-47A3-B20D-EC360FBF98F1}" presName="parTx" presStyleLbl="alignNode1" presStyleIdx="1" presStyleCnt="4">
        <dgm:presLayoutVars>
          <dgm:chMax val="0"/>
          <dgm:chPref val="0"/>
          <dgm:bulletEnabled val="1"/>
        </dgm:presLayoutVars>
      </dgm:prSet>
      <dgm:spPr/>
    </dgm:pt>
    <dgm:pt modelId="{4C19448D-C490-4AEA-B341-D60A58D0861B}" type="pres">
      <dgm:prSet presAssocID="{721745B2-26BC-47A3-B20D-EC360FBF98F1}" presName="desTx" presStyleLbl="alignAccFollowNode1" presStyleIdx="1" presStyleCnt="4">
        <dgm:presLayoutVars>
          <dgm:bulletEnabled val="1"/>
        </dgm:presLayoutVars>
      </dgm:prSet>
      <dgm:spPr/>
    </dgm:pt>
    <dgm:pt modelId="{BFCF4A97-7C1B-45AD-8693-A5586084235E}" type="pres">
      <dgm:prSet presAssocID="{1E81444F-80A5-4C27-A55C-6137482B8D3E}" presName="space" presStyleCnt="0"/>
      <dgm:spPr/>
    </dgm:pt>
    <dgm:pt modelId="{18880C0E-EE7D-48F6-AC0D-F91F8578EE4E}" type="pres">
      <dgm:prSet presAssocID="{3BF4AFF4-D27A-4334-BFAE-8D45DFE496FC}" presName="composite" presStyleCnt="0"/>
      <dgm:spPr/>
    </dgm:pt>
    <dgm:pt modelId="{E900A8F6-19FC-4F62-87B2-044FCC028127}" type="pres">
      <dgm:prSet presAssocID="{3BF4AFF4-D27A-4334-BFAE-8D45DFE496FC}" presName="parTx" presStyleLbl="alignNode1" presStyleIdx="2" presStyleCnt="4">
        <dgm:presLayoutVars>
          <dgm:chMax val="0"/>
          <dgm:chPref val="0"/>
          <dgm:bulletEnabled val="1"/>
        </dgm:presLayoutVars>
      </dgm:prSet>
      <dgm:spPr/>
    </dgm:pt>
    <dgm:pt modelId="{519CDF6E-3056-4926-BCD1-11805FF4BCD4}" type="pres">
      <dgm:prSet presAssocID="{3BF4AFF4-D27A-4334-BFAE-8D45DFE496FC}" presName="desTx" presStyleLbl="alignAccFollowNode1" presStyleIdx="2" presStyleCnt="4">
        <dgm:presLayoutVars>
          <dgm:bulletEnabled val="1"/>
        </dgm:presLayoutVars>
      </dgm:prSet>
      <dgm:spPr/>
    </dgm:pt>
    <dgm:pt modelId="{34D2AAD4-839A-43C5-A520-4D0B4E69C2A3}" type="pres">
      <dgm:prSet presAssocID="{42FC99C7-AE53-4C2A-A7E6-9E5902038A96}" presName="space" presStyleCnt="0"/>
      <dgm:spPr/>
    </dgm:pt>
    <dgm:pt modelId="{3C3DF372-21AB-4398-8D52-D5A692E98D1A}" type="pres">
      <dgm:prSet presAssocID="{970A955E-C1A7-44C8-AC51-3E654F17AE4A}" presName="composite" presStyleCnt="0"/>
      <dgm:spPr/>
    </dgm:pt>
    <dgm:pt modelId="{26645FFA-EBF0-4069-B61D-F0B08BCF50B4}" type="pres">
      <dgm:prSet presAssocID="{970A955E-C1A7-44C8-AC51-3E654F17AE4A}" presName="parTx" presStyleLbl="alignNode1" presStyleIdx="3" presStyleCnt="4">
        <dgm:presLayoutVars>
          <dgm:chMax val="0"/>
          <dgm:chPref val="0"/>
          <dgm:bulletEnabled val="1"/>
        </dgm:presLayoutVars>
      </dgm:prSet>
      <dgm:spPr/>
    </dgm:pt>
    <dgm:pt modelId="{6611B4A5-071C-4435-85AD-E17027D1F53F}" type="pres">
      <dgm:prSet presAssocID="{970A955E-C1A7-44C8-AC51-3E654F17AE4A}" presName="desTx" presStyleLbl="alignAccFollowNode1" presStyleIdx="3" presStyleCnt="4">
        <dgm:presLayoutVars>
          <dgm:bulletEnabled val="1"/>
        </dgm:presLayoutVars>
      </dgm:prSet>
      <dgm:spPr/>
    </dgm:pt>
  </dgm:ptLst>
  <dgm:cxnLst>
    <dgm:cxn modelId="{DEF10322-6C7A-470D-954B-7B3C8858EB34}" srcId="{970A955E-C1A7-44C8-AC51-3E654F17AE4A}" destId="{F6915F43-60D3-459F-BB0E-0EBFF215742B}" srcOrd="0" destOrd="0" parTransId="{5126134F-6845-4578-85E0-CC901C6B3E17}" sibTransId="{7CBFCA30-46A5-4685-B8FD-3A8BC8BEA5C6}"/>
    <dgm:cxn modelId="{94CA0333-6F10-4285-9810-693280565A3B}" type="presOf" srcId="{E66F3BB9-16DB-4CCA-88FF-09F5AB58263A}" destId="{CF4C418B-7C84-4F4A-ACF0-AB0123FCF40A}" srcOrd="0" destOrd="0" presId="urn:microsoft.com/office/officeart/2005/8/layout/hList1"/>
    <dgm:cxn modelId="{54431539-30C0-4FB6-A1B8-3C02163B8B1C}" type="presOf" srcId="{F6915F43-60D3-459F-BB0E-0EBFF215742B}" destId="{6611B4A5-071C-4435-85AD-E17027D1F53F}" srcOrd="0" destOrd="0" presId="urn:microsoft.com/office/officeart/2005/8/layout/hList1"/>
    <dgm:cxn modelId="{4AB5BB3A-F529-4012-A0B0-B3FF94986DAD}" srcId="{E66F3BB9-16DB-4CCA-88FF-09F5AB58263A}" destId="{3BF4AFF4-D27A-4334-BFAE-8D45DFE496FC}" srcOrd="2" destOrd="0" parTransId="{7AC6C750-3DC4-4C9B-B7A4-5169250CED60}" sibTransId="{42FC99C7-AE53-4C2A-A7E6-9E5902038A96}"/>
    <dgm:cxn modelId="{5D59584A-EC2A-4AA3-8138-AE2803856E27}" srcId="{E66F3BB9-16DB-4CCA-88FF-09F5AB58263A}" destId="{0448BD88-94EC-4E23-BD73-A41645FD1029}" srcOrd="0" destOrd="0" parTransId="{B1656D0C-C854-4F62-A1E9-B1ACCE7B35EE}" sibTransId="{637ECC9D-3526-4ED2-A27F-E7C0BA84B787}"/>
    <dgm:cxn modelId="{4D09017E-E469-46C5-95B5-91FAD5F45DC1}" type="presOf" srcId="{1BB8B698-B738-4CFD-B741-8ECE20DF0C23}" destId="{519CDF6E-3056-4926-BCD1-11805FF4BCD4}" srcOrd="0" destOrd="0" presId="urn:microsoft.com/office/officeart/2005/8/layout/hList1"/>
    <dgm:cxn modelId="{5E86057E-39FE-45D2-B8E4-7A19DF143719}" srcId="{721745B2-26BC-47A3-B20D-EC360FBF98F1}" destId="{0E547991-452B-4A03-AC3C-C363DC8E40DD}" srcOrd="0" destOrd="0" parTransId="{84482608-7524-48FA-AE82-9B2D14F94293}" sibTransId="{C1C53233-1E31-4271-98BC-808F950C2154}"/>
    <dgm:cxn modelId="{460B1189-1DA3-4CE2-9F29-01EA7D53B670}" type="presOf" srcId="{3BF4AFF4-D27A-4334-BFAE-8D45DFE496FC}" destId="{E900A8F6-19FC-4F62-87B2-044FCC028127}" srcOrd="0" destOrd="0" presId="urn:microsoft.com/office/officeart/2005/8/layout/hList1"/>
    <dgm:cxn modelId="{984D8594-EA3A-47CC-ACBF-252AA9FD3855}" srcId="{E66F3BB9-16DB-4CCA-88FF-09F5AB58263A}" destId="{721745B2-26BC-47A3-B20D-EC360FBF98F1}" srcOrd="1" destOrd="0" parTransId="{F6F384A1-5B8A-4DDB-8F1D-5CD11EDD6419}" sibTransId="{1E81444F-80A5-4C27-A55C-6137482B8D3E}"/>
    <dgm:cxn modelId="{16A665B3-837E-4474-B03E-E82748A76A60}" type="presOf" srcId="{970A955E-C1A7-44C8-AC51-3E654F17AE4A}" destId="{26645FFA-EBF0-4069-B61D-F0B08BCF50B4}" srcOrd="0" destOrd="0" presId="urn:microsoft.com/office/officeart/2005/8/layout/hList1"/>
    <dgm:cxn modelId="{EB6168B3-CE53-442B-9C53-981CE2C9F450}" srcId="{3BF4AFF4-D27A-4334-BFAE-8D45DFE496FC}" destId="{1BB8B698-B738-4CFD-B741-8ECE20DF0C23}" srcOrd="0" destOrd="0" parTransId="{FE6FB691-EB85-42CE-B854-D61FAC8CF0EE}" sibTransId="{1D378897-08AD-46B1-A1B7-6F9936E60EC3}"/>
    <dgm:cxn modelId="{3AE6C4B8-3425-4410-9BF0-1736C9D3582B}" type="presOf" srcId="{0448BD88-94EC-4E23-BD73-A41645FD1029}" destId="{C99210C3-79CD-4514-AEAE-4B4B84B558F9}" srcOrd="0" destOrd="0" presId="urn:microsoft.com/office/officeart/2005/8/layout/hList1"/>
    <dgm:cxn modelId="{A78490C5-DB7C-4737-8E4D-61605896ED46}" srcId="{E66F3BB9-16DB-4CCA-88FF-09F5AB58263A}" destId="{970A955E-C1A7-44C8-AC51-3E654F17AE4A}" srcOrd="3" destOrd="0" parTransId="{B7C5FE94-94FA-49A9-AD79-899DE3319261}" sibTransId="{E07546EA-8C33-4F07-B15F-7EA16B47893F}"/>
    <dgm:cxn modelId="{057DDDD2-2466-4E2B-8FF8-01C7E03DD317}" srcId="{0448BD88-94EC-4E23-BD73-A41645FD1029}" destId="{3DA5C162-EC97-4B47-87E0-BA46CB625AC5}" srcOrd="0" destOrd="0" parTransId="{F38B9F1E-6C1F-4F7C-89FF-127CF92DEBBF}" sibTransId="{E723930C-B8E0-48B7-AEF6-A001E77F382C}"/>
    <dgm:cxn modelId="{4994EEE0-5DF5-4BA8-B7E5-9A5717DC6504}" type="presOf" srcId="{0E547991-452B-4A03-AC3C-C363DC8E40DD}" destId="{4C19448D-C490-4AEA-B341-D60A58D0861B}" srcOrd="0" destOrd="0" presId="urn:microsoft.com/office/officeart/2005/8/layout/hList1"/>
    <dgm:cxn modelId="{0717BDE2-1B9C-41C2-8727-06318A8C3792}" type="presOf" srcId="{721745B2-26BC-47A3-B20D-EC360FBF98F1}" destId="{666273B6-15A6-46EA-8486-CA994DDF2647}" srcOrd="0" destOrd="0" presId="urn:microsoft.com/office/officeart/2005/8/layout/hList1"/>
    <dgm:cxn modelId="{A8B2A7ED-8258-4D84-9845-517431EC0F43}" type="presOf" srcId="{3DA5C162-EC97-4B47-87E0-BA46CB625AC5}" destId="{6FFED28D-1A96-4291-97CB-6BC21D8E3467}" srcOrd="0" destOrd="0" presId="urn:microsoft.com/office/officeart/2005/8/layout/hList1"/>
    <dgm:cxn modelId="{508A6509-792E-4538-AD4A-9B90BD63D74E}" type="presParOf" srcId="{CF4C418B-7C84-4F4A-ACF0-AB0123FCF40A}" destId="{63B9A6E2-AEA8-4F83-A7CF-BB618475BF5A}" srcOrd="0" destOrd="0" presId="urn:microsoft.com/office/officeart/2005/8/layout/hList1"/>
    <dgm:cxn modelId="{7E6A5F91-08E2-4134-8DAB-FBE59C2B1FFF}" type="presParOf" srcId="{63B9A6E2-AEA8-4F83-A7CF-BB618475BF5A}" destId="{C99210C3-79CD-4514-AEAE-4B4B84B558F9}" srcOrd="0" destOrd="0" presId="urn:microsoft.com/office/officeart/2005/8/layout/hList1"/>
    <dgm:cxn modelId="{6C912775-2CE3-443A-A806-83452E17944A}" type="presParOf" srcId="{63B9A6E2-AEA8-4F83-A7CF-BB618475BF5A}" destId="{6FFED28D-1A96-4291-97CB-6BC21D8E3467}" srcOrd="1" destOrd="0" presId="urn:microsoft.com/office/officeart/2005/8/layout/hList1"/>
    <dgm:cxn modelId="{4E0C11B1-0B56-401B-9597-E59A902D635C}" type="presParOf" srcId="{CF4C418B-7C84-4F4A-ACF0-AB0123FCF40A}" destId="{1746EAD0-94F1-44D1-BAD8-4958D9B1BA40}" srcOrd="1" destOrd="0" presId="urn:microsoft.com/office/officeart/2005/8/layout/hList1"/>
    <dgm:cxn modelId="{ED06C2AA-2C58-44D8-94B8-070D3BEF5506}" type="presParOf" srcId="{CF4C418B-7C84-4F4A-ACF0-AB0123FCF40A}" destId="{A1C7DA31-9956-49B2-8331-FDB2CA67BA3F}" srcOrd="2" destOrd="0" presId="urn:microsoft.com/office/officeart/2005/8/layout/hList1"/>
    <dgm:cxn modelId="{FD5D94F0-ED1D-4D9A-A4A4-431C76F8C658}" type="presParOf" srcId="{A1C7DA31-9956-49B2-8331-FDB2CA67BA3F}" destId="{666273B6-15A6-46EA-8486-CA994DDF2647}" srcOrd="0" destOrd="0" presId="urn:microsoft.com/office/officeart/2005/8/layout/hList1"/>
    <dgm:cxn modelId="{81FCF0BE-43F4-4C88-90FD-66F54AD62D69}" type="presParOf" srcId="{A1C7DA31-9956-49B2-8331-FDB2CA67BA3F}" destId="{4C19448D-C490-4AEA-B341-D60A58D0861B}" srcOrd="1" destOrd="0" presId="urn:microsoft.com/office/officeart/2005/8/layout/hList1"/>
    <dgm:cxn modelId="{068745B2-2B20-4C82-9C86-59E33378594A}" type="presParOf" srcId="{CF4C418B-7C84-4F4A-ACF0-AB0123FCF40A}" destId="{BFCF4A97-7C1B-45AD-8693-A5586084235E}" srcOrd="3" destOrd="0" presId="urn:microsoft.com/office/officeart/2005/8/layout/hList1"/>
    <dgm:cxn modelId="{EF215875-E3E6-40D6-A28D-000985FC4C80}" type="presParOf" srcId="{CF4C418B-7C84-4F4A-ACF0-AB0123FCF40A}" destId="{18880C0E-EE7D-48F6-AC0D-F91F8578EE4E}" srcOrd="4" destOrd="0" presId="urn:microsoft.com/office/officeart/2005/8/layout/hList1"/>
    <dgm:cxn modelId="{D5B04FB2-CCD5-4A9B-87AC-F3ACFC771EC3}" type="presParOf" srcId="{18880C0E-EE7D-48F6-AC0D-F91F8578EE4E}" destId="{E900A8F6-19FC-4F62-87B2-044FCC028127}" srcOrd="0" destOrd="0" presId="urn:microsoft.com/office/officeart/2005/8/layout/hList1"/>
    <dgm:cxn modelId="{31506593-3CBB-46F6-A654-D07BA1DA9D2C}" type="presParOf" srcId="{18880C0E-EE7D-48F6-AC0D-F91F8578EE4E}" destId="{519CDF6E-3056-4926-BCD1-11805FF4BCD4}" srcOrd="1" destOrd="0" presId="urn:microsoft.com/office/officeart/2005/8/layout/hList1"/>
    <dgm:cxn modelId="{A6AFF3BB-03E0-4F11-ABBB-13047476DEA0}" type="presParOf" srcId="{CF4C418B-7C84-4F4A-ACF0-AB0123FCF40A}" destId="{34D2AAD4-839A-43C5-A520-4D0B4E69C2A3}" srcOrd="5" destOrd="0" presId="urn:microsoft.com/office/officeart/2005/8/layout/hList1"/>
    <dgm:cxn modelId="{D47DE03B-4FEF-45E0-AD6A-95E3246FF636}" type="presParOf" srcId="{CF4C418B-7C84-4F4A-ACF0-AB0123FCF40A}" destId="{3C3DF372-21AB-4398-8D52-D5A692E98D1A}" srcOrd="6" destOrd="0" presId="urn:microsoft.com/office/officeart/2005/8/layout/hList1"/>
    <dgm:cxn modelId="{36737F4B-0664-44DA-BACB-13E788BF8F66}" type="presParOf" srcId="{3C3DF372-21AB-4398-8D52-D5A692E98D1A}" destId="{26645FFA-EBF0-4069-B61D-F0B08BCF50B4}" srcOrd="0" destOrd="0" presId="urn:microsoft.com/office/officeart/2005/8/layout/hList1"/>
    <dgm:cxn modelId="{2B509A8E-C6F3-453B-BB2C-71748265BA3C}" type="presParOf" srcId="{3C3DF372-21AB-4398-8D52-D5A692E98D1A}" destId="{6611B4A5-071C-4435-85AD-E17027D1F53F}"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74D16E1-E4F7-41A7-8B68-E4A55B2E0C0A}" type="doc">
      <dgm:prSet loTypeId="urn:microsoft.com/office/officeart/2005/8/layout/venn3" loCatId="relationship" qsTypeId="urn:microsoft.com/office/officeart/2005/8/quickstyle/simple1" qsCatId="simple" csTypeId="urn:microsoft.com/office/officeart/2005/8/colors/colorful2" csCatId="colorful" phldr="1"/>
      <dgm:spPr/>
      <dgm:t>
        <a:bodyPr/>
        <a:lstStyle/>
        <a:p>
          <a:endParaRPr lang="en-US"/>
        </a:p>
      </dgm:t>
    </dgm:pt>
    <dgm:pt modelId="{85BB0D06-3C4A-4361-A29B-67BC1C2885CB}">
      <dgm:prSet custT="1"/>
      <dgm:spPr/>
      <dgm:t>
        <a:bodyPr/>
        <a:lstStyle/>
        <a:p>
          <a:pPr rtl="0"/>
          <a:r>
            <a:rPr lang="en-US" sz="2800" dirty="0"/>
            <a:t>Value Barrier</a:t>
          </a:r>
        </a:p>
      </dgm:t>
    </dgm:pt>
    <dgm:pt modelId="{59FD7EFF-44CF-41A7-9CF2-EB05E848A2BC}" type="parTrans" cxnId="{765FABBB-2864-49A7-B808-E4E1F05DC414}">
      <dgm:prSet/>
      <dgm:spPr/>
      <dgm:t>
        <a:bodyPr/>
        <a:lstStyle/>
        <a:p>
          <a:endParaRPr lang="en-US"/>
        </a:p>
      </dgm:t>
    </dgm:pt>
    <dgm:pt modelId="{29B17ADE-098A-4F32-A894-52586273A362}" type="sibTrans" cxnId="{765FABBB-2864-49A7-B808-E4E1F05DC414}">
      <dgm:prSet/>
      <dgm:spPr/>
      <dgm:t>
        <a:bodyPr/>
        <a:lstStyle/>
        <a:p>
          <a:endParaRPr lang="en-US"/>
        </a:p>
      </dgm:t>
    </dgm:pt>
    <dgm:pt modelId="{57D67BC6-69A8-41D8-8AA9-D6ECC696FF84}">
      <dgm:prSet custT="1"/>
      <dgm:spPr/>
      <dgm:t>
        <a:bodyPr/>
        <a:lstStyle/>
        <a:p>
          <a:pPr rtl="0"/>
          <a:r>
            <a:rPr lang="en-US" sz="2800" dirty="0"/>
            <a:t>Usage Barrier</a:t>
          </a:r>
        </a:p>
      </dgm:t>
    </dgm:pt>
    <dgm:pt modelId="{AA40AEDD-5574-408E-AD26-F4E9CA22BCC8}" type="parTrans" cxnId="{7BA3FB0C-F239-40F9-B511-669DC44CF494}">
      <dgm:prSet/>
      <dgm:spPr/>
      <dgm:t>
        <a:bodyPr/>
        <a:lstStyle/>
        <a:p>
          <a:endParaRPr lang="en-US"/>
        </a:p>
      </dgm:t>
    </dgm:pt>
    <dgm:pt modelId="{59FDFCC2-5928-4D04-BD8F-430AC05C88AF}" type="sibTrans" cxnId="{7BA3FB0C-F239-40F9-B511-669DC44CF494}">
      <dgm:prSet/>
      <dgm:spPr/>
      <dgm:t>
        <a:bodyPr/>
        <a:lstStyle/>
        <a:p>
          <a:endParaRPr lang="en-US"/>
        </a:p>
      </dgm:t>
    </dgm:pt>
    <dgm:pt modelId="{BADAD1FC-77D4-4160-8AD4-8E6AAE464326}">
      <dgm:prSet custT="1"/>
      <dgm:spPr/>
      <dgm:t>
        <a:bodyPr/>
        <a:lstStyle/>
        <a:p>
          <a:pPr rtl="0"/>
          <a:r>
            <a:rPr lang="en-US" sz="2800" dirty="0"/>
            <a:t>Risk Barrier</a:t>
          </a:r>
        </a:p>
      </dgm:t>
    </dgm:pt>
    <dgm:pt modelId="{5BA816AC-7F08-47AC-AA33-CBEECFA5AE07}" type="parTrans" cxnId="{89646488-A267-43A4-AFEE-3D5C050EDE9F}">
      <dgm:prSet/>
      <dgm:spPr/>
      <dgm:t>
        <a:bodyPr/>
        <a:lstStyle/>
        <a:p>
          <a:endParaRPr lang="en-US"/>
        </a:p>
      </dgm:t>
    </dgm:pt>
    <dgm:pt modelId="{5B7CA590-4E7C-4BDB-892C-97735A548CE8}" type="sibTrans" cxnId="{89646488-A267-43A4-AFEE-3D5C050EDE9F}">
      <dgm:prSet/>
      <dgm:spPr/>
      <dgm:t>
        <a:bodyPr/>
        <a:lstStyle/>
        <a:p>
          <a:endParaRPr lang="en-US"/>
        </a:p>
      </dgm:t>
    </dgm:pt>
    <dgm:pt modelId="{A16D2397-66F9-4304-B3B2-6402B398413F}" type="pres">
      <dgm:prSet presAssocID="{C74D16E1-E4F7-41A7-8B68-E4A55B2E0C0A}" presName="Name0" presStyleCnt="0">
        <dgm:presLayoutVars>
          <dgm:dir/>
          <dgm:resizeHandles val="exact"/>
        </dgm:presLayoutVars>
      </dgm:prSet>
      <dgm:spPr/>
    </dgm:pt>
    <dgm:pt modelId="{8983D3B9-84F8-4E89-8A6E-C4E53257BD17}" type="pres">
      <dgm:prSet presAssocID="{85BB0D06-3C4A-4361-A29B-67BC1C2885CB}" presName="Name5" presStyleLbl="vennNode1" presStyleIdx="0" presStyleCnt="3">
        <dgm:presLayoutVars>
          <dgm:bulletEnabled val="1"/>
        </dgm:presLayoutVars>
      </dgm:prSet>
      <dgm:spPr/>
    </dgm:pt>
    <dgm:pt modelId="{D6FD3F77-00C2-4E8B-A1E1-A01BD255852F}" type="pres">
      <dgm:prSet presAssocID="{29B17ADE-098A-4F32-A894-52586273A362}" presName="space" presStyleCnt="0"/>
      <dgm:spPr/>
    </dgm:pt>
    <dgm:pt modelId="{5B09D0A8-F12C-4828-A726-973F623E5725}" type="pres">
      <dgm:prSet presAssocID="{57D67BC6-69A8-41D8-8AA9-D6ECC696FF84}" presName="Name5" presStyleLbl="vennNode1" presStyleIdx="1" presStyleCnt="3">
        <dgm:presLayoutVars>
          <dgm:bulletEnabled val="1"/>
        </dgm:presLayoutVars>
      </dgm:prSet>
      <dgm:spPr/>
    </dgm:pt>
    <dgm:pt modelId="{FCCB0E76-6280-4D3D-A5C5-B4E5EB7F3244}" type="pres">
      <dgm:prSet presAssocID="{59FDFCC2-5928-4D04-BD8F-430AC05C88AF}" presName="space" presStyleCnt="0"/>
      <dgm:spPr/>
    </dgm:pt>
    <dgm:pt modelId="{6F488378-08EF-4804-A823-2EEDFC3326F3}" type="pres">
      <dgm:prSet presAssocID="{BADAD1FC-77D4-4160-8AD4-8E6AAE464326}" presName="Name5" presStyleLbl="vennNode1" presStyleIdx="2" presStyleCnt="3">
        <dgm:presLayoutVars>
          <dgm:bulletEnabled val="1"/>
        </dgm:presLayoutVars>
      </dgm:prSet>
      <dgm:spPr/>
    </dgm:pt>
  </dgm:ptLst>
  <dgm:cxnLst>
    <dgm:cxn modelId="{7BA3FB0C-F239-40F9-B511-669DC44CF494}" srcId="{C74D16E1-E4F7-41A7-8B68-E4A55B2E0C0A}" destId="{57D67BC6-69A8-41D8-8AA9-D6ECC696FF84}" srcOrd="1" destOrd="0" parTransId="{AA40AEDD-5574-408E-AD26-F4E9CA22BCC8}" sibTransId="{59FDFCC2-5928-4D04-BD8F-430AC05C88AF}"/>
    <dgm:cxn modelId="{50816131-E66A-4BED-AEF4-F23D171E581A}" type="presOf" srcId="{57D67BC6-69A8-41D8-8AA9-D6ECC696FF84}" destId="{5B09D0A8-F12C-4828-A726-973F623E5725}" srcOrd="0" destOrd="0" presId="urn:microsoft.com/office/officeart/2005/8/layout/venn3"/>
    <dgm:cxn modelId="{F8A0D031-A0CD-4E3E-8AA6-1229140BF731}" type="presOf" srcId="{85BB0D06-3C4A-4361-A29B-67BC1C2885CB}" destId="{8983D3B9-84F8-4E89-8A6E-C4E53257BD17}" srcOrd="0" destOrd="0" presId="urn:microsoft.com/office/officeart/2005/8/layout/venn3"/>
    <dgm:cxn modelId="{89646488-A267-43A4-AFEE-3D5C050EDE9F}" srcId="{C74D16E1-E4F7-41A7-8B68-E4A55B2E0C0A}" destId="{BADAD1FC-77D4-4160-8AD4-8E6AAE464326}" srcOrd="2" destOrd="0" parTransId="{5BA816AC-7F08-47AC-AA33-CBEECFA5AE07}" sibTransId="{5B7CA590-4E7C-4BDB-892C-97735A548CE8}"/>
    <dgm:cxn modelId="{765FABBB-2864-49A7-B808-E4E1F05DC414}" srcId="{C74D16E1-E4F7-41A7-8B68-E4A55B2E0C0A}" destId="{85BB0D06-3C4A-4361-A29B-67BC1C2885CB}" srcOrd="0" destOrd="0" parTransId="{59FD7EFF-44CF-41A7-9CF2-EB05E848A2BC}" sibTransId="{29B17ADE-098A-4F32-A894-52586273A362}"/>
    <dgm:cxn modelId="{C8163AC7-C830-49F0-A9E8-A2E994B477CC}" type="presOf" srcId="{BADAD1FC-77D4-4160-8AD4-8E6AAE464326}" destId="{6F488378-08EF-4804-A823-2EEDFC3326F3}" srcOrd="0" destOrd="0" presId="urn:microsoft.com/office/officeart/2005/8/layout/venn3"/>
    <dgm:cxn modelId="{713E56F4-10FA-4DB1-A823-FEB7C6C44795}" type="presOf" srcId="{C74D16E1-E4F7-41A7-8B68-E4A55B2E0C0A}" destId="{A16D2397-66F9-4304-B3B2-6402B398413F}" srcOrd="0" destOrd="0" presId="urn:microsoft.com/office/officeart/2005/8/layout/venn3"/>
    <dgm:cxn modelId="{49CA97C0-4508-4AF0-AF88-4E528F86707B}" type="presParOf" srcId="{A16D2397-66F9-4304-B3B2-6402B398413F}" destId="{8983D3B9-84F8-4E89-8A6E-C4E53257BD17}" srcOrd="0" destOrd="0" presId="urn:microsoft.com/office/officeart/2005/8/layout/venn3"/>
    <dgm:cxn modelId="{4D863362-A7ED-4EE8-81DD-3885B28B78C8}" type="presParOf" srcId="{A16D2397-66F9-4304-B3B2-6402B398413F}" destId="{D6FD3F77-00C2-4E8B-A1E1-A01BD255852F}" srcOrd="1" destOrd="0" presId="urn:microsoft.com/office/officeart/2005/8/layout/venn3"/>
    <dgm:cxn modelId="{D3CF6785-4453-43CD-8BDE-5AC251156B31}" type="presParOf" srcId="{A16D2397-66F9-4304-B3B2-6402B398413F}" destId="{5B09D0A8-F12C-4828-A726-973F623E5725}" srcOrd="2" destOrd="0" presId="urn:microsoft.com/office/officeart/2005/8/layout/venn3"/>
    <dgm:cxn modelId="{86CB2EEB-D60F-465A-90C1-1B9566B9F6FB}" type="presParOf" srcId="{A16D2397-66F9-4304-B3B2-6402B398413F}" destId="{FCCB0E76-6280-4D3D-A5C5-B4E5EB7F3244}" srcOrd="3" destOrd="0" presId="urn:microsoft.com/office/officeart/2005/8/layout/venn3"/>
    <dgm:cxn modelId="{D4FDADB7-6D3C-4593-8FC8-8E39AA8B5F60}" type="presParOf" srcId="{A16D2397-66F9-4304-B3B2-6402B398413F}" destId="{6F488378-08EF-4804-A823-2EEDFC3326F3}" srcOrd="4"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F3D5F9C-A0DE-493B-AEA1-6857122A9454}" type="doc">
      <dgm:prSet loTypeId="urn:microsoft.com/office/officeart/2005/8/layout/list1" loCatId="list" qsTypeId="urn:microsoft.com/office/officeart/2005/8/quickstyle/3d1" qsCatId="3D" csTypeId="urn:microsoft.com/office/officeart/2005/8/colors/colorful1" csCatId="colorful"/>
      <dgm:spPr/>
      <dgm:t>
        <a:bodyPr/>
        <a:lstStyle/>
        <a:p>
          <a:endParaRPr lang="en-US"/>
        </a:p>
      </dgm:t>
    </dgm:pt>
    <dgm:pt modelId="{900FF1B7-6853-4971-8ED3-D87F2ED65242}">
      <dgm:prSet/>
      <dgm:spPr/>
      <dgm:t>
        <a:bodyPr/>
        <a:lstStyle/>
        <a:p>
          <a:pPr rtl="0"/>
          <a:r>
            <a:rPr lang="en-US" dirty="0"/>
            <a:t>Competitive Intensity</a:t>
          </a:r>
        </a:p>
      </dgm:t>
    </dgm:pt>
    <dgm:pt modelId="{8017A42B-D6FD-4F36-B777-35F4A504FC4A}" type="parTrans" cxnId="{B3D68402-956F-418C-B5AF-9EB3B2CC0298}">
      <dgm:prSet/>
      <dgm:spPr/>
      <dgm:t>
        <a:bodyPr/>
        <a:lstStyle/>
        <a:p>
          <a:endParaRPr lang="en-US"/>
        </a:p>
      </dgm:t>
    </dgm:pt>
    <dgm:pt modelId="{E438A4C0-DBE9-4AEC-8199-2627CC7060F7}" type="sibTrans" cxnId="{B3D68402-956F-418C-B5AF-9EB3B2CC0298}">
      <dgm:prSet/>
      <dgm:spPr/>
      <dgm:t>
        <a:bodyPr/>
        <a:lstStyle/>
        <a:p>
          <a:endParaRPr lang="en-US"/>
        </a:p>
      </dgm:t>
    </dgm:pt>
    <dgm:pt modelId="{E55E8D72-1944-4B7A-A665-BCE1E1EBDA81}">
      <dgm:prSet/>
      <dgm:spPr/>
      <dgm:t>
        <a:bodyPr/>
        <a:lstStyle/>
        <a:p>
          <a:pPr rtl="0"/>
          <a:r>
            <a:rPr lang="en-US" dirty="0"/>
            <a:t>Reputation Of The Supplier</a:t>
          </a:r>
        </a:p>
      </dgm:t>
    </dgm:pt>
    <dgm:pt modelId="{3DE0C65D-473A-40F9-B64E-D13C92AFDF71}" type="parTrans" cxnId="{4F9219F4-C8AE-4357-92A5-31A5E69DC925}">
      <dgm:prSet/>
      <dgm:spPr/>
      <dgm:t>
        <a:bodyPr/>
        <a:lstStyle/>
        <a:p>
          <a:endParaRPr lang="en-US"/>
        </a:p>
      </dgm:t>
    </dgm:pt>
    <dgm:pt modelId="{B8C64481-2453-4223-BEAD-FD0511128156}" type="sibTrans" cxnId="{4F9219F4-C8AE-4357-92A5-31A5E69DC925}">
      <dgm:prSet/>
      <dgm:spPr/>
      <dgm:t>
        <a:bodyPr/>
        <a:lstStyle/>
        <a:p>
          <a:endParaRPr lang="en-US"/>
        </a:p>
      </dgm:t>
    </dgm:pt>
    <dgm:pt modelId="{FC2AAA21-8100-4D4F-AD64-E33AA64F35FC}">
      <dgm:prSet/>
      <dgm:spPr/>
      <dgm:t>
        <a:bodyPr/>
        <a:lstStyle/>
        <a:p>
          <a:pPr rtl="0"/>
          <a:r>
            <a:rPr lang="en-US" dirty="0" err="1"/>
            <a:t>Standardised</a:t>
          </a:r>
          <a:r>
            <a:rPr lang="en-US" dirty="0"/>
            <a:t> Technology</a:t>
          </a:r>
        </a:p>
      </dgm:t>
    </dgm:pt>
    <dgm:pt modelId="{808F5E82-874E-45B1-B238-904F9142320D}" type="parTrans" cxnId="{4FC62A71-A595-436C-8846-26742ADD51E1}">
      <dgm:prSet/>
      <dgm:spPr/>
      <dgm:t>
        <a:bodyPr/>
        <a:lstStyle/>
        <a:p>
          <a:endParaRPr lang="en-US"/>
        </a:p>
      </dgm:t>
    </dgm:pt>
    <dgm:pt modelId="{9BD42DB0-0319-47CB-9833-C798C89CE7F5}" type="sibTrans" cxnId="{4FC62A71-A595-436C-8846-26742ADD51E1}">
      <dgm:prSet/>
      <dgm:spPr/>
      <dgm:t>
        <a:bodyPr/>
        <a:lstStyle/>
        <a:p>
          <a:endParaRPr lang="en-US"/>
        </a:p>
      </dgm:t>
    </dgm:pt>
    <dgm:pt modelId="{CDE89C81-CEB6-43F6-9C87-4FD4E2B82117}">
      <dgm:prSet/>
      <dgm:spPr/>
      <dgm:t>
        <a:bodyPr/>
        <a:lstStyle/>
        <a:p>
          <a:pPr rtl="0"/>
          <a:r>
            <a:rPr lang="en-US" dirty="0"/>
            <a:t>Vertical Coordination</a:t>
          </a:r>
        </a:p>
      </dgm:t>
    </dgm:pt>
    <dgm:pt modelId="{BDD49246-A317-408B-835E-6028B63D5EB2}" type="parTrans" cxnId="{CFF4208A-EA19-46FC-B98A-484326A535D3}">
      <dgm:prSet/>
      <dgm:spPr/>
      <dgm:t>
        <a:bodyPr/>
        <a:lstStyle/>
        <a:p>
          <a:endParaRPr lang="en-US"/>
        </a:p>
      </dgm:t>
    </dgm:pt>
    <dgm:pt modelId="{DE3E0F88-4D25-4B64-B7E0-9235AFAE27F4}" type="sibTrans" cxnId="{CFF4208A-EA19-46FC-B98A-484326A535D3}">
      <dgm:prSet/>
      <dgm:spPr/>
      <dgm:t>
        <a:bodyPr/>
        <a:lstStyle/>
        <a:p>
          <a:endParaRPr lang="en-US"/>
        </a:p>
      </dgm:t>
    </dgm:pt>
    <dgm:pt modelId="{7B690B53-51B0-40A0-8C1A-B13A0F3F9203}">
      <dgm:prSet/>
      <dgm:spPr/>
      <dgm:t>
        <a:bodyPr/>
        <a:lstStyle/>
        <a:p>
          <a:pPr rtl="0"/>
          <a:r>
            <a:rPr lang="en-US" dirty="0"/>
            <a:t>Resource Commitments</a:t>
          </a:r>
        </a:p>
      </dgm:t>
    </dgm:pt>
    <dgm:pt modelId="{C266E724-A00C-48DE-B00B-7A9C0B51DA26}" type="parTrans" cxnId="{88D27C2D-F79C-432B-821F-5A9CD601B32B}">
      <dgm:prSet/>
      <dgm:spPr/>
      <dgm:t>
        <a:bodyPr/>
        <a:lstStyle/>
        <a:p>
          <a:endParaRPr lang="en-US"/>
        </a:p>
      </dgm:t>
    </dgm:pt>
    <dgm:pt modelId="{C9207266-EA71-4243-8C4F-7D0C2B96AA0C}" type="sibTrans" cxnId="{88D27C2D-F79C-432B-821F-5A9CD601B32B}">
      <dgm:prSet/>
      <dgm:spPr/>
      <dgm:t>
        <a:bodyPr/>
        <a:lstStyle/>
        <a:p>
          <a:endParaRPr lang="en-US"/>
        </a:p>
      </dgm:t>
    </dgm:pt>
    <dgm:pt modelId="{1F289C5F-215C-4411-B23C-3EA6F0A40E3C}" type="pres">
      <dgm:prSet presAssocID="{4F3D5F9C-A0DE-493B-AEA1-6857122A9454}" presName="linear" presStyleCnt="0">
        <dgm:presLayoutVars>
          <dgm:dir/>
          <dgm:animLvl val="lvl"/>
          <dgm:resizeHandles val="exact"/>
        </dgm:presLayoutVars>
      </dgm:prSet>
      <dgm:spPr/>
    </dgm:pt>
    <dgm:pt modelId="{ECEE182E-661C-4A9C-B4FA-DA092A38E1D6}" type="pres">
      <dgm:prSet presAssocID="{900FF1B7-6853-4971-8ED3-D87F2ED65242}" presName="parentLin" presStyleCnt="0"/>
      <dgm:spPr/>
    </dgm:pt>
    <dgm:pt modelId="{0A76E52F-CE43-478B-8EA2-EAFA51EADB5F}" type="pres">
      <dgm:prSet presAssocID="{900FF1B7-6853-4971-8ED3-D87F2ED65242}" presName="parentLeftMargin" presStyleLbl="node1" presStyleIdx="0" presStyleCnt="5"/>
      <dgm:spPr/>
    </dgm:pt>
    <dgm:pt modelId="{528216B7-3C67-41DF-8004-D663A88138CD}" type="pres">
      <dgm:prSet presAssocID="{900FF1B7-6853-4971-8ED3-D87F2ED65242}" presName="parentText" presStyleLbl="node1" presStyleIdx="0" presStyleCnt="5">
        <dgm:presLayoutVars>
          <dgm:chMax val="0"/>
          <dgm:bulletEnabled val="1"/>
        </dgm:presLayoutVars>
      </dgm:prSet>
      <dgm:spPr/>
    </dgm:pt>
    <dgm:pt modelId="{CBEDC2B0-6D1A-4EE5-9D95-0CFCBD034BC8}" type="pres">
      <dgm:prSet presAssocID="{900FF1B7-6853-4971-8ED3-D87F2ED65242}" presName="negativeSpace" presStyleCnt="0"/>
      <dgm:spPr/>
    </dgm:pt>
    <dgm:pt modelId="{0B6573FB-291F-43DA-84BB-4F4542C6BC84}" type="pres">
      <dgm:prSet presAssocID="{900FF1B7-6853-4971-8ED3-D87F2ED65242}" presName="childText" presStyleLbl="conFgAcc1" presStyleIdx="0" presStyleCnt="5">
        <dgm:presLayoutVars>
          <dgm:bulletEnabled val="1"/>
        </dgm:presLayoutVars>
      </dgm:prSet>
      <dgm:spPr/>
    </dgm:pt>
    <dgm:pt modelId="{1F260F99-B68A-4760-BF75-4C4FD11196A3}" type="pres">
      <dgm:prSet presAssocID="{E438A4C0-DBE9-4AEC-8199-2627CC7060F7}" presName="spaceBetweenRectangles" presStyleCnt="0"/>
      <dgm:spPr/>
    </dgm:pt>
    <dgm:pt modelId="{6557111C-34AB-430A-A996-FCB866A54810}" type="pres">
      <dgm:prSet presAssocID="{E55E8D72-1944-4B7A-A665-BCE1E1EBDA81}" presName="parentLin" presStyleCnt="0"/>
      <dgm:spPr/>
    </dgm:pt>
    <dgm:pt modelId="{8B1E2452-6925-4F06-BBA8-F16D91CF4D26}" type="pres">
      <dgm:prSet presAssocID="{E55E8D72-1944-4B7A-A665-BCE1E1EBDA81}" presName="parentLeftMargin" presStyleLbl="node1" presStyleIdx="0" presStyleCnt="5"/>
      <dgm:spPr/>
    </dgm:pt>
    <dgm:pt modelId="{03449712-B984-40B5-B05C-5D6B981B0672}" type="pres">
      <dgm:prSet presAssocID="{E55E8D72-1944-4B7A-A665-BCE1E1EBDA81}" presName="parentText" presStyleLbl="node1" presStyleIdx="1" presStyleCnt="5">
        <dgm:presLayoutVars>
          <dgm:chMax val="0"/>
          <dgm:bulletEnabled val="1"/>
        </dgm:presLayoutVars>
      </dgm:prSet>
      <dgm:spPr/>
    </dgm:pt>
    <dgm:pt modelId="{326B07E3-0FA1-4C34-8190-76F7501A95F9}" type="pres">
      <dgm:prSet presAssocID="{E55E8D72-1944-4B7A-A665-BCE1E1EBDA81}" presName="negativeSpace" presStyleCnt="0"/>
      <dgm:spPr/>
    </dgm:pt>
    <dgm:pt modelId="{AB1B13EE-EB80-446A-8FCB-53520084EADA}" type="pres">
      <dgm:prSet presAssocID="{E55E8D72-1944-4B7A-A665-BCE1E1EBDA81}" presName="childText" presStyleLbl="conFgAcc1" presStyleIdx="1" presStyleCnt="5">
        <dgm:presLayoutVars>
          <dgm:bulletEnabled val="1"/>
        </dgm:presLayoutVars>
      </dgm:prSet>
      <dgm:spPr/>
    </dgm:pt>
    <dgm:pt modelId="{8534E465-49A7-4556-BDAA-A123E9E038E7}" type="pres">
      <dgm:prSet presAssocID="{B8C64481-2453-4223-BEAD-FD0511128156}" presName="spaceBetweenRectangles" presStyleCnt="0"/>
      <dgm:spPr/>
    </dgm:pt>
    <dgm:pt modelId="{81BF53A8-ACE2-442B-B305-C2437A8A06AF}" type="pres">
      <dgm:prSet presAssocID="{FC2AAA21-8100-4D4F-AD64-E33AA64F35FC}" presName="parentLin" presStyleCnt="0"/>
      <dgm:spPr/>
    </dgm:pt>
    <dgm:pt modelId="{42266E3B-4BEA-4A69-B051-D6301A91A0DE}" type="pres">
      <dgm:prSet presAssocID="{FC2AAA21-8100-4D4F-AD64-E33AA64F35FC}" presName="parentLeftMargin" presStyleLbl="node1" presStyleIdx="1" presStyleCnt="5"/>
      <dgm:spPr/>
    </dgm:pt>
    <dgm:pt modelId="{CCE1F7F5-D176-4839-AC50-50ADAC5921BB}" type="pres">
      <dgm:prSet presAssocID="{FC2AAA21-8100-4D4F-AD64-E33AA64F35FC}" presName="parentText" presStyleLbl="node1" presStyleIdx="2" presStyleCnt="5">
        <dgm:presLayoutVars>
          <dgm:chMax val="0"/>
          <dgm:bulletEnabled val="1"/>
        </dgm:presLayoutVars>
      </dgm:prSet>
      <dgm:spPr/>
    </dgm:pt>
    <dgm:pt modelId="{0C174388-82D8-4674-9AEA-D59ACA36EF89}" type="pres">
      <dgm:prSet presAssocID="{FC2AAA21-8100-4D4F-AD64-E33AA64F35FC}" presName="negativeSpace" presStyleCnt="0"/>
      <dgm:spPr/>
    </dgm:pt>
    <dgm:pt modelId="{925AC124-E610-4839-912E-0012580ED182}" type="pres">
      <dgm:prSet presAssocID="{FC2AAA21-8100-4D4F-AD64-E33AA64F35FC}" presName="childText" presStyleLbl="conFgAcc1" presStyleIdx="2" presStyleCnt="5">
        <dgm:presLayoutVars>
          <dgm:bulletEnabled val="1"/>
        </dgm:presLayoutVars>
      </dgm:prSet>
      <dgm:spPr/>
    </dgm:pt>
    <dgm:pt modelId="{672B6DD2-D52B-4E1A-8503-A3DC6133DD56}" type="pres">
      <dgm:prSet presAssocID="{9BD42DB0-0319-47CB-9833-C798C89CE7F5}" presName="spaceBetweenRectangles" presStyleCnt="0"/>
      <dgm:spPr/>
    </dgm:pt>
    <dgm:pt modelId="{DBD44D8B-7097-44CB-8251-ACEAA65660DA}" type="pres">
      <dgm:prSet presAssocID="{CDE89C81-CEB6-43F6-9C87-4FD4E2B82117}" presName="parentLin" presStyleCnt="0"/>
      <dgm:spPr/>
    </dgm:pt>
    <dgm:pt modelId="{BC45C3FD-6184-4376-A239-53F86DE94AC3}" type="pres">
      <dgm:prSet presAssocID="{CDE89C81-CEB6-43F6-9C87-4FD4E2B82117}" presName="parentLeftMargin" presStyleLbl="node1" presStyleIdx="2" presStyleCnt="5"/>
      <dgm:spPr/>
    </dgm:pt>
    <dgm:pt modelId="{5D7D6A36-2FB6-4D63-8581-ADD60EE9D048}" type="pres">
      <dgm:prSet presAssocID="{CDE89C81-CEB6-43F6-9C87-4FD4E2B82117}" presName="parentText" presStyleLbl="node1" presStyleIdx="3" presStyleCnt="5">
        <dgm:presLayoutVars>
          <dgm:chMax val="0"/>
          <dgm:bulletEnabled val="1"/>
        </dgm:presLayoutVars>
      </dgm:prSet>
      <dgm:spPr/>
    </dgm:pt>
    <dgm:pt modelId="{16A1DC65-42FA-44F1-8DDA-D52D273B9A0A}" type="pres">
      <dgm:prSet presAssocID="{CDE89C81-CEB6-43F6-9C87-4FD4E2B82117}" presName="negativeSpace" presStyleCnt="0"/>
      <dgm:spPr/>
    </dgm:pt>
    <dgm:pt modelId="{2655D1F7-9361-4211-9A66-4AC836393F7B}" type="pres">
      <dgm:prSet presAssocID="{CDE89C81-CEB6-43F6-9C87-4FD4E2B82117}" presName="childText" presStyleLbl="conFgAcc1" presStyleIdx="3" presStyleCnt="5">
        <dgm:presLayoutVars>
          <dgm:bulletEnabled val="1"/>
        </dgm:presLayoutVars>
      </dgm:prSet>
      <dgm:spPr/>
    </dgm:pt>
    <dgm:pt modelId="{1ECED73B-19FB-4503-AB70-D713E809F862}" type="pres">
      <dgm:prSet presAssocID="{DE3E0F88-4D25-4B64-B7E0-9235AFAE27F4}" presName="spaceBetweenRectangles" presStyleCnt="0"/>
      <dgm:spPr/>
    </dgm:pt>
    <dgm:pt modelId="{FBC1DEC4-43FA-4932-A6EC-AF386EF212F9}" type="pres">
      <dgm:prSet presAssocID="{7B690B53-51B0-40A0-8C1A-B13A0F3F9203}" presName="parentLin" presStyleCnt="0"/>
      <dgm:spPr/>
    </dgm:pt>
    <dgm:pt modelId="{485444AF-2250-48E7-88F6-271C0A26EA8C}" type="pres">
      <dgm:prSet presAssocID="{7B690B53-51B0-40A0-8C1A-B13A0F3F9203}" presName="parentLeftMargin" presStyleLbl="node1" presStyleIdx="3" presStyleCnt="5"/>
      <dgm:spPr/>
    </dgm:pt>
    <dgm:pt modelId="{92B0231B-54D3-4107-9826-9E4ED586E323}" type="pres">
      <dgm:prSet presAssocID="{7B690B53-51B0-40A0-8C1A-B13A0F3F9203}" presName="parentText" presStyleLbl="node1" presStyleIdx="4" presStyleCnt="5">
        <dgm:presLayoutVars>
          <dgm:chMax val="0"/>
          <dgm:bulletEnabled val="1"/>
        </dgm:presLayoutVars>
      </dgm:prSet>
      <dgm:spPr/>
    </dgm:pt>
    <dgm:pt modelId="{6DAEA8D4-4699-484D-B76C-83A11EEF2971}" type="pres">
      <dgm:prSet presAssocID="{7B690B53-51B0-40A0-8C1A-B13A0F3F9203}" presName="negativeSpace" presStyleCnt="0"/>
      <dgm:spPr/>
    </dgm:pt>
    <dgm:pt modelId="{17FF2489-4EBF-45D8-9438-C31548F2480E}" type="pres">
      <dgm:prSet presAssocID="{7B690B53-51B0-40A0-8C1A-B13A0F3F9203}" presName="childText" presStyleLbl="conFgAcc1" presStyleIdx="4" presStyleCnt="5">
        <dgm:presLayoutVars>
          <dgm:bulletEnabled val="1"/>
        </dgm:presLayoutVars>
      </dgm:prSet>
      <dgm:spPr/>
    </dgm:pt>
  </dgm:ptLst>
  <dgm:cxnLst>
    <dgm:cxn modelId="{B3D68402-956F-418C-B5AF-9EB3B2CC0298}" srcId="{4F3D5F9C-A0DE-493B-AEA1-6857122A9454}" destId="{900FF1B7-6853-4971-8ED3-D87F2ED65242}" srcOrd="0" destOrd="0" parTransId="{8017A42B-D6FD-4F36-B777-35F4A504FC4A}" sibTransId="{E438A4C0-DBE9-4AEC-8199-2627CC7060F7}"/>
    <dgm:cxn modelId="{66782613-994A-4627-96BB-60A0DD28BF2E}" type="presOf" srcId="{900FF1B7-6853-4971-8ED3-D87F2ED65242}" destId="{528216B7-3C67-41DF-8004-D663A88138CD}" srcOrd="1" destOrd="0" presId="urn:microsoft.com/office/officeart/2005/8/layout/list1"/>
    <dgm:cxn modelId="{70A39426-0DB5-4522-96AB-F0E1C010D9E6}" type="presOf" srcId="{CDE89C81-CEB6-43F6-9C87-4FD4E2B82117}" destId="{BC45C3FD-6184-4376-A239-53F86DE94AC3}" srcOrd="0" destOrd="0" presId="urn:microsoft.com/office/officeart/2005/8/layout/list1"/>
    <dgm:cxn modelId="{88D27C2D-F79C-432B-821F-5A9CD601B32B}" srcId="{4F3D5F9C-A0DE-493B-AEA1-6857122A9454}" destId="{7B690B53-51B0-40A0-8C1A-B13A0F3F9203}" srcOrd="4" destOrd="0" parTransId="{C266E724-A00C-48DE-B00B-7A9C0B51DA26}" sibTransId="{C9207266-EA71-4243-8C4F-7D0C2B96AA0C}"/>
    <dgm:cxn modelId="{D56F5E31-EC43-4DF5-8B3F-FE1235A8BFC0}" type="presOf" srcId="{FC2AAA21-8100-4D4F-AD64-E33AA64F35FC}" destId="{CCE1F7F5-D176-4839-AC50-50ADAC5921BB}" srcOrd="1" destOrd="0" presId="urn:microsoft.com/office/officeart/2005/8/layout/list1"/>
    <dgm:cxn modelId="{DD161B5F-47E8-47D7-A9ED-AE59FBEC14B7}" type="presOf" srcId="{7B690B53-51B0-40A0-8C1A-B13A0F3F9203}" destId="{92B0231B-54D3-4107-9826-9E4ED586E323}" srcOrd="1" destOrd="0" presId="urn:microsoft.com/office/officeart/2005/8/layout/list1"/>
    <dgm:cxn modelId="{CDDFCB47-16E4-48DA-A698-6C3CFA788466}" type="presOf" srcId="{E55E8D72-1944-4B7A-A665-BCE1E1EBDA81}" destId="{03449712-B984-40B5-B05C-5D6B981B0672}" srcOrd="1" destOrd="0" presId="urn:microsoft.com/office/officeart/2005/8/layout/list1"/>
    <dgm:cxn modelId="{4FC62A71-A595-436C-8846-26742ADD51E1}" srcId="{4F3D5F9C-A0DE-493B-AEA1-6857122A9454}" destId="{FC2AAA21-8100-4D4F-AD64-E33AA64F35FC}" srcOrd="2" destOrd="0" parTransId="{808F5E82-874E-45B1-B238-904F9142320D}" sibTransId="{9BD42DB0-0319-47CB-9833-C798C89CE7F5}"/>
    <dgm:cxn modelId="{41552158-4D4F-4098-B2F1-38CA9DF0087B}" type="presOf" srcId="{900FF1B7-6853-4971-8ED3-D87F2ED65242}" destId="{0A76E52F-CE43-478B-8EA2-EAFA51EADB5F}" srcOrd="0" destOrd="0" presId="urn:microsoft.com/office/officeart/2005/8/layout/list1"/>
    <dgm:cxn modelId="{CFF4208A-EA19-46FC-B98A-484326A535D3}" srcId="{4F3D5F9C-A0DE-493B-AEA1-6857122A9454}" destId="{CDE89C81-CEB6-43F6-9C87-4FD4E2B82117}" srcOrd="3" destOrd="0" parTransId="{BDD49246-A317-408B-835E-6028B63D5EB2}" sibTransId="{DE3E0F88-4D25-4B64-B7E0-9235AFAE27F4}"/>
    <dgm:cxn modelId="{A472E194-9920-4EEB-8A51-E8E36C3251BA}" type="presOf" srcId="{4F3D5F9C-A0DE-493B-AEA1-6857122A9454}" destId="{1F289C5F-215C-4411-B23C-3EA6F0A40E3C}" srcOrd="0" destOrd="0" presId="urn:microsoft.com/office/officeart/2005/8/layout/list1"/>
    <dgm:cxn modelId="{E3F73CB7-4EA7-4361-A561-14BF6EE9722E}" type="presOf" srcId="{FC2AAA21-8100-4D4F-AD64-E33AA64F35FC}" destId="{42266E3B-4BEA-4A69-B051-D6301A91A0DE}" srcOrd="0" destOrd="0" presId="urn:microsoft.com/office/officeart/2005/8/layout/list1"/>
    <dgm:cxn modelId="{5D3B3FE3-CC59-4C05-8B73-9569B3AB9DA3}" type="presOf" srcId="{CDE89C81-CEB6-43F6-9C87-4FD4E2B82117}" destId="{5D7D6A36-2FB6-4D63-8581-ADD60EE9D048}" srcOrd="1" destOrd="0" presId="urn:microsoft.com/office/officeart/2005/8/layout/list1"/>
    <dgm:cxn modelId="{4E31BEE4-7ACB-43D1-8E01-FD2061EC0E8C}" type="presOf" srcId="{7B690B53-51B0-40A0-8C1A-B13A0F3F9203}" destId="{485444AF-2250-48E7-88F6-271C0A26EA8C}" srcOrd="0" destOrd="0" presId="urn:microsoft.com/office/officeart/2005/8/layout/list1"/>
    <dgm:cxn modelId="{FE0C8AE8-4FDB-45FB-B279-61303C26C16A}" type="presOf" srcId="{E55E8D72-1944-4B7A-A665-BCE1E1EBDA81}" destId="{8B1E2452-6925-4F06-BBA8-F16D91CF4D26}" srcOrd="0" destOrd="0" presId="urn:microsoft.com/office/officeart/2005/8/layout/list1"/>
    <dgm:cxn modelId="{4F9219F4-C8AE-4357-92A5-31A5E69DC925}" srcId="{4F3D5F9C-A0DE-493B-AEA1-6857122A9454}" destId="{E55E8D72-1944-4B7A-A665-BCE1E1EBDA81}" srcOrd="1" destOrd="0" parTransId="{3DE0C65D-473A-40F9-B64E-D13C92AFDF71}" sibTransId="{B8C64481-2453-4223-BEAD-FD0511128156}"/>
    <dgm:cxn modelId="{B32275AD-82E5-453C-86A2-1B188A44AD38}" type="presParOf" srcId="{1F289C5F-215C-4411-B23C-3EA6F0A40E3C}" destId="{ECEE182E-661C-4A9C-B4FA-DA092A38E1D6}" srcOrd="0" destOrd="0" presId="urn:microsoft.com/office/officeart/2005/8/layout/list1"/>
    <dgm:cxn modelId="{A70D663F-8C11-4ADE-B536-E83E00194B72}" type="presParOf" srcId="{ECEE182E-661C-4A9C-B4FA-DA092A38E1D6}" destId="{0A76E52F-CE43-478B-8EA2-EAFA51EADB5F}" srcOrd="0" destOrd="0" presId="urn:microsoft.com/office/officeart/2005/8/layout/list1"/>
    <dgm:cxn modelId="{D747257B-21EF-44A8-B624-24216ED510E0}" type="presParOf" srcId="{ECEE182E-661C-4A9C-B4FA-DA092A38E1D6}" destId="{528216B7-3C67-41DF-8004-D663A88138CD}" srcOrd="1" destOrd="0" presId="urn:microsoft.com/office/officeart/2005/8/layout/list1"/>
    <dgm:cxn modelId="{AD1B41E4-3E7E-421B-A471-69BE972FB9E0}" type="presParOf" srcId="{1F289C5F-215C-4411-B23C-3EA6F0A40E3C}" destId="{CBEDC2B0-6D1A-4EE5-9D95-0CFCBD034BC8}" srcOrd="1" destOrd="0" presId="urn:microsoft.com/office/officeart/2005/8/layout/list1"/>
    <dgm:cxn modelId="{8FA062B6-B563-4D43-A3F4-A999149A7BE6}" type="presParOf" srcId="{1F289C5F-215C-4411-B23C-3EA6F0A40E3C}" destId="{0B6573FB-291F-43DA-84BB-4F4542C6BC84}" srcOrd="2" destOrd="0" presId="urn:microsoft.com/office/officeart/2005/8/layout/list1"/>
    <dgm:cxn modelId="{5AD94BDB-E97E-4DD4-93F0-88D7782A2E00}" type="presParOf" srcId="{1F289C5F-215C-4411-B23C-3EA6F0A40E3C}" destId="{1F260F99-B68A-4760-BF75-4C4FD11196A3}" srcOrd="3" destOrd="0" presId="urn:microsoft.com/office/officeart/2005/8/layout/list1"/>
    <dgm:cxn modelId="{D1A98C87-91E5-418A-8F5E-F95CEB1698A5}" type="presParOf" srcId="{1F289C5F-215C-4411-B23C-3EA6F0A40E3C}" destId="{6557111C-34AB-430A-A996-FCB866A54810}" srcOrd="4" destOrd="0" presId="urn:microsoft.com/office/officeart/2005/8/layout/list1"/>
    <dgm:cxn modelId="{5FAAA93B-4218-47BD-A685-DB14978515F6}" type="presParOf" srcId="{6557111C-34AB-430A-A996-FCB866A54810}" destId="{8B1E2452-6925-4F06-BBA8-F16D91CF4D26}" srcOrd="0" destOrd="0" presId="urn:microsoft.com/office/officeart/2005/8/layout/list1"/>
    <dgm:cxn modelId="{969569F0-6C40-4D6C-9FD6-44F8D0C2375F}" type="presParOf" srcId="{6557111C-34AB-430A-A996-FCB866A54810}" destId="{03449712-B984-40B5-B05C-5D6B981B0672}" srcOrd="1" destOrd="0" presId="urn:microsoft.com/office/officeart/2005/8/layout/list1"/>
    <dgm:cxn modelId="{C037579D-D007-4258-B315-D1808FEB02B1}" type="presParOf" srcId="{1F289C5F-215C-4411-B23C-3EA6F0A40E3C}" destId="{326B07E3-0FA1-4C34-8190-76F7501A95F9}" srcOrd="5" destOrd="0" presId="urn:microsoft.com/office/officeart/2005/8/layout/list1"/>
    <dgm:cxn modelId="{B810002C-3559-47A5-BEF5-39FE75E583E5}" type="presParOf" srcId="{1F289C5F-215C-4411-B23C-3EA6F0A40E3C}" destId="{AB1B13EE-EB80-446A-8FCB-53520084EADA}" srcOrd="6" destOrd="0" presId="urn:microsoft.com/office/officeart/2005/8/layout/list1"/>
    <dgm:cxn modelId="{A1D402FE-F68F-4C11-83E3-7D21E5868F04}" type="presParOf" srcId="{1F289C5F-215C-4411-B23C-3EA6F0A40E3C}" destId="{8534E465-49A7-4556-BDAA-A123E9E038E7}" srcOrd="7" destOrd="0" presId="urn:microsoft.com/office/officeart/2005/8/layout/list1"/>
    <dgm:cxn modelId="{4CC06FD3-DAD8-4AF6-869C-206ADBD721B2}" type="presParOf" srcId="{1F289C5F-215C-4411-B23C-3EA6F0A40E3C}" destId="{81BF53A8-ACE2-442B-B305-C2437A8A06AF}" srcOrd="8" destOrd="0" presId="urn:microsoft.com/office/officeart/2005/8/layout/list1"/>
    <dgm:cxn modelId="{A6938D6F-C567-4E62-9664-D0C7947AD550}" type="presParOf" srcId="{81BF53A8-ACE2-442B-B305-C2437A8A06AF}" destId="{42266E3B-4BEA-4A69-B051-D6301A91A0DE}" srcOrd="0" destOrd="0" presId="urn:microsoft.com/office/officeart/2005/8/layout/list1"/>
    <dgm:cxn modelId="{BE9AD450-91E4-41A1-80B8-BD22CB63E184}" type="presParOf" srcId="{81BF53A8-ACE2-442B-B305-C2437A8A06AF}" destId="{CCE1F7F5-D176-4839-AC50-50ADAC5921BB}" srcOrd="1" destOrd="0" presId="urn:microsoft.com/office/officeart/2005/8/layout/list1"/>
    <dgm:cxn modelId="{C0496F56-A92E-4286-A5B2-E36ABB336354}" type="presParOf" srcId="{1F289C5F-215C-4411-B23C-3EA6F0A40E3C}" destId="{0C174388-82D8-4674-9AEA-D59ACA36EF89}" srcOrd="9" destOrd="0" presId="urn:microsoft.com/office/officeart/2005/8/layout/list1"/>
    <dgm:cxn modelId="{09694040-19F1-44EB-9CA6-255079E7F159}" type="presParOf" srcId="{1F289C5F-215C-4411-B23C-3EA6F0A40E3C}" destId="{925AC124-E610-4839-912E-0012580ED182}" srcOrd="10" destOrd="0" presId="urn:microsoft.com/office/officeart/2005/8/layout/list1"/>
    <dgm:cxn modelId="{38C0AE66-F5E1-46AC-8BA1-52ECAE111725}" type="presParOf" srcId="{1F289C5F-215C-4411-B23C-3EA6F0A40E3C}" destId="{672B6DD2-D52B-4E1A-8503-A3DC6133DD56}" srcOrd="11" destOrd="0" presId="urn:microsoft.com/office/officeart/2005/8/layout/list1"/>
    <dgm:cxn modelId="{21E6BED6-2999-4C46-9AA0-8CD39DDB5CDE}" type="presParOf" srcId="{1F289C5F-215C-4411-B23C-3EA6F0A40E3C}" destId="{DBD44D8B-7097-44CB-8251-ACEAA65660DA}" srcOrd="12" destOrd="0" presId="urn:microsoft.com/office/officeart/2005/8/layout/list1"/>
    <dgm:cxn modelId="{63655590-11E9-47A0-9C0B-6F39A9ED0349}" type="presParOf" srcId="{DBD44D8B-7097-44CB-8251-ACEAA65660DA}" destId="{BC45C3FD-6184-4376-A239-53F86DE94AC3}" srcOrd="0" destOrd="0" presId="urn:microsoft.com/office/officeart/2005/8/layout/list1"/>
    <dgm:cxn modelId="{AE81708A-A2A4-44EE-8512-6A6E2C0C4165}" type="presParOf" srcId="{DBD44D8B-7097-44CB-8251-ACEAA65660DA}" destId="{5D7D6A36-2FB6-4D63-8581-ADD60EE9D048}" srcOrd="1" destOrd="0" presId="urn:microsoft.com/office/officeart/2005/8/layout/list1"/>
    <dgm:cxn modelId="{0A45DB68-3D84-4319-88BD-BC07ACA25D5B}" type="presParOf" srcId="{1F289C5F-215C-4411-B23C-3EA6F0A40E3C}" destId="{16A1DC65-42FA-44F1-8DDA-D52D273B9A0A}" srcOrd="13" destOrd="0" presId="urn:microsoft.com/office/officeart/2005/8/layout/list1"/>
    <dgm:cxn modelId="{50D8DDF6-FCD2-4C08-B5C1-27041125E34F}" type="presParOf" srcId="{1F289C5F-215C-4411-B23C-3EA6F0A40E3C}" destId="{2655D1F7-9361-4211-9A66-4AC836393F7B}" srcOrd="14" destOrd="0" presId="urn:microsoft.com/office/officeart/2005/8/layout/list1"/>
    <dgm:cxn modelId="{4DE350E2-1103-4EAF-93BC-4350B9482F44}" type="presParOf" srcId="{1F289C5F-215C-4411-B23C-3EA6F0A40E3C}" destId="{1ECED73B-19FB-4503-AB70-D713E809F862}" srcOrd="15" destOrd="0" presId="urn:microsoft.com/office/officeart/2005/8/layout/list1"/>
    <dgm:cxn modelId="{16CF0215-8E4C-49A6-83E8-0BA5D6C4F74A}" type="presParOf" srcId="{1F289C5F-215C-4411-B23C-3EA6F0A40E3C}" destId="{FBC1DEC4-43FA-4932-A6EC-AF386EF212F9}" srcOrd="16" destOrd="0" presId="urn:microsoft.com/office/officeart/2005/8/layout/list1"/>
    <dgm:cxn modelId="{26851DCD-0373-465B-9527-AFDB216031E4}" type="presParOf" srcId="{FBC1DEC4-43FA-4932-A6EC-AF386EF212F9}" destId="{485444AF-2250-48E7-88F6-271C0A26EA8C}" srcOrd="0" destOrd="0" presId="urn:microsoft.com/office/officeart/2005/8/layout/list1"/>
    <dgm:cxn modelId="{EA82BABD-CF08-42DA-88B3-80D56351FC39}" type="presParOf" srcId="{FBC1DEC4-43FA-4932-A6EC-AF386EF212F9}" destId="{92B0231B-54D3-4107-9826-9E4ED586E323}" srcOrd="1" destOrd="0" presId="urn:microsoft.com/office/officeart/2005/8/layout/list1"/>
    <dgm:cxn modelId="{763C35FB-0D20-4ED0-A44D-38C06E6DD914}" type="presParOf" srcId="{1F289C5F-215C-4411-B23C-3EA6F0A40E3C}" destId="{6DAEA8D4-4699-484D-B76C-83A11EEF2971}" srcOrd="17" destOrd="0" presId="urn:microsoft.com/office/officeart/2005/8/layout/list1"/>
    <dgm:cxn modelId="{9EC999A8-A111-43B1-8D85-E9167FC8E8C4}" type="presParOf" srcId="{1F289C5F-215C-4411-B23C-3EA6F0A40E3C}" destId="{17FF2489-4EBF-45D8-9438-C31548F2480E}"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C5A4794-722B-4A0A-A1F6-2B2E61C8754F}" type="doc">
      <dgm:prSet loTypeId="urn:microsoft.com/office/officeart/2008/layout/VerticalCurvedList" loCatId="list" qsTypeId="urn:microsoft.com/office/officeart/2005/8/quickstyle/simple1" qsCatId="simple" csTypeId="urn:microsoft.com/office/officeart/2005/8/colors/colorful2" csCatId="colorful"/>
      <dgm:spPr/>
      <dgm:t>
        <a:bodyPr/>
        <a:lstStyle/>
        <a:p>
          <a:endParaRPr lang="en-US"/>
        </a:p>
      </dgm:t>
    </dgm:pt>
    <dgm:pt modelId="{D8D13AA5-A29A-418B-9568-778E6F03FE04}">
      <dgm:prSet/>
      <dgm:spPr/>
      <dgm:t>
        <a:bodyPr/>
        <a:lstStyle/>
        <a:p>
          <a:pPr rtl="0"/>
          <a:r>
            <a:rPr lang="en-US"/>
            <a:t>Mass media</a:t>
          </a:r>
          <a:endParaRPr lang="en-US" dirty="0"/>
        </a:p>
      </dgm:t>
    </dgm:pt>
    <dgm:pt modelId="{90CCAA7D-E4DE-45FC-B973-B2100578A012}" type="parTrans" cxnId="{70F191E0-8D54-4E6D-9607-0CCBC6B58034}">
      <dgm:prSet/>
      <dgm:spPr/>
      <dgm:t>
        <a:bodyPr/>
        <a:lstStyle/>
        <a:p>
          <a:endParaRPr lang="en-US"/>
        </a:p>
      </dgm:t>
    </dgm:pt>
    <dgm:pt modelId="{71666933-1196-4232-8AEF-778955F71A1A}" type="sibTrans" cxnId="{70F191E0-8D54-4E6D-9607-0CCBC6B58034}">
      <dgm:prSet/>
      <dgm:spPr/>
      <dgm:t>
        <a:bodyPr/>
        <a:lstStyle/>
        <a:p>
          <a:endParaRPr lang="en-US"/>
        </a:p>
      </dgm:t>
    </dgm:pt>
    <dgm:pt modelId="{4B23B562-015A-42D9-B5FD-C901AF4C9DE2}">
      <dgm:prSet/>
      <dgm:spPr/>
      <dgm:t>
        <a:bodyPr/>
        <a:lstStyle/>
        <a:p>
          <a:pPr rtl="0"/>
          <a:r>
            <a:rPr lang="en-US"/>
            <a:t>WOM</a:t>
          </a:r>
          <a:endParaRPr lang="en-US" dirty="0"/>
        </a:p>
      </dgm:t>
    </dgm:pt>
    <dgm:pt modelId="{32B24AA5-9F84-4BB3-A7A5-2A482E95A333}" type="parTrans" cxnId="{53893680-A0F0-4412-A47F-D1EE9C23460A}">
      <dgm:prSet/>
      <dgm:spPr/>
      <dgm:t>
        <a:bodyPr/>
        <a:lstStyle/>
        <a:p>
          <a:endParaRPr lang="en-US"/>
        </a:p>
      </dgm:t>
    </dgm:pt>
    <dgm:pt modelId="{706D0164-2407-4E91-BAC0-47EDA9AF07F7}" type="sibTrans" cxnId="{53893680-A0F0-4412-A47F-D1EE9C23460A}">
      <dgm:prSet/>
      <dgm:spPr/>
      <dgm:t>
        <a:bodyPr/>
        <a:lstStyle/>
        <a:p>
          <a:endParaRPr lang="en-US"/>
        </a:p>
      </dgm:t>
    </dgm:pt>
    <dgm:pt modelId="{68062562-447F-441C-88A9-F5DC9E16ACD4}">
      <dgm:prSet/>
      <dgm:spPr/>
      <dgm:t>
        <a:bodyPr/>
        <a:lstStyle/>
        <a:p>
          <a:pPr rtl="0"/>
          <a:r>
            <a:rPr lang="en-US"/>
            <a:t>Homophily – Degree to which pairs of individuals who interact are similar in beliefs, education and social status</a:t>
          </a:r>
          <a:endParaRPr lang="en-US" dirty="0"/>
        </a:p>
      </dgm:t>
    </dgm:pt>
    <dgm:pt modelId="{772B7EF0-B1CA-4E53-A846-4120DA1626F5}" type="parTrans" cxnId="{A6E79B76-8A2A-424C-8D25-5E7044060FF3}">
      <dgm:prSet/>
      <dgm:spPr/>
      <dgm:t>
        <a:bodyPr/>
        <a:lstStyle/>
        <a:p>
          <a:endParaRPr lang="en-US"/>
        </a:p>
      </dgm:t>
    </dgm:pt>
    <dgm:pt modelId="{52A52752-D528-4EF1-8AB9-30C17F677A7D}" type="sibTrans" cxnId="{A6E79B76-8A2A-424C-8D25-5E7044060FF3}">
      <dgm:prSet/>
      <dgm:spPr/>
      <dgm:t>
        <a:bodyPr/>
        <a:lstStyle/>
        <a:p>
          <a:endParaRPr lang="en-US"/>
        </a:p>
      </dgm:t>
    </dgm:pt>
    <dgm:pt modelId="{07A50773-9656-45A7-8E10-DD9AA8CD9DD5}">
      <dgm:prSet/>
      <dgm:spPr/>
      <dgm:t>
        <a:bodyPr/>
        <a:lstStyle/>
        <a:p>
          <a:pPr rtl="0"/>
          <a:r>
            <a:rPr lang="en-US" dirty="0" err="1"/>
            <a:t>Heterophily</a:t>
          </a:r>
          <a:r>
            <a:rPr lang="en-US" dirty="0"/>
            <a:t> – Inconsistent with own beliefs and views</a:t>
          </a:r>
        </a:p>
      </dgm:t>
    </dgm:pt>
    <dgm:pt modelId="{59BDEF16-DCE2-474B-868C-4F491133B998}" type="parTrans" cxnId="{ABF79115-1560-4104-BD49-D130E044E774}">
      <dgm:prSet/>
      <dgm:spPr/>
      <dgm:t>
        <a:bodyPr/>
        <a:lstStyle/>
        <a:p>
          <a:endParaRPr lang="en-US"/>
        </a:p>
      </dgm:t>
    </dgm:pt>
    <dgm:pt modelId="{362EF5DE-79BD-4AFE-9295-531593F0F0CA}" type="sibTrans" cxnId="{ABF79115-1560-4104-BD49-D130E044E774}">
      <dgm:prSet/>
      <dgm:spPr/>
      <dgm:t>
        <a:bodyPr/>
        <a:lstStyle/>
        <a:p>
          <a:endParaRPr lang="en-US"/>
        </a:p>
      </dgm:t>
    </dgm:pt>
    <dgm:pt modelId="{2E2ECE92-2EE8-4054-B647-6F5303D74B4C}" type="pres">
      <dgm:prSet presAssocID="{CC5A4794-722B-4A0A-A1F6-2B2E61C8754F}" presName="Name0" presStyleCnt="0">
        <dgm:presLayoutVars>
          <dgm:chMax val="7"/>
          <dgm:chPref val="7"/>
          <dgm:dir/>
        </dgm:presLayoutVars>
      </dgm:prSet>
      <dgm:spPr/>
    </dgm:pt>
    <dgm:pt modelId="{3CF19B76-BFD1-4719-B86F-B1CF9987CC5C}" type="pres">
      <dgm:prSet presAssocID="{CC5A4794-722B-4A0A-A1F6-2B2E61C8754F}" presName="Name1" presStyleCnt="0"/>
      <dgm:spPr/>
    </dgm:pt>
    <dgm:pt modelId="{697C3012-8131-4013-9E3B-CF630D43151F}" type="pres">
      <dgm:prSet presAssocID="{CC5A4794-722B-4A0A-A1F6-2B2E61C8754F}" presName="cycle" presStyleCnt="0"/>
      <dgm:spPr/>
    </dgm:pt>
    <dgm:pt modelId="{B1656F63-687D-4EC3-B1C5-17933E1E7F98}" type="pres">
      <dgm:prSet presAssocID="{CC5A4794-722B-4A0A-A1F6-2B2E61C8754F}" presName="srcNode" presStyleLbl="node1" presStyleIdx="0" presStyleCnt="4"/>
      <dgm:spPr/>
    </dgm:pt>
    <dgm:pt modelId="{B2670112-06F5-49E8-8510-A1242B77B2BF}" type="pres">
      <dgm:prSet presAssocID="{CC5A4794-722B-4A0A-A1F6-2B2E61C8754F}" presName="conn" presStyleLbl="parChTrans1D2" presStyleIdx="0" presStyleCnt="1"/>
      <dgm:spPr/>
    </dgm:pt>
    <dgm:pt modelId="{BA025F66-1180-4DF0-B213-5D77A9031CA0}" type="pres">
      <dgm:prSet presAssocID="{CC5A4794-722B-4A0A-A1F6-2B2E61C8754F}" presName="extraNode" presStyleLbl="node1" presStyleIdx="0" presStyleCnt="4"/>
      <dgm:spPr/>
    </dgm:pt>
    <dgm:pt modelId="{F730E353-AC37-468A-A7E9-055957F03EED}" type="pres">
      <dgm:prSet presAssocID="{CC5A4794-722B-4A0A-A1F6-2B2E61C8754F}" presName="dstNode" presStyleLbl="node1" presStyleIdx="0" presStyleCnt="4"/>
      <dgm:spPr/>
    </dgm:pt>
    <dgm:pt modelId="{AA82DC9D-2068-46EA-9433-2B3365AE1BC8}" type="pres">
      <dgm:prSet presAssocID="{D8D13AA5-A29A-418B-9568-778E6F03FE04}" presName="text_1" presStyleLbl="node1" presStyleIdx="0" presStyleCnt="4">
        <dgm:presLayoutVars>
          <dgm:bulletEnabled val="1"/>
        </dgm:presLayoutVars>
      </dgm:prSet>
      <dgm:spPr/>
    </dgm:pt>
    <dgm:pt modelId="{E73EDB8D-FDDE-470C-8BE4-7F4E83F1A98E}" type="pres">
      <dgm:prSet presAssocID="{D8D13AA5-A29A-418B-9568-778E6F03FE04}" presName="accent_1" presStyleCnt="0"/>
      <dgm:spPr/>
    </dgm:pt>
    <dgm:pt modelId="{3E812309-FCFB-4265-BE5E-961348F48450}" type="pres">
      <dgm:prSet presAssocID="{D8D13AA5-A29A-418B-9568-778E6F03FE04}" presName="accentRepeatNode" presStyleLbl="solidFgAcc1" presStyleIdx="0" presStyleCnt="4"/>
      <dgm:spPr/>
    </dgm:pt>
    <dgm:pt modelId="{FBDEC8AF-30AA-4BE4-B422-14E7F9BB970E}" type="pres">
      <dgm:prSet presAssocID="{4B23B562-015A-42D9-B5FD-C901AF4C9DE2}" presName="text_2" presStyleLbl="node1" presStyleIdx="1" presStyleCnt="4">
        <dgm:presLayoutVars>
          <dgm:bulletEnabled val="1"/>
        </dgm:presLayoutVars>
      </dgm:prSet>
      <dgm:spPr/>
    </dgm:pt>
    <dgm:pt modelId="{C97E691C-7FEC-495F-9BD9-4E21319C198A}" type="pres">
      <dgm:prSet presAssocID="{4B23B562-015A-42D9-B5FD-C901AF4C9DE2}" presName="accent_2" presStyleCnt="0"/>
      <dgm:spPr/>
    </dgm:pt>
    <dgm:pt modelId="{105FB9B0-369C-4081-BAA5-922E9A984C46}" type="pres">
      <dgm:prSet presAssocID="{4B23B562-015A-42D9-B5FD-C901AF4C9DE2}" presName="accentRepeatNode" presStyleLbl="solidFgAcc1" presStyleIdx="1" presStyleCnt="4"/>
      <dgm:spPr/>
    </dgm:pt>
    <dgm:pt modelId="{132D0491-B533-47F0-A830-932270CB9A02}" type="pres">
      <dgm:prSet presAssocID="{68062562-447F-441C-88A9-F5DC9E16ACD4}" presName="text_3" presStyleLbl="node1" presStyleIdx="2" presStyleCnt="4">
        <dgm:presLayoutVars>
          <dgm:bulletEnabled val="1"/>
        </dgm:presLayoutVars>
      </dgm:prSet>
      <dgm:spPr/>
    </dgm:pt>
    <dgm:pt modelId="{1B23411C-D8DA-4B74-9B55-4CAD4310355B}" type="pres">
      <dgm:prSet presAssocID="{68062562-447F-441C-88A9-F5DC9E16ACD4}" presName="accent_3" presStyleCnt="0"/>
      <dgm:spPr/>
    </dgm:pt>
    <dgm:pt modelId="{76776B6D-610E-480F-8F76-AD083C4E5307}" type="pres">
      <dgm:prSet presAssocID="{68062562-447F-441C-88A9-F5DC9E16ACD4}" presName="accentRepeatNode" presStyleLbl="solidFgAcc1" presStyleIdx="2" presStyleCnt="4"/>
      <dgm:spPr/>
    </dgm:pt>
    <dgm:pt modelId="{31B16756-7496-41F3-BFC7-9AC9DB2B53F8}" type="pres">
      <dgm:prSet presAssocID="{07A50773-9656-45A7-8E10-DD9AA8CD9DD5}" presName="text_4" presStyleLbl="node1" presStyleIdx="3" presStyleCnt="4">
        <dgm:presLayoutVars>
          <dgm:bulletEnabled val="1"/>
        </dgm:presLayoutVars>
      </dgm:prSet>
      <dgm:spPr/>
    </dgm:pt>
    <dgm:pt modelId="{2362D49C-EB77-441C-9887-61202A683365}" type="pres">
      <dgm:prSet presAssocID="{07A50773-9656-45A7-8E10-DD9AA8CD9DD5}" presName="accent_4" presStyleCnt="0"/>
      <dgm:spPr/>
    </dgm:pt>
    <dgm:pt modelId="{35B2F3CF-A6E3-4A92-9DD8-126DCF691729}" type="pres">
      <dgm:prSet presAssocID="{07A50773-9656-45A7-8E10-DD9AA8CD9DD5}" presName="accentRepeatNode" presStyleLbl="solidFgAcc1" presStyleIdx="3" presStyleCnt="4"/>
      <dgm:spPr/>
    </dgm:pt>
  </dgm:ptLst>
  <dgm:cxnLst>
    <dgm:cxn modelId="{ABF79115-1560-4104-BD49-D130E044E774}" srcId="{CC5A4794-722B-4A0A-A1F6-2B2E61C8754F}" destId="{07A50773-9656-45A7-8E10-DD9AA8CD9DD5}" srcOrd="3" destOrd="0" parTransId="{59BDEF16-DCE2-474B-868C-4F491133B998}" sibTransId="{362EF5DE-79BD-4AFE-9295-531593F0F0CA}"/>
    <dgm:cxn modelId="{4AF2ED33-5B1D-4DE1-A99C-934671CFC20E}" type="presOf" srcId="{71666933-1196-4232-8AEF-778955F71A1A}" destId="{B2670112-06F5-49E8-8510-A1242B77B2BF}" srcOrd="0" destOrd="0" presId="urn:microsoft.com/office/officeart/2008/layout/VerticalCurvedList"/>
    <dgm:cxn modelId="{F4FDED66-65FA-4BBA-AA35-467E982C0FD2}" type="presOf" srcId="{CC5A4794-722B-4A0A-A1F6-2B2E61C8754F}" destId="{2E2ECE92-2EE8-4054-B647-6F5303D74B4C}" srcOrd="0" destOrd="0" presId="urn:microsoft.com/office/officeart/2008/layout/VerticalCurvedList"/>
    <dgm:cxn modelId="{04020B69-4846-4CC0-BE95-0B92D290772D}" type="presOf" srcId="{4B23B562-015A-42D9-B5FD-C901AF4C9DE2}" destId="{FBDEC8AF-30AA-4BE4-B422-14E7F9BB970E}" srcOrd="0" destOrd="0" presId="urn:microsoft.com/office/officeart/2008/layout/VerticalCurvedList"/>
    <dgm:cxn modelId="{A6E79B76-8A2A-424C-8D25-5E7044060FF3}" srcId="{CC5A4794-722B-4A0A-A1F6-2B2E61C8754F}" destId="{68062562-447F-441C-88A9-F5DC9E16ACD4}" srcOrd="2" destOrd="0" parTransId="{772B7EF0-B1CA-4E53-A846-4120DA1626F5}" sibTransId="{52A52752-D528-4EF1-8AB9-30C17F677A7D}"/>
    <dgm:cxn modelId="{53893680-A0F0-4412-A47F-D1EE9C23460A}" srcId="{CC5A4794-722B-4A0A-A1F6-2B2E61C8754F}" destId="{4B23B562-015A-42D9-B5FD-C901AF4C9DE2}" srcOrd="1" destOrd="0" parTransId="{32B24AA5-9F84-4BB3-A7A5-2A482E95A333}" sibTransId="{706D0164-2407-4E91-BAC0-47EDA9AF07F7}"/>
    <dgm:cxn modelId="{0144AE81-EBFF-41ED-B4AF-F67EEB592ACC}" type="presOf" srcId="{07A50773-9656-45A7-8E10-DD9AA8CD9DD5}" destId="{31B16756-7496-41F3-BFC7-9AC9DB2B53F8}" srcOrd="0" destOrd="0" presId="urn:microsoft.com/office/officeart/2008/layout/VerticalCurvedList"/>
    <dgm:cxn modelId="{05A550AA-4274-47FF-AADF-843649A6DF86}" type="presOf" srcId="{D8D13AA5-A29A-418B-9568-778E6F03FE04}" destId="{AA82DC9D-2068-46EA-9433-2B3365AE1BC8}" srcOrd="0" destOrd="0" presId="urn:microsoft.com/office/officeart/2008/layout/VerticalCurvedList"/>
    <dgm:cxn modelId="{70F191E0-8D54-4E6D-9607-0CCBC6B58034}" srcId="{CC5A4794-722B-4A0A-A1F6-2B2E61C8754F}" destId="{D8D13AA5-A29A-418B-9568-778E6F03FE04}" srcOrd="0" destOrd="0" parTransId="{90CCAA7D-E4DE-45FC-B973-B2100578A012}" sibTransId="{71666933-1196-4232-8AEF-778955F71A1A}"/>
    <dgm:cxn modelId="{31BA87E4-1621-4CF0-B541-9586E30697C4}" type="presOf" srcId="{68062562-447F-441C-88A9-F5DC9E16ACD4}" destId="{132D0491-B533-47F0-A830-932270CB9A02}" srcOrd="0" destOrd="0" presId="urn:microsoft.com/office/officeart/2008/layout/VerticalCurvedList"/>
    <dgm:cxn modelId="{A5C7F99C-E718-49C6-974E-70205F434840}" type="presParOf" srcId="{2E2ECE92-2EE8-4054-B647-6F5303D74B4C}" destId="{3CF19B76-BFD1-4719-B86F-B1CF9987CC5C}" srcOrd="0" destOrd="0" presId="urn:microsoft.com/office/officeart/2008/layout/VerticalCurvedList"/>
    <dgm:cxn modelId="{66D9AE97-AE46-45F2-983D-669AEEB782D3}" type="presParOf" srcId="{3CF19B76-BFD1-4719-B86F-B1CF9987CC5C}" destId="{697C3012-8131-4013-9E3B-CF630D43151F}" srcOrd="0" destOrd="0" presId="urn:microsoft.com/office/officeart/2008/layout/VerticalCurvedList"/>
    <dgm:cxn modelId="{706FD5A7-B332-4D8B-A69D-7F33655FFE84}" type="presParOf" srcId="{697C3012-8131-4013-9E3B-CF630D43151F}" destId="{B1656F63-687D-4EC3-B1C5-17933E1E7F98}" srcOrd="0" destOrd="0" presId="urn:microsoft.com/office/officeart/2008/layout/VerticalCurvedList"/>
    <dgm:cxn modelId="{824D59F2-9CF4-46D3-903A-5533579062B7}" type="presParOf" srcId="{697C3012-8131-4013-9E3B-CF630D43151F}" destId="{B2670112-06F5-49E8-8510-A1242B77B2BF}" srcOrd="1" destOrd="0" presId="urn:microsoft.com/office/officeart/2008/layout/VerticalCurvedList"/>
    <dgm:cxn modelId="{6671230E-F4AE-48CC-A77E-1821143F44E2}" type="presParOf" srcId="{697C3012-8131-4013-9E3B-CF630D43151F}" destId="{BA025F66-1180-4DF0-B213-5D77A9031CA0}" srcOrd="2" destOrd="0" presId="urn:microsoft.com/office/officeart/2008/layout/VerticalCurvedList"/>
    <dgm:cxn modelId="{9508FF2D-6FC5-437B-BAFD-8BAE8456EFA4}" type="presParOf" srcId="{697C3012-8131-4013-9E3B-CF630D43151F}" destId="{F730E353-AC37-468A-A7E9-055957F03EED}" srcOrd="3" destOrd="0" presId="urn:microsoft.com/office/officeart/2008/layout/VerticalCurvedList"/>
    <dgm:cxn modelId="{1A91CEEC-5B53-478D-B6C2-86829F187CED}" type="presParOf" srcId="{3CF19B76-BFD1-4719-B86F-B1CF9987CC5C}" destId="{AA82DC9D-2068-46EA-9433-2B3365AE1BC8}" srcOrd="1" destOrd="0" presId="urn:microsoft.com/office/officeart/2008/layout/VerticalCurvedList"/>
    <dgm:cxn modelId="{F129AFBB-5A50-4B5B-A744-FF2AB296CB01}" type="presParOf" srcId="{3CF19B76-BFD1-4719-B86F-B1CF9987CC5C}" destId="{E73EDB8D-FDDE-470C-8BE4-7F4E83F1A98E}" srcOrd="2" destOrd="0" presId="urn:microsoft.com/office/officeart/2008/layout/VerticalCurvedList"/>
    <dgm:cxn modelId="{C5769722-1F35-4939-86D6-7CB6FEF71A18}" type="presParOf" srcId="{E73EDB8D-FDDE-470C-8BE4-7F4E83F1A98E}" destId="{3E812309-FCFB-4265-BE5E-961348F48450}" srcOrd="0" destOrd="0" presId="urn:microsoft.com/office/officeart/2008/layout/VerticalCurvedList"/>
    <dgm:cxn modelId="{8319D08E-7788-4ADB-B27A-60B25A7EA5CD}" type="presParOf" srcId="{3CF19B76-BFD1-4719-B86F-B1CF9987CC5C}" destId="{FBDEC8AF-30AA-4BE4-B422-14E7F9BB970E}" srcOrd="3" destOrd="0" presId="urn:microsoft.com/office/officeart/2008/layout/VerticalCurvedList"/>
    <dgm:cxn modelId="{DAEC70C6-C332-4D94-9B83-284C8CA8DCED}" type="presParOf" srcId="{3CF19B76-BFD1-4719-B86F-B1CF9987CC5C}" destId="{C97E691C-7FEC-495F-9BD9-4E21319C198A}" srcOrd="4" destOrd="0" presId="urn:microsoft.com/office/officeart/2008/layout/VerticalCurvedList"/>
    <dgm:cxn modelId="{C431A0C2-AB35-4A1F-9909-AA1531066B9F}" type="presParOf" srcId="{C97E691C-7FEC-495F-9BD9-4E21319C198A}" destId="{105FB9B0-369C-4081-BAA5-922E9A984C46}" srcOrd="0" destOrd="0" presId="urn:microsoft.com/office/officeart/2008/layout/VerticalCurvedList"/>
    <dgm:cxn modelId="{693EE8E8-07C2-4416-ACCB-A3F792298A07}" type="presParOf" srcId="{3CF19B76-BFD1-4719-B86F-B1CF9987CC5C}" destId="{132D0491-B533-47F0-A830-932270CB9A02}" srcOrd="5" destOrd="0" presId="urn:microsoft.com/office/officeart/2008/layout/VerticalCurvedList"/>
    <dgm:cxn modelId="{33073F25-C2DB-4FF3-8B54-804BA149A0A4}" type="presParOf" srcId="{3CF19B76-BFD1-4719-B86F-B1CF9987CC5C}" destId="{1B23411C-D8DA-4B74-9B55-4CAD4310355B}" srcOrd="6" destOrd="0" presId="urn:microsoft.com/office/officeart/2008/layout/VerticalCurvedList"/>
    <dgm:cxn modelId="{173A638F-C9AD-402A-B044-F18A8851F60E}" type="presParOf" srcId="{1B23411C-D8DA-4B74-9B55-4CAD4310355B}" destId="{76776B6D-610E-480F-8F76-AD083C4E5307}" srcOrd="0" destOrd="0" presId="urn:microsoft.com/office/officeart/2008/layout/VerticalCurvedList"/>
    <dgm:cxn modelId="{662573E2-D075-404C-9E13-5A159A5CC107}" type="presParOf" srcId="{3CF19B76-BFD1-4719-B86F-B1CF9987CC5C}" destId="{31B16756-7496-41F3-BFC7-9AC9DB2B53F8}" srcOrd="7" destOrd="0" presId="urn:microsoft.com/office/officeart/2008/layout/VerticalCurvedList"/>
    <dgm:cxn modelId="{25982327-669D-49A7-B21E-C2DDAA2C8378}" type="presParOf" srcId="{3CF19B76-BFD1-4719-B86F-B1CF9987CC5C}" destId="{2362D49C-EB77-441C-9887-61202A683365}" srcOrd="8" destOrd="0" presId="urn:microsoft.com/office/officeart/2008/layout/VerticalCurvedList"/>
    <dgm:cxn modelId="{4EE8E95F-D882-4C22-89FD-FA9A88520F5A}" type="presParOf" srcId="{2362D49C-EB77-441C-9887-61202A683365}" destId="{35B2F3CF-A6E3-4A92-9DD8-126DCF691729}"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33F750C-3968-4AA7-88B4-A3C8938C637E}" type="doc">
      <dgm:prSet loTypeId="urn:microsoft.com/office/officeart/2005/8/layout/chart3" loCatId="relationship" qsTypeId="urn:microsoft.com/office/officeart/2005/8/quickstyle/3d1" qsCatId="3D" csTypeId="urn:microsoft.com/office/officeart/2005/8/colors/colorful1" csCatId="colorful"/>
      <dgm:spPr/>
      <dgm:t>
        <a:bodyPr/>
        <a:lstStyle/>
        <a:p>
          <a:endParaRPr lang="en-US"/>
        </a:p>
      </dgm:t>
    </dgm:pt>
    <dgm:pt modelId="{ED67DA4B-BD97-472C-B02C-068E7D403529}">
      <dgm:prSet/>
      <dgm:spPr/>
      <dgm:t>
        <a:bodyPr/>
        <a:lstStyle/>
        <a:p>
          <a:pPr rtl="0"/>
          <a:r>
            <a:rPr lang="en-US" dirty="0"/>
            <a:t>Innovators -  2.5%</a:t>
          </a:r>
        </a:p>
      </dgm:t>
    </dgm:pt>
    <dgm:pt modelId="{91DA5D75-D8F5-4C74-9D15-237B205FE202}" type="parTrans" cxnId="{82BEAC47-56FD-4C13-AF85-17314DE0BC2B}">
      <dgm:prSet/>
      <dgm:spPr/>
      <dgm:t>
        <a:bodyPr/>
        <a:lstStyle/>
        <a:p>
          <a:endParaRPr lang="en-US"/>
        </a:p>
      </dgm:t>
    </dgm:pt>
    <dgm:pt modelId="{38B2B34E-6185-4B22-9026-20291D4BB3F7}" type="sibTrans" cxnId="{82BEAC47-56FD-4C13-AF85-17314DE0BC2B}">
      <dgm:prSet/>
      <dgm:spPr/>
      <dgm:t>
        <a:bodyPr/>
        <a:lstStyle/>
        <a:p>
          <a:endParaRPr lang="en-US"/>
        </a:p>
      </dgm:t>
    </dgm:pt>
    <dgm:pt modelId="{3E7243F6-8F55-4540-8C85-3D3B11F17E86}">
      <dgm:prSet/>
      <dgm:spPr/>
      <dgm:t>
        <a:bodyPr/>
        <a:lstStyle/>
        <a:p>
          <a:pPr rtl="0"/>
          <a:r>
            <a:rPr lang="en-US" dirty="0"/>
            <a:t>Early adopters – 13.5%</a:t>
          </a:r>
        </a:p>
      </dgm:t>
    </dgm:pt>
    <dgm:pt modelId="{3CFC7C58-7A60-46D7-B96C-930E2BD2CC75}" type="parTrans" cxnId="{51FDAC43-43EA-4CBC-B7FF-68A5116A8259}">
      <dgm:prSet/>
      <dgm:spPr/>
      <dgm:t>
        <a:bodyPr/>
        <a:lstStyle/>
        <a:p>
          <a:endParaRPr lang="en-US"/>
        </a:p>
      </dgm:t>
    </dgm:pt>
    <dgm:pt modelId="{09A840D2-7C5D-47C9-BB50-4C5A4EF9906F}" type="sibTrans" cxnId="{51FDAC43-43EA-4CBC-B7FF-68A5116A8259}">
      <dgm:prSet/>
      <dgm:spPr/>
      <dgm:t>
        <a:bodyPr/>
        <a:lstStyle/>
        <a:p>
          <a:endParaRPr lang="en-US"/>
        </a:p>
      </dgm:t>
    </dgm:pt>
    <dgm:pt modelId="{A9B53775-DF7B-435B-95DE-182CACD9F6FB}">
      <dgm:prSet/>
      <dgm:spPr/>
      <dgm:t>
        <a:bodyPr/>
        <a:lstStyle/>
        <a:p>
          <a:pPr rtl="0"/>
          <a:r>
            <a:rPr lang="en-US" dirty="0"/>
            <a:t>Early majority – 34%</a:t>
          </a:r>
        </a:p>
      </dgm:t>
    </dgm:pt>
    <dgm:pt modelId="{42A345B5-B1D2-4114-98EC-0258A2A0207A}" type="parTrans" cxnId="{7AD0ED20-21EB-45D7-84BF-D6006F79B4C2}">
      <dgm:prSet/>
      <dgm:spPr/>
      <dgm:t>
        <a:bodyPr/>
        <a:lstStyle/>
        <a:p>
          <a:endParaRPr lang="en-US"/>
        </a:p>
      </dgm:t>
    </dgm:pt>
    <dgm:pt modelId="{9933229E-61FD-488C-BB40-8A96004817B3}" type="sibTrans" cxnId="{7AD0ED20-21EB-45D7-84BF-D6006F79B4C2}">
      <dgm:prSet/>
      <dgm:spPr/>
      <dgm:t>
        <a:bodyPr/>
        <a:lstStyle/>
        <a:p>
          <a:endParaRPr lang="en-US"/>
        </a:p>
      </dgm:t>
    </dgm:pt>
    <dgm:pt modelId="{CA6AB513-63C7-456D-B4CE-88B88895D429}">
      <dgm:prSet/>
      <dgm:spPr/>
      <dgm:t>
        <a:bodyPr/>
        <a:lstStyle/>
        <a:p>
          <a:pPr rtl="0"/>
          <a:r>
            <a:rPr lang="en-US" dirty="0"/>
            <a:t>Late majority – 34%</a:t>
          </a:r>
        </a:p>
      </dgm:t>
    </dgm:pt>
    <dgm:pt modelId="{46ADA155-EBD9-40B2-9B3E-9FD2B78E0F66}" type="parTrans" cxnId="{1041B67C-D397-422C-AE54-221245940BF9}">
      <dgm:prSet/>
      <dgm:spPr/>
      <dgm:t>
        <a:bodyPr/>
        <a:lstStyle/>
        <a:p>
          <a:endParaRPr lang="en-US"/>
        </a:p>
      </dgm:t>
    </dgm:pt>
    <dgm:pt modelId="{EE66E94D-0BE4-4FB0-903B-0C35C0C2F18F}" type="sibTrans" cxnId="{1041B67C-D397-422C-AE54-221245940BF9}">
      <dgm:prSet/>
      <dgm:spPr/>
      <dgm:t>
        <a:bodyPr/>
        <a:lstStyle/>
        <a:p>
          <a:endParaRPr lang="en-US"/>
        </a:p>
      </dgm:t>
    </dgm:pt>
    <dgm:pt modelId="{1C615BF8-3758-4748-9DC5-6834E1EB7D3C}">
      <dgm:prSet/>
      <dgm:spPr/>
      <dgm:t>
        <a:bodyPr/>
        <a:lstStyle/>
        <a:p>
          <a:pPr rtl="0"/>
          <a:r>
            <a:rPr lang="en-US" dirty="0"/>
            <a:t>Laggards – 16%</a:t>
          </a:r>
        </a:p>
      </dgm:t>
    </dgm:pt>
    <dgm:pt modelId="{4C6B7587-66F4-409F-987D-26682F0A59ED}" type="parTrans" cxnId="{9875F8E9-B78F-459C-B98D-FBADB805C0C0}">
      <dgm:prSet/>
      <dgm:spPr/>
      <dgm:t>
        <a:bodyPr/>
        <a:lstStyle/>
        <a:p>
          <a:endParaRPr lang="en-US"/>
        </a:p>
      </dgm:t>
    </dgm:pt>
    <dgm:pt modelId="{213C0CEA-318F-48A1-A680-4270EC876B7A}" type="sibTrans" cxnId="{9875F8E9-B78F-459C-B98D-FBADB805C0C0}">
      <dgm:prSet/>
      <dgm:spPr/>
      <dgm:t>
        <a:bodyPr/>
        <a:lstStyle/>
        <a:p>
          <a:endParaRPr lang="en-US"/>
        </a:p>
      </dgm:t>
    </dgm:pt>
    <dgm:pt modelId="{AAF8E6B7-1986-4F78-B48C-76A8E1FC26B0}" type="pres">
      <dgm:prSet presAssocID="{C33F750C-3968-4AA7-88B4-A3C8938C637E}" presName="compositeShape" presStyleCnt="0">
        <dgm:presLayoutVars>
          <dgm:chMax val="7"/>
          <dgm:dir/>
          <dgm:resizeHandles val="exact"/>
        </dgm:presLayoutVars>
      </dgm:prSet>
      <dgm:spPr/>
    </dgm:pt>
    <dgm:pt modelId="{1894D5EC-E562-45B7-9DE8-64FF20A2E526}" type="pres">
      <dgm:prSet presAssocID="{C33F750C-3968-4AA7-88B4-A3C8938C637E}" presName="wedge1" presStyleLbl="node1" presStyleIdx="0" presStyleCnt="5"/>
      <dgm:spPr/>
    </dgm:pt>
    <dgm:pt modelId="{A6D15D16-C90A-40A2-ACE0-B0B850EE482A}" type="pres">
      <dgm:prSet presAssocID="{C33F750C-3968-4AA7-88B4-A3C8938C637E}" presName="wedge1Tx" presStyleLbl="node1" presStyleIdx="0" presStyleCnt="5">
        <dgm:presLayoutVars>
          <dgm:chMax val="0"/>
          <dgm:chPref val="0"/>
          <dgm:bulletEnabled val="1"/>
        </dgm:presLayoutVars>
      </dgm:prSet>
      <dgm:spPr/>
    </dgm:pt>
    <dgm:pt modelId="{1B5BF0C9-7861-41BE-8627-35B393562475}" type="pres">
      <dgm:prSet presAssocID="{C33F750C-3968-4AA7-88B4-A3C8938C637E}" presName="wedge2" presStyleLbl="node1" presStyleIdx="1" presStyleCnt="5"/>
      <dgm:spPr/>
    </dgm:pt>
    <dgm:pt modelId="{7BA486AC-03C5-4969-A8D2-D61ACA38F071}" type="pres">
      <dgm:prSet presAssocID="{C33F750C-3968-4AA7-88B4-A3C8938C637E}" presName="wedge2Tx" presStyleLbl="node1" presStyleIdx="1" presStyleCnt="5">
        <dgm:presLayoutVars>
          <dgm:chMax val="0"/>
          <dgm:chPref val="0"/>
          <dgm:bulletEnabled val="1"/>
        </dgm:presLayoutVars>
      </dgm:prSet>
      <dgm:spPr/>
    </dgm:pt>
    <dgm:pt modelId="{FC128173-5D0C-4169-8451-54CDEC5A70D9}" type="pres">
      <dgm:prSet presAssocID="{C33F750C-3968-4AA7-88B4-A3C8938C637E}" presName="wedge3" presStyleLbl="node1" presStyleIdx="2" presStyleCnt="5"/>
      <dgm:spPr/>
    </dgm:pt>
    <dgm:pt modelId="{22883131-0E6B-4054-A294-3178DF4015D4}" type="pres">
      <dgm:prSet presAssocID="{C33F750C-3968-4AA7-88B4-A3C8938C637E}" presName="wedge3Tx" presStyleLbl="node1" presStyleIdx="2" presStyleCnt="5">
        <dgm:presLayoutVars>
          <dgm:chMax val="0"/>
          <dgm:chPref val="0"/>
          <dgm:bulletEnabled val="1"/>
        </dgm:presLayoutVars>
      </dgm:prSet>
      <dgm:spPr/>
    </dgm:pt>
    <dgm:pt modelId="{54A7363D-45FA-45B8-B532-BC1A9AD43935}" type="pres">
      <dgm:prSet presAssocID="{C33F750C-3968-4AA7-88B4-A3C8938C637E}" presName="wedge4" presStyleLbl="node1" presStyleIdx="3" presStyleCnt="5"/>
      <dgm:spPr/>
    </dgm:pt>
    <dgm:pt modelId="{8264C37C-A1A0-4DE1-BFDA-D1522E872835}" type="pres">
      <dgm:prSet presAssocID="{C33F750C-3968-4AA7-88B4-A3C8938C637E}" presName="wedge4Tx" presStyleLbl="node1" presStyleIdx="3" presStyleCnt="5">
        <dgm:presLayoutVars>
          <dgm:chMax val="0"/>
          <dgm:chPref val="0"/>
          <dgm:bulletEnabled val="1"/>
        </dgm:presLayoutVars>
      </dgm:prSet>
      <dgm:spPr/>
    </dgm:pt>
    <dgm:pt modelId="{21D48884-6F12-4F47-A5CE-09FD2767F238}" type="pres">
      <dgm:prSet presAssocID="{C33F750C-3968-4AA7-88B4-A3C8938C637E}" presName="wedge5" presStyleLbl="node1" presStyleIdx="4" presStyleCnt="5"/>
      <dgm:spPr/>
    </dgm:pt>
    <dgm:pt modelId="{0C731CBE-885E-487F-BD10-11A98AC12740}" type="pres">
      <dgm:prSet presAssocID="{C33F750C-3968-4AA7-88B4-A3C8938C637E}" presName="wedge5Tx" presStyleLbl="node1" presStyleIdx="4" presStyleCnt="5">
        <dgm:presLayoutVars>
          <dgm:chMax val="0"/>
          <dgm:chPref val="0"/>
          <dgm:bulletEnabled val="1"/>
        </dgm:presLayoutVars>
      </dgm:prSet>
      <dgm:spPr/>
    </dgm:pt>
  </dgm:ptLst>
  <dgm:cxnLst>
    <dgm:cxn modelId="{1071EE17-A1C6-4DE0-9B8B-144A14E12C2C}" type="presOf" srcId="{3E7243F6-8F55-4540-8C85-3D3B11F17E86}" destId="{1B5BF0C9-7861-41BE-8627-35B393562475}" srcOrd="0" destOrd="0" presId="urn:microsoft.com/office/officeart/2005/8/layout/chart3"/>
    <dgm:cxn modelId="{881B5818-78B1-46F2-89F3-F99C55704034}" type="presOf" srcId="{ED67DA4B-BD97-472C-B02C-068E7D403529}" destId="{A6D15D16-C90A-40A2-ACE0-B0B850EE482A}" srcOrd="1" destOrd="0" presId="urn:microsoft.com/office/officeart/2005/8/layout/chart3"/>
    <dgm:cxn modelId="{7AD0ED20-21EB-45D7-84BF-D6006F79B4C2}" srcId="{C33F750C-3968-4AA7-88B4-A3C8938C637E}" destId="{A9B53775-DF7B-435B-95DE-182CACD9F6FB}" srcOrd="2" destOrd="0" parTransId="{42A345B5-B1D2-4114-98EC-0258A2A0207A}" sibTransId="{9933229E-61FD-488C-BB40-8A96004817B3}"/>
    <dgm:cxn modelId="{FA50EC2F-40A2-4654-948F-2276980FD8AC}" type="presOf" srcId="{A9B53775-DF7B-435B-95DE-182CACD9F6FB}" destId="{22883131-0E6B-4054-A294-3178DF4015D4}" srcOrd="1" destOrd="0" presId="urn:microsoft.com/office/officeart/2005/8/layout/chart3"/>
    <dgm:cxn modelId="{51FDAC43-43EA-4CBC-B7FF-68A5116A8259}" srcId="{C33F750C-3968-4AA7-88B4-A3C8938C637E}" destId="{3E7243F6-8F55-4540-8C85-3D3B11F17E86}" srcOrd="1" destOrd="0" parTransId="{3CFC7C58-7A60-46D7-B96C-930E2BD2CC75}" sibTransId="{09A840D2-7C5D-47C9-BB50-4C5A4EF9906F}"/>
    <dgm:cxn modelId="{82BEAC47-56FD-4C13-AF85-17314DE0BC2B}" srcId="{C33F750C-3968-4AA7-88B4-A3C8938C637E}" destId="{ED67DA4B-BD97-472C-B02C-068E7D403529}" srcOrd="0" destOrd="0" parTransId="{91DA5D75-D8F5-4C74-9D15-237B205FE202}" sibTransId="{38B2B34E-6185-4B22-9026-20291D4BB3F7}"/>
    <dgm:cxn modelId="{1041B67C-D397-422C-AE54-221245940BF9}" srcId="{C33F750C-3968-4AA7-88B4-A3C8938C637E}" destId="{CA6AB513-63C7-456D-B4CE-88B88895D429}" srcOrd="3" destOrd="0" parTransId="{46ADA155-EBD9-40B2-9B3E-9FD2B78E0F66}" sibTransId="{EE66E94D-0BE4-4FB0-903B-0C35C0C2F18F}"/>
    <dgm:cxn modelId="{E2D2B2BB-ECA5-44BD-8A50-5DC22112D7FA}" type="presOf" srcId="{CA6AB513-63C7-456D-B4CE-88B88895D429}" destId="{8264C37C-A1A0-4DE1-BFDA-D1522E872835}" srcOrd="1" destOrd="0" presId="urn:microsoft.com/office/officeart/2005/8/layout/chart3"/>
    <dgm:cxn modelId="{36873FCB-C5C6-478E-B0E4-52778A470A8A}" type="presOf" srcId="{C33F750C-3968-4AA7-88B4-A3C8938C637E}" destId="{AAF8E6B7-1986-4F78-B48C-76A8E1FC26B0}" srcOrd="0" destOrd="0" presId="urn:microsoft.com/office/officeart/2005/8/layout/chart3"/>
    <dgm:cxn modelId="{3DC597DE-964D-4FC9-B5AD-CA76B12715DD}" type="presOf" srcId="{1C615BF8-3758-4748-9DC5-6834E1EB7D3C}" destId="{0C731CBE-885E-487F-BD10-11A98AC12740}" srcOrd="1" destOrd="0" presId="urn:microsoft.com/office/officeart/2005/8/layout/chart3"/>
    <dgm:cxn modelId="{BE4102E1-8470-4859-A556-D2B9E80C4E64}" type="presOf" srcId="{CA6AB513-63C7-456D-B4CE-88B88895D429}" destId="{54A7363D-45FA-45B8-B532-BC1A9AD43935}" srcOrd="0" destOrd="0" presId="urn:microsoft.com/office/officeart/2005/8/layout/chart3"/>
    <dgm:cxn modelId="{B7C84EE6-7C3B-4659-8495-12237D473643}" type="presOf" srcId="{3E7243F6-8F55-4540-8C85-3D3B11F17E86}" destId="{7BA486AC-03C5-4969-A8D2-D61ACA38F071}" srcOrd="1" destOrd="0" presId="urn:microsoft.com/office/officeart/2005/8/layout/chart3"/>
    <dgm:cxn modelId="{9875F8E9-B78F-459C-B98D-FBADB805C0C0}" srcId="{C33F750C-3968-4AA7-88B4-A3C8938C637E}" destId="{1C615BF8-3758-4748-9DC5-6834E1EB7D3C}" srcOrd="4" destOrd="0" parTransId="{4C6B7587-66F4-409F-987D-26682F0A59ED}" sibTransId="{213C0CEA-318F-48A1-A680-4270EC876B7A}"/>
    <dgm:cxn modelId="{AE280BF8-03D4-4B1F-A321-1AB80757A519}" type="presOf" srcId="{ED67DA4B-BD97-472C-B02C-068E7D403529}" destId="{1894D5EC-E562-45B7-9DE8-64FF20A2E526}" srcOrd="0" destOrd="0" presId="urn:microsoft.com/office/officeart/2005/8/layout/chart3"/>
    <dgm:cxn modelId="{DB74A8F8-9D27-4A06-951B-FD9E455F586D}" type="presOf" srcId="{A9B53775-DF7B-435B-95DE-182CACD9F6FB}" destId="{FC128173-5D0C-4169-8451-54CDEC5A70D9}" srcOrd="0" destOrd="0" presId="urn:microsoft.com/office/officeart/2005/8/layout/chart3"/>
    <dgm:cxn modelId="{78EAF2FA-66B9-46B1-B283-530B1A9CA861}" type="presOf" srcId="{1C615BF8-3758-4748-9DC5-6834E1EB7D3C}" destId="{21D48884-6F12-4F47-A5CE-09FD2767F238}" srcOrd="0" destOrd="0" presId="urn:microsoft.com/office/officeart/2005/8/layout/chart3"/>
    <dgm:cxn modelId="{F1E43630-F9F6-4110-B089-6F16FE3FF756}" type="presParOf" srcId="{AAF8E6B7-1986-4F78-B48C-76A8E1FC26B0}" destId="{1894D5EC-E562-45B7-9DE8-64FF20A2E526}" srcOrd="0" destOrd="0" presId="urn:microsoft.com/office/officeart/2005/8/layout/chart3"/>
    <dgm:cxn modelId="{C4D71370-539F-4939-8939-946FE3B085DD}" type="presParOf" srcId="{AAF8E6B7-1986-4F78-B48C-76A8E1FC26B0}" destId="{A6D15D16-C90A-40A2-ACE0-B0B850EE482A}" srcOrd="1" destOrd="0" presId="urn:microsoft.com/office/officeart/2005/8/layout/chart3"/>
    <dgm:cxn modelId="{EB97A5A7-5E3F-4502-A439-A9BA6AE953DC}" type="presParOf" srcId="{AAF8E6B7-1986-4F78-B48C-76A8E1FC26B0}" destId="{1B5BF0C9-7861-41BE-8627-35B393562475}" srcOrd="2" destOrd="0" presId="urn:microsoft.com/office/officeart/2005/8/layout/chart3"/>
    <dgm:cxn modelId="{C924BA2D-4A0D-4F0A-B54F-0C6CF72464E8}" type="presParOf" srcId="{AAF8E6B7-1986-4F78-B48C-76A8E1FC26B0}" destId="{7BA486AC-03C5-4969-A8D2-D61ACA38F071}" srcOrd="3" destOrd="0" presId="urn:microsoft.com/office/officeart/2005/8/layout/chart3"/>
    <dgm:cxn modelId="{FFD69A18-91A6-4108-9EBF-ADF39F2B12BF}" type="presParOf" srcId="{AAF8E6B7-1986-4F78-B48C-76A8E1FC26B0}" destId="{FC128173-5D0C-4169-8451-54CDEC5A70D9}" srcOrd="4" destOrd="0" presId="urn:microsoft.com/office/officeart/2005/8/layout/chart3"/>
    <dgm:cxn modelId="{A297A703-B774-4D65-99B8-478937263680}" type="presParOf" srcId="{AAF8E6B7-1986-4F78-B48C-76A8E1FC26B0}" destId="{22883131-0E6B-4054-A294-3178DF4015D4}" srcOrd="5" destOrd="0" presId="urn:microsoft.com/office/officeart/2005/8/layout/chart3"/>
    <dgm:cxn modelId="{5D58CD1E-0EF3-4343-81DF-70B7A8177DBF}" type="presParOf" srcId="{AAF8E6B7-1986-4F78-B48C-76A8E1FC26B0}" destId="{54A7363D-45FA-45B8-B532-BC1A9AD43935}" srcOrd="6" destOrd="0" presId="urn:microsoft.com/office/officeart/2005/8/layout/chart3"/>
    <dgm:cxn modelId="{AE60A6AF-379E-4446-8D6B-7B07DD8B86A7}" type="presParOf" srcId="{AAF8E6B7-1986-4F78-B48C-76A8E1FC26B0}" destId="{8264C37C-A1A0-4DE1-BFDA-D1522E872835}" srcOrd="7" destOrd="0" presId="urn:microsoft.com/office/officeart/2005/8/layout/chart3"/>
    <dgm:cxn modelId="{603B4BC5-99C7-491D-91C6-90B7494F3A8D}" type="presParOf" srcId="{AAF8E6B7-1986-4F78-B48C-76A8E1FC26B0}" destId="{21D48884-6F12-4F47-A5CE-09FD2767F238}" srcOrd="8" destOrd="0" presId="urn:microsoft.com/office/officeart/2005/8/layout/chart3"/>
    <dgm:cxn modelId="{032D6A69-8105-4B23-8169-29DC2111AD20}" type="presParOf" srcId="{AAF8E6B7-1986-4F78-B48C-76A8E1FC26B0}" destId="{0C731CBE-885E-487F-BD10-11A98AC12740}" srcOrd="9" destOrd="0" presId="urn:microsoft.com/office/officeart/2005/8/layout/char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CBA2818-CDDF-4AA7-B9CC-E25819FF5BFE}" type="doc">
      <dgm:prSet loTypeId="urn:diagrams.loki3.com/TabbedArc+Icon" loCatId="relationship" qsTypeId="urn:microsoft.com/office/officeart/2005/8/quickstyle/simple2" qsCatId="simple" csTypeId="urn:microsoft.com/office/officeart/2005/8/colors/colorful1" csCatId="colorful"/>
      <dgm:spPr/>
      <dgm:t>
        <a:bodyPr/>
        <a:lstStyle/>
        <a:p>
          <a:endParaRPr lang="en-US"/>
        </a:p>
      </dgm:t>
    </dgm:pt>
    <dgm:pt modelId="{9D10111B-2CEA-41D2-A580-E8A93B407CB0}">
      <dgm:prSet/>
      <dgm:spPr/>
      <dgm:t>
        <a:bodyPr/>
        <a:lstStyle/>
        <a:p>
          <a:pPr rtl="0"/>
          <a:r>
            <a:rPr lang="en-US" dirty="0"/>
            <a:t>Socio-economic variables</a:t>
          </a:r>
        </a:p>
      </dgm:t>
    </dgm:pt>
    <dgm:pt modelId="{C85858A6-E171-4B87-881D-6370A7CB47DD}" type="parTrans" cxnId="{C030A94E-8BC5-4C83-AFC4-9E1259AC41C8}">
      <dgm:prSet/>
      <dgm:spPr/>
      <dgm:t>
        <a:bodyPr/>
        <a:lstStyle/>
        <a:p>
          <a:endParaRPr lang="en-US"/>
        </a:p>
      </dgm:t>
    </dgm:pt>
    <dgm:pt modelId="{F0A08C55-9124-466E-996B-A612632FB308}" type="sibTrans" cxnId="{C030A94E-8BC5-4C83-AFC4-9E1259AC41C8}">
      <dgm:prSet/>
      <dgm:spPr/>
      <dgm:t>
        <a:bodyPr/>
        <a:lstStyle/>
        <a:p>
          <a:endParaRPr lang="en-US"/>
        </a:p>
      </dgm:t>
    </dgm:pt>
    <dgm:pt modelId="{9ADF398C-7CEB-457F-B6DE-5D9C913C9FA6}">
      <dgm:prSet/>
      <dgm:spPr/>
      <dgm:t>
        <a:bodyPr/>
        <a:lstStyle/>
        <a:p>
          <a:pPr rtl="0"/>
          <a:r>
            <a:rPr lang="en-US" dirty="0"/>
            <a:t>Personality and attitude</a:t>
          </a:r>
        </a:p>
      </dgm:t>
    </dgm:pt>
    <dgm:pt modelId="{242CABE0-2F90-49DD-AA01-D5AD20E4BD93}" type="parTrans" cxnId="{C5DB7BA5-5E9E-40F8-B7D8-2A5DA5F3223A}">
      <dgm:prSet/>
      <dgm:spPr/>
      <dgm:t>
        <a:bodyPr/>
        <a:lstStyle/>
        <a:p>
          <a:endParaRPr lang="en-US"/>
        </a:p>
      </dgm:t>
    </dgm:pt>
    <dgm:pt modelId="{731052C8-FE7A-47DD-9F99-D2C9056C33DE}" type="sibTrans" cxnId="{C5DB7BA5-5E9E-40F8-B7D8-2A5DA5F3223A}">
      <dgm:prSet/>
      <dgm:spPr/>
      <dgm:t>
        <a:bodyPr/>
        <a:lstStyle/>
        <a:p>
          <a:endParaRPr lang="en-US"/>
        </a:p>
      </dgm:t>
    </dgm:pt>
    <dgm:pt modelId="{B596F3FB-CFEA-4A4C-B682-BEC4755D5785}">
      <dgm:prSet/>
      <dgm:spPr/>
      <dgm:t>
        <a:bodyPr/>
        <a:lstStyle/>
        <a:p>
          <a:pPr rtl="0"/>
          <a:r>
            <a:rPr lang="en-US" dirty="0"/>
            <a:t>Communication variables</a:t>
          </a:r>
        </a:p>
      </dgm:t>
    </dgm:pt>
    <dgm:pt modelId="{7DCF956E-85E1-4B8D-BC92-9082083FA603}" type="parTrans" cxnId="{998059AD-4EB7-4ADD-9E77-527086734071}">
      <dgm:prSet/>
      <dgm:spPr/>
      <dgm:t>
        <a:bodyPr/>
        <a:lstStyle/>
        <a:p>
          <a:endParaRPr lang="en-US"/>
        </a:p>
      </dgm:t>
    </dgm:pt>
    <dgm:pt modelId="{3A7B02AE-CA9D-4496-84A6-C73D69C6FF92}" type="sibTrans" cxnId="{998059AD-4EB7-4ADD-9E77-527086734071}">
      <dgm:prSet/>
      <dgm:spPr/>
      <dgm:t>
        <a:bodyPr/>
        <a:lstStyle/>
        <a:p>
          <a:endParaRPr lang="en-US"/>
        </a:p>
      </dgm:t>
    </dgm:pt>
    <dgm:pt modelId="{3AA25863-7FAD-4210-BE46-1529910598E0}" type="pres">
      <dgm:prSet presAssocID="{9CBA2818-CDDF-4AA7-B9CC-E25819FF5BFE}" presName="Name0" presStyleCnt="0">
        <dgm:presLayoutVars>
          <dgm:dir/>
          <dgm:resizeHandles val="exact"/>
        </dgm:presLayoutVars>
      </dgm:prSet>
      <dgm:spPr/>
    </dgm:pt>
    <dgm:pt modelId="{2CB0698F-FE77-413E-A65D-88F78E596AC2}" type="pres">
      <dgm:prSet presAssocID="{9D10111B-2CEA-41D2-A580-E8A93B407CB0}" presName="twoplus" presStyleLbl="node1" presStyleIdx="0" presStyleCnt="3">
        <dgm:presLayoutVars>
          <dgm:bulletEnabled val="1"/>
        </dgm:presLayoutVars>
      </dgm:prSet>
      <dgm:spPr/>
    </dgm:pt>
    <dgm:pt modelId="{7D1ECAF1-755A-441C-AA59-6B3492105356}" type="pres">
      <dgm:prSet presAssocID="{9ADF398C-7CEB-457F-B6DE-5D9C913C9FA6}" presName="twoplus" presStyleLbl="node1" presStyleIdx="1" presStyleCnt="3">
        <dgm:presLayoutVars>
          <dgm:bulletEnabled val="1"/>
        </dgm:presLayoutVars>
      </dgm:prSet>
      <dgm:spPr/>
    </dgm:pt>
    <dgm:pt modelId="{0E0D1A6F-8066-45A9-AEFB-CC907AE5ACED}" type="pres">
      <dgm:prSet presAssocID="{B596F3FB-CFEA-4A4C-B682-BEC4755D5785}" presName="twoplus" presStyleLbl="node1" presStyleIdx="2" presStyleCnt="3">
        <dgm:presLayoutVars>
          <dgm:bulletEnabled val="1"/>
        </dgm:presLayoutVars>
      </dgm:prSet>
      <dgm:spPr/>
    </dgm:pt>
  </dgm:ptLst>
  <dgm:cxnLst>
    <dgm:cxn modelId="{E58E5C04-9FDF-4CDA-8E00-AEA4E513CEA3}" type="presOf" srcId="{9ADF398C-7CEB-457F-B6DE-5D9C913C9FA6}" destId="{7D1ECAF1-755A-441C-AA59-6B3492105356}" srcOrd="0" destOrd="0" presId="urn:diagrams.loki3.com/TabbedArc+Icon"/>
    <dgm:cxn modelId="{EF033B41-ADB9-44A0-9C2B-3919955C0A36}" type="presOf" srcId="{9D10111B-2CEA-41D2-A580-E8A93B407CB0}" destId="{2CB0698F-FE77-413E-A65D-88F78E596AC2}" srcOrd="0" destOrd="0" presId="urn:diagrams.loki3.com/TabbedArc+Icon"/>
    <dgm:cxn modelId="{C030A94E-8BC5-4C83-AFC4-9E1259AC41C8}" srcId="{9CBA2818-CDDF-4AA7-B9CC-E25819FF5BFE}" destId="{9D10111B-2CEA-41D2-A580-E8A93B407CB0}" srcOrd="0" destOrd="0" parTransId="{C85858A6-E171-4B87-881D-6370A7CB47DD}" sibTransId="{F0A08C55-9124-466E-996B-A612632FB308}"/>
    <dgm:cxn modelId="{C8A0BA4E-B807-42B2-B28E-06125A4580EC}" type="presOf" srcId="{B596F3FB-CFEA-4A4C-B682-BEC4755D5785}" destId="{0E0D1A6F-8066-45A9-AEFB-CC907AE5ACED}" srcOrd="0" destOrd="0" presId="urn:diagrams.loki3.com/TabbedArc+Icon"/>
    <dgm:cxn modelId="{C5DB7BA5-5E9E-40F8-B7D8-2A5DA5F3223A}" srcId="{9CBA2818-CDDF-4AA7-B9CC-E25819FF5BFE}" destId="{9ADF398C-7CEB-457F-B6DE-5D9C913C9FA6}" srcOrd="1" destOrd="0" parTransId="{242CABE0-2F90-49DD-AA01-D5AD20E4BD93}" sibTransId="{731052C8-FE7A-47DD-9F99-D2C9056C33DE}"/>
    <dgm:cxn modelId="{CE0DF3A5-C10C-4698-8CB9-1D4EA2AA6377}" type="presOf" srcId="{9CBA2818-CDDF-4AA7-B9CC-E25819FF5BFE}" destId="{3AA25863-7FAD-4210-BE46-1529910598E0}" srcOrd="0" destOrd="0" presId="urn:diagrams.loki3.com/TabbedArc+Icon"/>
    <dgm:cxn modelId="{998059AD-4EB7-4ADD-9E77-527086734071}" srcId="{9CBA2818-CDDF-4AA7-B9CC-E25819FF5BFE}" destId="{B596F3FB-CFEA-4A4C-B682-BEC4755D5785}" srcOrd="2" destOrd="0" parTransId="{7DCF956E-85E1-4B8D-BC92-9082083FA603}" sibTransId="{3A7B02AE-CA9D-4496-84A6-C73D69C6FF92}"/>
    <dgm:cxn modelId="{F99C24AC-9BF3-4B81-A296-77EE00A9957E}" type="presParOf" srcId="{3AA25863-7FAD-4210-BE46-1529910598E0}" destId="{2CB0698F-FE77-413E-A65D-88F78E596AC2}" srcOrd="0" destOrd="0" presId="urn:diagrams.loki3.com/TabbedArc+Icon"/>
    <dgm:cxn modelId="{79CB9C0A-FC40-4B0E-92AF-0DF6B24C4940}" type="presParOf" srcId="{3AA25863-7FAD-4210-BE46-1529910598E0}" destId="{7D1ECAF1-755A-441C-AA59-6B3492105356}" srcOrd="1" destOrd="0" presId="urn:diagrams.loki3.com/TabbedArc+Icon"/>
    <dgm:cxn modelId="{946108AD-2E69-45E4-B9D0-A298B4B7852B}" type="presParOf" srcId="{3AA25863-7FAD-4210-BE46-1529910598E0}" destId="{0E0D1A6F-8066-45A9-AEFB-CC907AE5ACED}" srcOrd="2" destOrd="0" presId="urn:diagrams.loki3.com/TabbedArc+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A9C6F38-FB01-4894-9DFB-C315D54EAEE1}" type="doc">
      <dgm:prSet loTypeId="urn:microsoft.com/office/officeart/2005/8/layout/vList3" loCatId="list" qsTypeId="urn:microsoft.com/office/officeart/2005/8/quickstyle/simple2" qsCatId="simple" csTypeId="urn:microsoft.com/office/officeart/2005/8/colors/colorful1" csCatId="colorful"/>
      <dgm:spPr/>
      <dgm:t>
        <a:bodyPr/>
        <a:lstStyle/>
        <a:p>
          <a:endParaRPr lang="en-US"/>
        </a:p>
      </dgm:t>
    </dgm:pt>
    <dgm:pt modelId="{063F365A-3315-4EB6-8DF7-FF6039B1E234}">
      <dgm:prSet/>
      <dgm:spPr/>
      <dgm:t>
        <a:bodyPr/>
        <a:lstStyle/>
        <a:p>
          <a:pPr rtl="0"/>
          <a:r>
            <a:rPr lang="en-US" dirty="0"/>
            <a:t>Education</a:t>
          </a:r>
        </a:p>
      </dgm:t>
    </dgm:pt>
    <dgm:pt modelId="{7F055862-19C6-4485-8F96-9C0F3AD59DDF}" type="parTrans" cxnId="{51B0B7D2-F1C8-40C8-9F6E-3E4AD0D74605}">
      <dgm:prSet/>
      <dgm:spPr/>
      <dgm:t>
        <a:bodyPr/>
        <a:lstStyle/>
        <a:p>
          <a:endParaRPr lang="en-US"/>
        </a:p>
      </dgm:t>
    </dgm:pt>
    <dgm:pt modelId="{ED5BC3BD-7FEA-48ED-B1E5-A2E7E90CBCE6}" type="sibTrans" cxnId="{51B0B7D2-F1C8-40C8-9F6E-3E4AD0D74605}">
      <dgm:prSet/>
      <dgm:spPr/>
      <dgm:t>
        <a:bodyPr/>
        <a:lstStyle/>
        <a:p>
          <a:endParaRPr lang="en-US"/>
        </a:p>
      </dgm:t>
    </dgm:pt>
    <dgm:pt modelId="{317549D4-40BD-4B26-9A68-A086980249CF}">
      <dgm:prSet/>
      <dgm:spPr/>
      <dgm:t>
        <a:bodyPr/>
        <a:lstStyle/>
        <a:p>
          <a:pPr rtl="0"/>
          <a:r>
            <a:rPr lang="en-US" dirty="0"/>
            <a:t>Literacy</a:t>
          </a:r>
        </a:p>
      </dgm:t>
    </dgm:pt>
    <dgm:pt modelId="{21407E5E-AEBD-42D6-AEFB-1EAB151DE99A}" type="parTrans" cxnId="{8871B8EC-FEE3-40C6-87F3-C47D47425B52}">
      <dgm:prSet/>
      <dgm:spPr/>
      <dgm:t>
        <a:bodyPr/>
        <a:lstStyle/>
        <a:p>
          <a:endParaRPr lang="en-US"/>
        </a:p>
      </dgm:t>
    </dgm:pt>
    <dgm:pt modelId="{FFCD0D27-E276-4586-B452-F2CF930809B1}" type="sibTrans" cxnId="{8871B8EC-FEE3-40C6-87F3-C47D47425B52}">
      <dgm:prSet/>
      <dgm:spPr/>
      <dgm:t>
        <a:bodyPr/>
        <a:lstStyle/>
        <a:p>
          <a:endParaRPr lang="en-US"/>
        </a:p>
      </dgm:t>
    </dgm:pt>
    <dgm:pt modelId="{40189455-2DCF-4901-903B-B206DFB43558}">
      <dgm:prSet/>
      <dgm:spPr/>
      <dgm:t>
        <a:bodyPr/>
        <a:lstStyle/>
        <a:p>
          <a:pPr rtl="0"/>
          <a:r>
            <a:rPr lang="en-US" dirty="0"/>
            <a:t>Higher social status</a:t>
          </a:r>
        </a:p>
      </dgm:t>
    </dgm:pt>
    <dgm:pt modelId="{8BC204BB-14B0-430C-8604-A1A2C1E43CD4}" type="parTrans" cxnId="{1781306E-0BA8-409B-AA4F-F3B3462C3681}">
      <dgm:prSet/>
      <dgm:spPr/>
      <dgm:t>
        <a:bodyPr/>
        <a:lstStyle/>
        <a:p>
          <a:endParaRPr lang="en-US"/>
        </a:p>
      </dgm:t>
    </dgm:pt>
    <dgm:pt modelId="{20639168-4B7C-48BE-A735-281F8C876DD6}" type="sibTrans" cxnId="{1781306E-0BA8-409B-AA4F-F3B3462C3681}">
      <dgm:prSet/>
      <dgm:spPr/>
      <dgm:t>
        <a:bodyPr/>
        <a:lstStyle/>
        <a:p>
          <a:endParaRPr lang="en-US"/>
        </a:p>
      </dgm:t>
    </dgm:pt>
    <dgm:pt modelId="{1D7F567B-FF81-44BB-8F27-28E2BBE70A48}">
      <dgm:prSet/>
      <dgm:spPr/>
      <dgm:t>
        <a:bodyPr/>
        <a:lstStyle/>
        <a:p>
          <a:pPr rtl="0"/>
          <a:r>
            <a:rPr lang="en-US" dirty="0"/>
            <a:t>Upward social mobility</a:t>
          </a:r>
        </a:p>
      </dgm:t>
    </dgm:pt>
    <dgm:pt modelId="{66915894-6D6E-40CE-A156-FA09A7C4A280}" type="parTrans" cxnId="{F7041A2F-CD58-4F23-B852-CAD0050F4D05}">
      <dgm:prSet/>
      <dgm:spPr/>
      <dgm:t>
        <a:bodyPr/>
        <a:lstStyle/>
        <a:p>
          <a:endParaRPr lang="en-US"/>
        </a:p>
      </dgm:t>
    </dgm:pt>
    <dgm:pt modelId="{1D510FB2-0D1C-4462-85B5-B62AD113424B}" type="sibTrans" cxnId="{F7041A2F-CD58-4F23-B852-CAD0050F4D05}">
      <dgm:prSet/>
      <dgm:spPr/>
      <dgm:t>
        <a:bodyPr/>
        <a:lstStyle/>
        <a:p>
          <a:endParaRPr lang="en-US"/>
        </a:p>
      </dgm:t>
    </dgm:pt>
    <dgm:pt modelId="{2D73E9FE-CF5A-436D-8044-9FB96F5DF265}">
      <dgm:prSet/>
      <dgm:spPr/>
      <dgm:t>
        <a:bodyPr/>
        <a:lstStyle/>
        <a:p>
          <a:pPr rtl="0"/>
          <a:r>
            <a:rPr lang="en-US" dirty="0"/>
            <a:t>Larger-sized units</a:t>
          </a:r>
        </a:p>
      </dgm:t>
    </dgm:pt>
    <dgm:pt modelId="{BE3D2C36-FA68-43F9-844D-F9FF66B9240C}" type="parTrans" cxnId="{95FBF55F-07AD-4BBC-9460-0B1D1CCBCBA9}">
      <dgm:prSet/>
      <dgm:spPr/>
      <dgm:t>
        <a:bodyPr/>
        <a:lstStyle/>
        <a:p>
          <a:endParaRPr lang="en-US"/>
        </a:p>
      </dgm:t>
    </dgm:pt>
    <dgm:pt modelId="{15C88EEF-9C9E-4D92-903A-D05ED6DF7903}" type="sibTrans" cxnId="{95FBF55F-07AD-4BBC-9460-0B1D1CCBCBA9}">
      <dgm:prSet/>
      <dgm:spPr/>
      <dgm:t>
        <a:bodyPr/>
        <a:lstStyle/>
        <a:p>
          <a:endParaRPr lang="en-US"/>
        </a:p>
      </dgm:t>
    </dgm:pt>
    <dgm:pt modelId="{AF83304D-6337-4488-A20B-983663E9F3A3}">
      <dgm:prSet/>
      <dgm:spPr/>
      <dgm:t>
        <a:bodyPr/>
        <a:lstStyle/>
        <a:p>
          <a:pPr rtl="0"/>
          <a:r>
            <a:rPr lang="en-US" dirty="0"/>
            <a:t>Commercial orientation</a:t>
          </a:r>
        </a:p>
      </dgm:t>
    </dgm:pt>
    <dgm:pt modelId="{8AE5644C-E77C-4C6F-93C7-82F25661A92F}" type="parTrans" cxnId="{E8CD3EAB-ED81-42EC-BE3F-61C81D8D1EBB}">
      <dgm:prSet/>
      <dgm:spPr/>
      <dgm:t>
        <a:bodyPr/>
        <a:lstStyle/>
        <a:p>
          <a:endParaRPr lang="en-US"/>
        </a:p>
      </dgm:t>
    </dgm:pt>
    <dgm:pt modelId="{099CE090-BFDE-4F11-9C02-A79D145ABF1E}" type="sibTrans" cxnId="{E8CD3EAB-ED81-42EC-BE3F-61C81D8D1EBB}">
      <dgm:prSet/>
      <dgm:spPr/>
      <dgm:t>
        <a:bodyPr/>
        <a:lstStyle/>
        <a:p>
          <a:endParaRPr lang="en-US"/>
        </a:p>
      </dgm:t>
    </dgm:pt>
    <dgm:pt modelId="{71A15221-7122-4D9B-B7E6-BB9E17F5CF52}">
      <dgm:prSet/>
      <dgm:spPr/>
      <dgm:t>
        <a:bodyPr/>
        <a:lstStyle/>
        <a:p>
          <a:pPr rtl="0"/>
          <a:r>
            <a:rPr lang="en-US" dirty="0" err="1"/>
            <a:t>Favourable</a:t>
          </a:r>
          <a:r>
            <a:rPr lang="en-US" dirty="0"/>
            <a:t> attitude towards credit</a:t>
          </a:r>
        </a:p>
      </dgm:t>
    </dgm:pt>
    <dgm:pt modelId="{5610159E-75BE-4215-853A-F5E0ACB5D2BF}" type="parTrans" cxnId="{70D73A7B-1B43-41C3-A000-680A9444CE54}">
      <dgm:prSet/>
      <dgm:spPr/>
      <dgm:t>
        <a:bodyPr/>
        <a:lstStyle/>
        <a:p>
          <a:endParaRPr lang="en-US"/>
        </a:p>
      </dgm:t>
    </dgm:pt>
    <dgm:pt modelId="{BA619FAE-42D5-4FB7-9979-CEB6A8F8ED11}" type="sibTrans" cxnId="{70D73A7B-1B43-41C3-A000-680A9444CE54}">
      <dgm:prSet/>
      <dgm:spPr/>
      <dgm:t>
        <a:bodyPr/>
        <a:lstStyle/>
        <a:p>
          <a:endParaRPr lang="en-US"/>
        </a:p>
      </dgm:t>
    </dgm:pt>
    <dgm:pt modelId="{D63E5C09-5AD2-49F7-B80B-1AB6943F9CF0}">
      <dgm:prSet/>
      <dgm:spPr/>
      <dgm:t>
        <a:bodyPr/>
        <a:lstStyle/>
        <a:p>
          <a:pPr rtl="0"/>
          <a:r>
            <a:rPr lang="en-US" dirty="0"/>
            <a:t>Specialized operations</a:t>
          </a:r>
        </a:p>
      </dgm:t>
    </dgm:pt>
    <dgm:pt modelId="{7B308232-C3BC-41D7-AEA6-6C6F05E20F60}" type="parTrans" cxnId="{023DD367-5D42-49B2-95D0-82CDA8E7831D}">
      <dgm:prSet/>
      <dgm:spPr/>
      <dgm:t>
        <a:bodyPr/>
        <a:lstStyle/>
        <a:p>
          <a:endParaRPr lang="en-US"/>
        </a:p>
      </dgm:t>
    </dgm:pt>
    <dgm:pt modelId="{4ED836A4-50B0-4338-9CD4-220D01775887}" type="sibTrans" cxnId="{023DD367-5D42-49B2-95D0-82CDA8E7831D}">
      <dgm:prSet/>
      <dgm:spPr/>
      <dgm:t>
        <a:bodyPr/>
        <a:lstStyle/>
        <a:p>
          <a:endParaRPr lang="en-US"/>
        </a:p>
      </dgm:t>
    </dgm:pt>
    <dgm:pt modelId="{CDC55EEA-6556-4CBB-B484-E93BA812985C}" type="pres">
      <dgm:prSet presAssocID="{6A9C6F38-FB01-4894-9DFB-C315D54EAEE1}" presName="linearFlow" presStyleCnt="0">
        <dgm:presLayoutVars>
          <dgm:dir/>
          <dgm:resizeHandles val="exact"/>
        </dgm:presLayoutVars>
      </dgm:prSet>
      <dgm:spPr/>
    </dgm:pt>
    <dgm:pt modelId="{65A3F314-517D-48D4-85C8-4126A18118A6}" type="pres">
      <dgm:prSet presAssocID="{063F365A-3315-4EB6-8DF7-FF6039B1E234}" presName="composite" presStyleCnt="0"/>
      <dgm:spPr/>
    </dgm:pt>
    <dgm:pt modelId="{73873F83-5E6C-4389-A715-CA260F5A07C9}" type="pres">
      <dgm:prSet presAssocID="{063F365A-3315-4EB6-8DF7-FF6039B1E234}" presName="imgShp" presStyleLbl="fgImgPlace1" presStyleIdx="0" presStyleCnt="8"/>
      <dgm:spPr/>
    </dgm:pt>
    <dgm:pt modelId="{B08DF698-894C-48B1-BFCC-52D2B6617AD2}" type="pres">
      <dgm:prSet presAssocID="{063F365A-3315-4EB6-8DF7-FF6039B1E234}" presName="txShp" presStyleLbl="node1" presStyleIdx="0" presStyleCnt="8">
        <dgm:presLayoutVars>
          <dgm:bulletEnabled val="1"/>
        </dgm:presLayoutVars>
      </dgm:prSet>
      <dgm:spPr/>
    </dgm:pt>
    <dgm:pt modelId="{23BA7FAA-6346-4BFB-AC79-97F87B13A1C7}" type="pres">
      <dgm:prSet presAssocID="{ED5BC3BD-7FEA-48ED-B1E5-A2E7E90CBCE6}" presName="spacing" presStyleCnt="0"/>
      <dgm:spPr/>
    </dgm:pt>
    <dgm:pt modelId="{CEAB2814-8F93-4E74-B298-CA183AE11078}" type="pres">
      <dgm:prSet presAssocID="{317549D4-40BD-4B26-9A68-A086980249CF}" presName="composite" presStyleCnt="0"/>
      <dgm:spPr/>
    </dgm:pt>
    <dgm:pt modelId="{C2D1A80D-6457-4515-835B-ED40F9E3003A}" type="pres">
      <dgm:prSet presAssocID="{317549D4-40BD-4B26-9A68-A086980249CF}" presName="imgShp" presStyleLbl="fgImgPlace1" presStyleIdx="1" presStyleCnt="8"/>
      <dgm:spPr/>
    </dgm:pt>
    <dgm:pt modelId="{E85C77BA-AF3B-4054-A7DB-A88BA5C03B96}" type="pres">
      <dgm:prSet presAssocID="{317549D4-40BD-4B26-9A68-A086980249CF}" presName="txShp" presStyleLbl="node1" presStyleIdx="1" presStyleCnt="8">
        <dgm:presLayoutVars>
          <dgm:bulletEnabled val="1"/>
        </dgm:presLayoutVars>
      </dgm:prSet>
      <dgm:spPr/>
    </dgm:pt>
    <dgm:pt modelId="{73433912-81E6-4894-A2F0-D872911BE478}" type="pres">
      <dgm:prSet presAssocID="{FFCD0D27-E276-4586-B452-F2CF930809B1}" presName="spacing" presStyleCnt="0"/>
      <dgm:spPr/>
    </dgm:pt>
    <dgm:pt modelId="{76D33D17-E77A-4AFA-A8CE-5BA4767BC4E2}" type="pres">
      <dgm:prSet presAssocID="{40189455-2DCF-4901-903B-B206DFB43558}" presName="composite" presStyleCnt="0"/>
      <dgm:spPr/>
    </dgm:pt>
    <dgm:pt modelId="{69CDAE1E-79DA-4EE6-B209-F1A3341EDB8C}" type="pres">
      <dgm:prSet presAssocID="{40189455-2DCF-4901-903B-B206DFB43558}" presName="imgShp" presStyleLbl="fgImgPlace1" presStyleIdx="2" presStyleCnt="8"/>
      <dgm:spPr/>
    </dgm:pt>
    <dgm:pt modelId="{F37DE4C4-CB94-4821-83BE-D09AAB2A3B07}" type="pres">
      <dgm:prSet presAssocID="{40189455-2DCF-4901-903B-B206DFB43558}" presName="txShp" presStyleLbl="node1" presStyleIdx="2" presStyleCnt="8">
        <dgm:presLayoutVars>
          <dgm:bulletEnabled val="1"/>
        </dgm:presLayoutVars>
      </dgm:prSet>
      <dgm:spPr/>
    </dgm:pt>
    <dgm:pt modelId="{305612DE-565E-46C9-8E4E-0E05BF259700}" type="pres">
      <dgm:prSet presAssocID="{20639168-4B7C-48BE-A735-281F8C876DD6}" presName="spacing" presStyleCnt="0"/>
      <dgm:spPr/>
    </dgm:pt>
    <dgm:pt modelId="{0E0C5AA5-C479-4306-97C7-93B456982C69}" type="pres">
      <dgm:prSet presAssocID="{1D7F567B-FF81-44BB-8F27-28E2BBE70A48}" presName="composite" presStyleCnt="0"/>
      <dgm:spPr/>
    </dgm:pt>
    <dgm:pt modelId="{5AA0B16C-9FB2-4CC2-AEBF-163510822B8B}" type="pres">
      <dgm:prSet presAssocID="{1D7F567B-FF81-44BB-8F27-28E2BBE70A48}" presName="imgShp" presStyleLbl="fgImgPlace1" presStyleIdx="3" presStyleCnt="8"/>
      <dgm:spPr/>
    </dgm:pt>
    <dgm:pt modelId="{EF3872E1-0A69-4717-B8C2-4EB0B6CA3423}" type="pres">
      <dgm:prSet presAssocID="{1D7F567B-FF81-44BB-8F27-28E2BBE70A48}" presName="txShp" presStyleLbl="node1" presStyleIdx="3" presStyleCnt="8">
        <dgm:presLayoutVars>
          <dgm:bulletEnabled val="1"/>
        </dgm:presLayoutVars>
      </dgm:prSet>
      <dgm:spPr/>
    </dgm:pt>
    <dgm:pt modelId="{07965494-8314-47BD-8F66-EC5ECC836342}" type="pres">
      <dgm:prSet presAssocID="{1D510FB2-0D1C-4462-85B5-B62AD113424B}" presName="spacing" presStyleCnt="0"/>
      <dgm:spPr/>
    </dgm:pt>
    <dgm:pt modelId="{5FE067EF-4AAE-420C-9F61-2FAF6C924505}" type="pres">
      <dgm:prSet presAssocID="{2D73E9FE-CF5A-436D-8044-9FB96F5DF265}" presName="composite" presStyleCnt="0"/>
      <dgm:spPr/>
    </dgm:pt>
    <dgm:pt modelId="{F21E6DEB-B688-4146-81F9-69EC95CC4E4F}" type="pres">
      <dgm:prSet presAssocID="{2D73E9FE-CF5A-436D-8044-9FB96F5DF265}" presName="imgShp" presStyleLbl="fgImgPlace1" presStyleIdx="4" presStyleCnt="8"/>
      <dgm:spPr/>
    </dgm:pt>
    <dgm:pt modelId="{E9469334-F424-4C08-8E45-C7C19CBED046}" type="pres">
      <dgm:prSet presAssocID="{2D73E9FE-CF5A-436D-8044-9FB96F5DF265}" presName="txShp" presStyleLbl="node1" presStyleIdx="4" presStyleCnt="8">
        <dgm:presLayoutVars>
          <dgm:bulletEnabled val="1"/>
        </dgm:presLayoutVars>
      </dgm:prSet>
      <dgm:spPr/>
    </dgm:pt>
    <dgm:pt modelId="{34632888-5CDA-4722-BA89-BBBDDF4E3F19}" type="pres">
      <dgm:prSet presAssocID="{15C88EEF-9C9E-4D92-903A-D05ED6DF7903}" presName="spacing" presStyleCnt="0"/>
      <dgm:spPr/>
    </dgm:pt>
    <dgm:pt modelId="{C2EC1538-E438-4423-BEEA-27B1DFDAF2BB}" type="pres">
      <dgm:prSet presAssocID="{AF83304D-6337-4488-A20B-983663E9F3A3}" presName="composite" presStyleCnt="0"/>
      <dgm:spPr/>
    </dgm:pt>
    <dgm:pt modelId="{C26B7E2F-FEB4-4139-89B5-D3B3D7E190E6}" type="pres">
      <dgm:prSet presAssocID="{AF83304D-6337-4488-A20B-983663E9F3A3}" presName="imgShp" presStyleLbl="fgImgPlace1" presStyleIdx="5" presStyleCnt="8"/>
      <dgm:spPr/>
    </dgm:pt>
    <dgm:pt modelId="{9A0C762F-1B56-401F-B259-C437DA37DB16}" type="pres">
      <dgm:prSet presAssocID="{AF83304D-6337-4488-A20B-983663E9F3A3}" presName="txShp" presStyleLbl="node1" presStyleIdx="5" presStyleCnt="8">
        <dgm:presLayoutVars>
          <dgm:bulletEnabled val="1"/>
        </dgm:presLayoutVars>
      </dgm:prSet>
      <dgm:spPr/>
    </dgm:pt>
    <dgm:pt modelId="{3F3022BA-6EB1-4946-8BFF-48D726E8DA17}" type="pres">
      <dgm:prSet presAssocID="{099CE090-BFDE-4F11-9C02-A79D145ABF1E}" presName="spacing" presStyleCnt="0"/>
      <dgm:spPr/>
    </dgm:pt>
    <dgm:pt modelId="{CE541192-4D4A-4F5C-889C-140CEFB247CE}" type="pres">
      <dgm:prSet presAssocID="{71A15221-7122-4D9B-B7E6-BB9E17F5CF52}" presName="composite" presStyleCnt="0"/>
      <dgm:spPr/>
    </dgm:pt>
    <dgm:pt modelId="{2C8C29EB-34DA-4154-9B43-DED22E526664}" type="pres">
      <dgm:prSet presAssocID="{71A15221-7122-4D9B-B7E6-BB9E17F5CF52}" presName="imgShp" presStyleLbl="fgImgPlace1" presStyleIdx="6" presStyleCnt="8"/>
      <dgm:spPr/>
    </dgm:pt>
    <dgm:pt modelId="{A3AD5808-337C-4B37-B423-99ECA02E932E}" type="pres">
      <dgm:prSet presAssocID="{71A15221-7122-4D9B-B7E6-BB9E17F5CF52}" presName="txShp" presStyleLbl="node1" presStyleIdx="6" presStyleCnt="8">
        <dgm:presLayoutVars>
          <dgm:bulletEnabled val="1"/>
        </dgm:presLayoutVars>
      </dgm:prSet>
      <dgm:spPr/>
    </dgm:pt>
    <dgm:pt modelId="{0657CC91-C92D-49D3-8B84-8E240A29B084}" type="pres">
      <dgm:prSet presAssocID="{BA619FAE-42D5-4FB7-9979-CEB6A8F8ED11}" presName="spacing" presStyleCnt="0"/>
      <dgm:spPr/>
    </dgm:pt>
    <dgm:pt modelId="{D3A11C19-2F2B-4A35-B62E-A70AD1B74D76}" type="pres">
      <dgm:prSet presAssocID="{D63E5C09-5AD2-49F7-B80B-1AB6943F9CF0}" presName="composite" presStyleCnt="0"/>
      <dgm:spPr/>
    </dgm:pt>
    <dgm:pt modelId="{7013E72B-E747-4081-A6BF-9847DDF7FE01}" type="pres">
      <dgm:prSet presAssocID="{D63E5C09-5AD2-49F7-B80B-1AB6943F9CF0}" presName="imgShp" presStyleLbl="fgImgPlace1" presStyleIdx="7" presStyleCnt="8"/>
      <dgm:spPr/>
    </dgm:pt>
    <dgm:pt modelId="{EFF66029-015B-4D77-B765-507D49BFEE0D}" type="pres">
      <dgm:prSet presAssocID="{D63E5C09-5AD2-49F7-B80B-1AB6943F9CF0}" presName="txShp" presStyleLbl="node1" presStyleIdx="7" presStyleCnt="8">
        <dgm:presLayoutVars>
          <dgm:bulletEnabled val="1"/>
        </dgm:presLayoutVars>
      </dgm:prSet>
      <dgm:spPr/>
    </dgm:pt>
  </dgm:ptLst>
  <dgm:cxnLst>
    <dgm:cxn modelId="{B56FA027-8282-4504-8FA9-E0CE3B4F2F61}" type="presOf" srcId="{063F365A-3315-4EB6-8DF7-FF6039B1E234}" destId="{B08DF698-894C-48B1-BFCC-52D2B6617AD2}" srcOrd="0" destOrd="0" presId="urn:microsoft.com/office/officeart/2005/8/layout/vList3"/>
    <dgm:cxn modelId="{F7041A2F-CD58-4F23-B852-CAD0050F4D05}" srcId="{6A9C6F38-FB01-4894-9DFB-C315D54EAEE1}" destId="{1D7F567B-FF81-44BB-8F27-28E2BBE70A48}" srcOrd="3" destOrd="0" parTransId="{66915894-6D6E-40CE-A156-FA09A7C4A280}" sibTransId="{1D510FB2-0D1C-4462-85B5-B62AD113424B}"/>
    <dgm:cxn modelId="{96A89D36-399D-409E-851C-1DEE5EF4630B}" type="presOf" srcId="{2D73E9FE-CF5A-436D-8044-9FB96F5DF265}" destId="{E9469334-F424-4C08-8E45-C7C19CBED046}" srcOrd="0" destOrd="0" presId="urn:microsoft.com/office/officeart/2005/8/layout/vList3"/>
    <dgm:cxn modelId="{95FBF55F-07AD-4BBC-9460-0B1D1CCBCBA9}" srcId="{6A9C6F38-FB01-4894-9DFB-C315D54EAEE1}" destId="{2D73E9FE-CF5A-436D-8044-9FB96F5DF265}" srcOrd="4" destOrd="0" parTransId="{BE3D2C36-FA68-43F9-844D-F9FF66B9240C}" sibTransId="{15C88EEF-9C9E-4D92-903A-D05ED6DF7903}"/>
    <dgm:cxn modelId="{34ED0F65-E132-48CD-9C44-B268BA7CC8B1}" type="presOf" srcId="{317549D4-40BD-4B26-9A68-A086980249CF}" destId="{E85C77BA-AF3B-4054-A7DB-A88BA5C03B96}" srcOrd="0" destOrd="0" presId="urn:microsoft.com/office/officeart/2005/8/layout/vList3"/>
    <dgm:cxn modelId="{023DD367-5D42-49B2-95D0-82CDA8E7831D}" srcId="{6A9C6F38-FB01-4894-9DFB-C315D54EAEE1}" destId="{D63E5C09-5AD2-49F7-B80B-1AB6943F9CF0}" srcOrd="7" destOrd="0" parTransId="{7B308232-C3BC-41D7-AEA6-6C6F05E20F60}" sibTransId="{4ED836A4-50B0-4338-9CD4-220D01775887}"/>
    <dgm:cxn modelId="{1781306E-0BA8-409B-AA4F-F3B3462C3681}" srcId="{6A9C6F38-FB01-4894-9DFB-C315D54EAEE1}" destId="{40189455-2DCF-4901-903B-B206DFB43558}" srcOrd="2" destOrd="0" parTransId="{8BC204BB-14B0-430C-8604-A1A2C1E43CD4}" sibTransId="{20639168-4B7C-48BE-A735-281F8C876DD6}"/>
    <dgm:cxn modelId="{604CFA71-64B7-486E-815E-C2C8D77DC3E4}" type="presOf" srcId="{71A15221-7122-4D9B-B7E6-BB9E17F5CF52}" destId="{A3AD5808-337C-4B37-B423-99ECA02E932E}" srcOrd="0" destOrd="0" presId="urn:microsoft.com/office/officeart/2005/8/layout/vList3"/>
    <dgm:cxn modelId="{8943507A-F800-432C-9C5E-00BC7B5BD6E5}" type="presOf" srcId="{AF83304D-6337-4488-A20B-983663E9F3A3}" destId="{9A0C762F-1B56-401F-B259-C437DA37DB16}" srcOrd="0" destOrd="0" presId="urn:microsoft.com/office/officeart/2005/8/layout/vList3"/>
    <dgm:cxn modelId="{70D73A7B-1B43-41C3-A000-680A9444CE54}" srcId="{6A9C6F38-FB01-4894-9DFB-C315D54EAEE1}" destId="{71A15221-7122-4D9B-B7E6-BB9E17F5CF52}" srcOrd="6" destOrd="0" parTransId="{5610159E-75BE-4215-853A-F5E0ACB5D2BF}" sibTransId="{BA619FAE-42D5-4FB7-9979-CEB6A8F8ED11}"/>
    <dgm:cxn modelId="{8903E785-878D-4DB6-A934-B15CC4828F81}" type="presOf" srcId="{40189455-2DCF-4901-903B-B206DFB43558}" destId="{F37DE4C4-CB94-4821-83BE-D09AAB2A3B07}" srcOrd="0" destOrd="0" presId="urn:microsoft.com/office/officeart/2005/8/layout/vList3"/>
    <dgm:cxn modelId="{A7895BA3-77CC-4EBE-88E0-8A1F49F7022E}" type="presOf" srcId="{D63E5C09-5AD2-49F7-B80B-1AB6943F9CF0}" destId="{EFF66029-015B-4D77-B765-507D49BFEE0D}" srcOrd="0" destOrd="0" presId="urn:microsoft.com/office/officeart/2005/8/layout/vList3"/>
    <dgm:cxn modelId="{BF790BA7-8F47-4E00-A701-69E8E017A49E}" type="presOf" srcId="{1D7F567B-FF81-44BB-8F27-28E2BBE70A48}" destId="{EF3872E1-0A69-4717-B8C2-4EB0B6CA3423}" srcOrd="0" destOrd="0" presId="urn:microsoft.com/office/officeart/2005/8/layout/vList3"/>
    <dgm:cxn modelId="{E8CD3EAB-ED81-42EC-BE3F-61C81D8D1EBB}" srcId="{6A9C6F38-FB01-4894-9DFB-C315D54EAEE1}" destId="{AF83304D-6337-4488-A20B-983663E9F3A3}" srcOrd="5" destOrd="0" parTransId="{8AE5644C-E77C-4C6F-93C7-82F25661A92F}" sibTransId="{099CE090-BFDE-4F11-9C02-A79D145ABF1E}"/>
    <dgm:cxn modelId="{51B0B7D2-F1C8-40C8-9F6E-3E4AD0D74605}" srcId="{6A9C6F38-FB01-4894-9DFB-C315D54EAEE1}" destId="{063F365A-3315-4EB6-8DF7-FF6039B1E234}" srcOrd="0" destOrd="0" parTransId="{7F055862-19C6-4485-8F96-9C0F3AD59DDF}" sibTransId="{ED5BC3BD-7FEA-48ED-B1E5-A2E7E90CBCE6}"/>
    <dgm:cxn modelId="{A8E045E3-CE83-48D4-BBED-4AEAD7E33423}" type="presOf" srcId="{6A9C6F38-FB01-4894-9DFB-C315D54EAEE1}" destId="{CDC55EEA-6556-4CBB-B484-E93BA812985C}" srcOrd="0" destOrd="0" presId="urn:microsoft.com/office/officeart/2005/8/layout/vList3"/>
    <dgm:cxn modelId="{8871B8EC-FEE3-40C6-87F3-C47D47425B52}" srcId="{6A9C6F38-FB01-4894-9DFB-C315D54EAEE1}" destId="{317549D4-40BD-4B26-9A68-A086980249CF}" srcOrd="1" destOrd="0" parTransId="{21407E5E-AEBD-42D6-AEFB-1EAB151DE99A}" sibTransId="{FFCD0D27-E276-4586-B452-F2CF930809B1}"/>
    <dgm:cxn modelId="{A2583CB2-A3D4-4B09-B036-96C2ACBF7A84}" type="presParOf" srcId="{CDC55EEA-6556-4CBB-B484-E93BA812985C}" destId="{65A3F314-517D-48D4-85C8-4126A18118A6}" srcOrd="0" destOrd="0" presId="urn:microsoft.com/office/officeart/2005/8/layout/vList3"/>
    <dgm:cxn modelId="{84D2B1A4-2CD7-476B-BE35-00A380397B0F}" type="presParOf" srcId="{65A3F314-517D-48D4-85C8-4126A18118A6}" destId="{73873F83-5E6C-4389-A715-CA260F5A07C9}" srcOrd="0" destOrd="0" presId="urn:microsoft.com/office/officeart/2005/8/layout/vList3"/>
    <dgm:cxn modelId="{13446E37-084C-4820-80B0-7F6DE5E184C0}" type="presParOf" srcId="{65A3F314-517D-48D4-85C8-4126A18118A6}" destId="{B08DF698-894C-48B1-BFCC-52D2B6617AD2}" srcOrd="1" destOrd="0" presId="urn:microsoft.com/office/officeart/2005/8/layout/vList3"/>
    <dgm:cxn modelId="{CB8E877B-18F8-4C1E-831D-1210C5878BC4}" type="presParOf" srcId="{CDC55EEA-6556-4CBB-B484-E93BA812985C}" destId="{23BA7FAA-6346-4BFB-AC79-97F87B13A1C7}" srcOrd="1" destOrd="0" presId="urn:microsoft.com/office/officeart/2005/8/layout/vList3"/>
    <dgm:cxn modelId="{2562A495-5338-4207-83DD-10F2E825C397}" type="presParOf" srcId="{CDC55EEA-6556-4CBB-B484-E93BA812985C}" destId="{CEAB2814-8F93-4E74-B298-CA183AE11078}" srcOrd="2" destOrd="0" presId="urn:microsoft.com/office/officeart/2005/8/layout/vList3"/>
    <dgm:cxn modelId="{948537BB-0EA2-44D6-8AE5-985C84541BAC}" type="presParOf" srcId="{CEAB2814-8F93-4E74-B298-CA183AE11078}" destId="{C2D1A80D-6457-4515-835B-ED40F9E3003A}" srcOrd="0" destOrd="0" presId="urn:microsoft.com/office/officeart/2005/8/layout/vList3"/>
    <dgm:cxn modelId="{46C4A599-E9EA-42C6-AFC8-3D0ADF03E443}" type="presParOf" srcId="{CEAB2814-8F93-4E74-B298-CA183AE11078}" destId="{E85C77BA-AF3B-4054-A7DB-A88BA5C03B96}" srcOrd="1" destOrd="0" presId="urn:microsoft.com/office/officeart/2005/8/layout/vList3"/>
    <dgm:cxn modelId="{94EC58B0-5302-434B-B82D-00D8AA35C7C5}" type="presParOf" srcId="{CDC55EEA-6556-4CBB-B484-E93BA812985C}" destId="{73433912-81E6-4894-A2F0-D872911BE478}" srcOrd="3" destOrd="0" presId="urn:microsoft.com/office/officeart/2005/8/layout/vList3"/>
    <dgm:cxn modelId="{A46222F7-56C5-4279-983B-3CD3D96E15F6}" type="presParOf" srcId="{CDC55EEA-6556-4CBB-B484-E93BA812985C}" destId="{76D33D17-E77A-4AFA-A8CE-5BA4767BC4E2}" srcOrd="4" destOrd="0" presId="urn:microsoft.com/office/officeart/2005/8/layout/vList3"/>
    <dgm:cxn modelId="{ED5B6D5F-B962-4C82-BD0B-80DA0BD15E13}" type="presParOf" srcId="{76D33D17-E77A-4AFA-A8CE-5BA4767BC4E2}" destId="{69CDAE1E-79DA-4EE6-B209-F1A3341EDB8C}" srcOrd="0" destOrd="0" presId="urn:microsoft.com/office/officeart/2005/8/layout/vList3"/>
    <dgm:cxn modelId="{61C6C798-9261-4ED7-BAF5-086FD72004A0}" type="presParOf" srcId="{76D33D17-E77A-4AFA-A8CE-5BA4767BC4E2}" destId="{F37DE4C4-CB94-4821-83BE-D09AAB2A3B07}" srcOrd="1" destOrd="0" presId="urn:microsoft.com/office/officeart/2005/8/layout/vList3"/>
    <dgm:cxn modelId="{CE34E650-5925-4869-A975-EB36C043AF20}" type="presParOf" srcId="{CDC55EEA-6556-4CBB-B484-E93BA812985C}" destId="{305612DE-565E-46C9-8E4E-0E05BF259700}" srcOrd="5" destOrd="0" presId="urn:microsoft.com/office/officeart/2005/8/layout/vList3"/>
    <dgm:cxn modelId="{18EA0B2E-F478-4727-B38B-A0CF6A570A36}" type="presParOf" srcId="{CDC55EEA-6556-4CBB-B484-E93BA812985C}" destId="{0E0C5AA5-C479-4306-97C7-93B456982C69}" srcOrd="6" destOrd="0" presId="urn:microsoft.com/office/officeart/2005/8/layout/vList3"/>
    <dgm:cxn modelId="{C0F815F7-819C-4D09-8FA9-06B248F64BE5}" type="presParOf" srcId="{0E0C5AA5-C479-4306-97C7-93B456982C69}" destId="{5AA0B16C-9FB2-4CC2-AEBF-163510822B8B}" srcOrd="0" destOrd="0" presId="urn:microsoft.com/office/officeart/2005/8/layout/vList3"/>
    <dgm:cxn modelId="{59F338C4-B13B-4D0F-B4FB-D426973E7BC5}" type="presParOf" srcId="{0E0C5AA5-C479-4306-97C7-93B456982C69}" destId="{EF3872E1-0A69-4717-B8C2-4EB0B6CA3423}" srcOrd="1" destOrd="0" presId="urn:microsoft.com/office/officeart/2005/8/layout/vList3"/>
    <dgm:cxn modelId="{A110A700-192A-436C-8CF1-A30DB50FC088}" type="presParOf" srcId="{CDC55EEA-6556-4CBB-B484-E93BA812985C}" destId="{07965494-8314-47BD-8F66-EC5ECC836342}" srcOrd="7" destOrd="0" presId="urn:microsoft.com/office/officeart/2005/8/layout/vList3"/>
    <dgm:cxn modelId="{66C99069-2736-46CC-859D-50A64DC072AA}" type="presParOf" srcId="{CDC55EEA-6556-4CBB-B484-E93BA812985C}" destId="{5FE067EF-4AAE-420C-9F61-2FAF6C924505}" srcOrd="8" destOrd="0" presId="urn:microsoft.com/office/officeart/2005/8/layout/vList3"/>
    <dgm:cxn modelId="{8D190FE9-4EA8-4FEC-9CD2-28B22A4E54E6}" type="presParOf" srcId="{5FE067EF-4AAE-420C-9F61-2FAF6C924505}" destId="{F21E6DEB-B688-4146-81F9-69EC95CC4E4F}" srcOrd="0" destOrd="0" presId="urn:microsoft.com/office/officeart/2005/8/layout/vList3"/>
    <dgm:cxn modelId="{362515DE-66C6-4E5C-936C-65490B4E866E}" type="presParOf" srcId="{5FE067EF-4AAE-420C-9F61-2FAF6C924505}" destId="{E9469334-F424-4C08-8E45-C7C19CBED046}" srcOrd="1" destOrd="0" presId="urn:microsoft.com/office/officeart/2005/8/layout/vList3"/>
    <dgm:cxn modelId="{11C28E28-A3B7-4C6D-BF10-9296EE967F72}" type="presParOf" srcId="{CDC55EEA-6556-4CBB-B484-E93BA812985C}" destId="{34632888-5CDA-4722-BA89-BBBDDF4E3F19}" srcOrd="9" destOrd="0" presId="urn:microsoft.com/office/officeart/2005/8/layout/vList3"/>
    <dgm:cxn modelId="{1AFACC4E-5CE4-4A35-8D75-17FE91C44F0E}" type="presParOf" srcId="{CDC55EEA-6556-4CBB-B484-E93BA812985C}" destId="{C2EC1538-E438-4423-BEEA-27B1DFDAF2BB}" srcOrd="10" destOrd="0" presId="urn:microsoft.com/office/officeart/2005/8/layout/vList3"/>
    <dgm:cxn modelId="{9784BFFE-8820-4461-8CF7-EE845AFDABD5}" type="presParOf" srcId="{C2EC1538-E438-4423-BEEA-27B1DFDAF2BB}" destId="{C26B7E2F-FEB4-4139-89B5-D3B3D7E190E6}" srcOrd="0" destOrd="0" presId="urn:microsoft.com/office/officeart/2005/8/layout/vList3"/>
    <dgm:cxn modelId="{BD8DF98B-FAB3-4B53-9AB6-43343FC07F69}" type="presParOf" srcId="{C2EC1538-E438-4423-BEEA-27B1DFDAF2BB}" destId="{9A0C762F-1B56-401F-B259-C437DA37DB16}" srcOrd="1" destOrd="0" presId="urn:microsoft.com/office/officeart/2005/8/layout/vList3"/>
    <dgm:cxn modelId="{AFAFD084-8B67-4059-89C7-FAD8DABBA9EE}" type="presParOf" srcId="{CDC55EEA-6556-4CBB-B484-E93BA812985C}" destId="{3F3022BA-6EB1-4946-8BFF-48D726E8DA17}" srcOrd="11" destOrd="0" presId="urn:microsoft.com/office/officeart/2005/8/layout/vList3"/>
    <dgm:cxn modelId="{0DC353E6-C9E7-4DBE-8CA9-7D9FA4A27856}" type="presParOf" srcId="{CDC55EEA-6556-4CBB-B484-E93BA812985C}" destId="{CE541192-4D4A-4F5C-889C-140CEFB247CE}" srcOrd="12" destOrd="0" presId="urn:microsoft.com/office/officeart/2005/8/layout/vList3"/>
    <dgm:cxn modelId="{9D2C85DE-3469-4B05-A57B-B3A317503448}" type="presParOf" srcId="{CE541192-4D4A-4F5C-889C-140CEFB247CE}" destId="{2C8C29EB-34DA-4154-9B43-DED22E526664}" srcOrd="0" destOrd="0" presId="urn:microsoft.com/office/officeart/2005/8/layout/vList3"/>
    <dgm:cxn modelId="{6D83F024-0050-413E-9120-A2242AB36966}" type="presParOf" srcId="{CE541192-4D4A-4F5C-889C-140CEFB247CE}" destId="{A3AD5808-337C-4B37-B423-99ECA02E932E}" srcOrd="1" destOrd="0" presId="urn:microsoft.com/office/officeart/2005/8/layout/vList3"/>
    <dgm:cxn modelId="{8294CC62-9CA5-4D31-B09F-D50F8C489022}" type="presParOf" srcId="{CDC55EEA-6556-4CBB-B484-E93BA812985C}" destId="{0657CC91-C92D-49D3-8B84-8E240A29B084}" srcOrd="13" destOrd="0" presId="urn:microsoft.com/office/officeart/2005/8/layout/vList3"/>
    <dgm:cxn modelId="{4D6842D0-68A2-4025-8C80-4478ADC4FA49}" type="presParOf" srcId="{CDC55EEA-6556-4CBB-B484-E93BA812985C}" destId="{D3A11C19-2F2B-4A35-B62E-A70AD1B74D76}" srcOrd="14" destOrd="0" presId="urn:microsoft.com/office/officeart/2005/8/layout/vList3"/>
    <dgm:cxn modelId="{52B2BD57-9968-4026-B992-502C857515AC}" type="presParOf" srcId="{D3A11C19-2F2B-4A35-B62E-A70AD1B74D76}" destId="{7013E72B-E747-4081-A6BF-9847DDF7FE01}" srcOrd="0" destOrd="0" presId="urn:microsoft.com/office/officeart/2005/8/layout/vList3"/>
    <dgm:cxn modelId="{A3E183F7-0729-40BF-BCBA-1D3AD2A7C65C}" type="presParOf" srcId="{D3A11C19-2F2B-4A35-B62E-A70AD1B74D76}" destId="{EFF66029-015B-4D77-B765-507D49BFEE0D}"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C67C0E-6557-4EE6-AC9C-54586B92FECA}">
      <dsp:nvSpPr>
        <dsp:cNvPr id="0" name=""/>
        <dsp:cNvSpPr/>
      </dsp:nvSpPr>
      <dsp:spPr>
        <a:xfrm>
          <a:off x="0" y="1127999"/>
          <a:ext cx="7848600" cy="1216800"/>
        </a:xfrm>
        <a:prstGeom prst="roundRect">
          <a:avLst/>
        </a:prstGeom>
        <a:blipFill>
          <a:blip xmlns:r="http://schemas.openxmlformats.org/officeDocument/2006/relationships" r:embed="rId1">
            <a:duotone>
              <a:schemeClr val="accent2">
                <a:hueOff val="0"/>
                <a:satOff val="0"/>
                <a:lumOff val="0"/>
                <a:alphaOff val="0"/>
                <a:shade val="22000"/>
                <a:satMod val="160000"/>
              </a:schemeClr>
              <a:schemeClr val="accent2">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en-US" sz="2000" b="1" kern="1200" dirty="0"/>
            <a:t>A </a:t>
          </a:r>
          <a:r>
            <a:rPr lang="en-US" sz="2000" b="1" kern="1200"/>
            <a:t>process by which a new product moves from initial introduction to regular purchase and use</a:t>
          </a:r>
          <a:endParaRPr lang="en-US" sz="2000" b="1" kern="1200" dirty="0"/>
        </a:p>
      </dsp:txBody>
      <dsp:txXfrm>
        <a:off x="59399" y="1187398"/>
        <a:ext cx="7729802" cy="1098002"/>
      </dsp:txXfrm>
    </dsp:sp>
    <dsp:sp modelId="{944FB3F0-9CE9-423C-8187-06A907499AB6}">
      <dsp:nvSpPr>
        <dsp:cNvPr id="0" name=""/>
        <dsp:cNvSpPr/>
      </dsp:nvSpPr>
      <dsp:spPr>
        <a:xfrm>
          <a:off x="0" y="2532000"/>
          <a:ext cx="7848600" cy="1216800"/>
        </a:xfrm>
        <a:prstGeom prst="roundRect">
          <a:avLst/>
        </a:prstGeom>
        <a:blipFill>
          <a:blip xmlns:r="http://schemas.openxmlformats.org/officeDocument/2006/relationships" r:embed="rId1">
            <a:duotone>
              <a:schemeClr val="accent3">
                <a:hueOff val="0"/>
                <a:satOff val="0"/>
                <a:lumOff val="0"/>
                <a:alphaOff val="0"/>
                <a:shade val="22000"/>
                <a:satMod val="160000"/>
              </a:schemeClr>
              <a:schemeClr val="accent3">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en-US" sz="2000" b="1" kern="1200"/>
            <a:t>A process by which an innovation (idea) is communicated through certain channels over time among the members of a social system – Everett Rogers</a:t>
          </a:r>
          <a:endParaRPr lang="en-US" sz="2000" b="1" kern="1200" dirty="0"/>
        </a:p>
      </dsp:txBody>
      <dsp:txXfrm>
        <a:off x="59399" y="2591399"/>
        <a:ext cx="7729802" cy="10980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6D0E87-80EC-4D3B-B7F5-E4C3E43635CF}">
      <dsp:nvSpPr>
        <dsp:cNvPr id="0" name=""/>
        <dsp:cNvSpPr/>
      </dsp:nvSpPr>
      <dsp:spPr>
        <a:xfrm>
          <a:off x="1409700" y="0"/>
          <a:ext cx="4800600" cy="4800600"/>
        </a:xfrm>
        <a:prstGeom prst="quadArrow">
          <a:avLst>
            <a:gd name="adj1" fmla="val 2000"/>
            <a:gd name="adj2" fmla="val 4000"/>
            <a:gd name="adj3" fmla="val 5000"/>
          </a:avLst>
        </a:prstGeom>
        <a:solidFill>
          <a:schemeClr val="accent2">
            <a:tint val="40000"/>
            <a:hueOff val="0"/>
            <a:satOff val="0"/>
            <a:lumOff val="0"/>
            <a:alphaOff val="0"/>
          </a:schemeClr>
        </a:solidFill>
        <a:ln w="9525" cap="flat" cmpd="sng" algn="ctr">
          <a:solidFill>
            <a:schemeClr val="dk1">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F061AE8F-7536-4F90-8752-D2306A3035D3}">
      <dsp:nvSpPr>
        <dsp:cNvPr id="0" name=""/>
        <dsp:cNvSpPr/>
      </dsp:nvSpPr>
      <dsp:spPr>
        <a:xfrm>
          <a:off x="1721739" y="312039"/>
          <a:ext cx="1920240" cy="1920240"/>
        </a:xfrm>
        <a:prstGeom prst="roundRect">
          <a:avLst/>
        </a:prstGeom>
        <a:solidFill>
          <a:schemeClr val="accent2">
            <a:hueOff val="0"/>
            <a:satOff val="0"/>
            <a:lumOff val="0"/>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dirty="0">
              <a:solidFill>
                <a:schemeClr val="tx1"/>
              </a:solidFill>
            </a:rPr>
            <a:t>Innovation</a:t>
          </a:r>
        </a:p>
      </dsp:txBody>
      <dsp:txXfrm>
        <a:off x="1815477" y="405777"/>
        <a:ext cx="1732764" cy="1732764"/>
      </dsp:txXfrm>
    </dsp:sp>
    <dsp:sp modelId="{438FCA6F-0995-41D5-96CC-CA0D5522A252}">
      <dsp:nvSpPr>
        <dsp:cNvPr id="0" name=""/>
        <dsp:cNvSpPr/>
      </dsp:nvSpPr>
      <dsp:spPr>
        <a:xfrm>
          <a:off x="3978021" y="312039"/>
          <a:ext cx="1920240" cy="1920240"/>
        </a:xfrm>
        <a:prstGeom prst="roundRect">
          <a:avLst/>
        </a:prstGeom>
        <a:solidFill>
          <a:schemeClr val="accent3">
            <a:hueOff val="0"/>
            <a:satOff val="0"/>
            <a:lumOff val="0"/>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dirty="0">
              <a:solidFill>
                <a:schemeClr val="tx1"/>
              </a:solidFill>
            </a:rPr>
            <a:t>Communication</a:t>
          </a:r>
        </a:p>
      </dsp:txBody>
      <dsp:txXfrm>
        <a:off x="4071759" y="405777"/>
        <a:ext cx="1732764" cy="1732764"/>
      </dsp:txXfrm>
    </dsp:sp>
    <dsp:sp modelId="{F5EDA8C4-D48D-4AE1-A582-4D128353AFEE}">
      <dsp:nvSpPr>
        <dsp:cNvPr id="0" name=""/>
        <dsp:cNvSpPr/>
      </dsp:nvSpPr>
      <dsp:spPr>
        <a:xfrm>
          <a:off x="1721739" y="2568320"/>
          <a:ext cx="1920240" cy="1920240"/>
        </a:xfrm>
        <a:prstGeom prst="roundRect">
          <a:avLst/>
        </a:prstGeom>
        <a:solidFill>
          <a:schemeClr val="accent4">
            <a:hueOff val="0"/>
            <a:satOff val="0"/>
            <a:lumOff val="0"/>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dirty="0">
              <a:solidFill>
                <a:schemeClr val="tx1"/>
              </a:solidFill>
            </a:rPr>
            <a:t>Time</a:t>
          </a:r>
        </a:p>
      </dsp:txBody>
      <dsp:txXfrm>
        <a:off x="1815477" y="2662058"/>
        <a:ext cx="1732764" cy="1732764"/>
      </dsp:txXfrm>
    </dsp:sp>
    <dsp:sp modelId="{927A0106-A6FC-43A0-9B7E-F91B46A3E57B}">
      <dsp:nvSpPr>
        <dsp:cNvPr id="0" name=""/>
        <dsp:cNvSpPr/>
      </dsp:nvSpPr>
      <dsp:spPr>
        <a:xfrm>
          <a:off x="3978021" y="2568320"/>
          <a:ext cx="1920240" cy="1920240"/>
        </a:xfrm>
        <a:prstGeom prst="roundRect">
          <a:avLst/>
        </a:prstGeom>
        <a:solidFill>
          <a:schemeClr val="accent5">
            <a:hueOff val="0"/>
            <a:satOff val="0"/>
            <a:lumOff val="0"/>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dirty="0">
              <a:solidFill>
                <a:schemeClr val="tx1"/>
              </a:solidFill>
            </a:rPr>
            <a:t>Social system</a:t>
          </a:r>
        </a:p>
      </dsp:txBody>
      <dsp:txXfrm>
        <a:off x="4071759" y="2662058"/>
        <a:ext cx="1732764" cy="17327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FCD869-9569-4324-91DB-850B151A967D}">
      <dsp:nvSpPr>
        <dsp:cNvPr id="0" name=""/>
        <dsp:cNvSpPr/>
      </dsp:nvSpPr>
      <dsp:spPr>
        <a:xfrm rot="5400000">
          <a:off x="-262889" y="264899"/>
          <a:ext cx="1752600" cy="1226820"/>
        </a:xfrm>
        <a:prstGeom prst="chevron">
          <a:avLst/>
        </a:prstGeom>
        <a:blipFill>
          <a:blip xmlns:r="http://schemas.openxmlformats.org/officeDocument/2006/relationships" r:embed="rId1">
            <a:duotone>
              <a:schemeClr val="accent2">
                <a:hueOff val="0"/>
                <a:satOff val="0"/>
                <a:lumOff val="0"/>
                <a:alphaOff val="0"/>
                <a:shade val="22000"/>
                <a:satMod val="160000"/>
              </a:schemeClr>
              <a:schemeClr val="accent2">
                <a:hueOff val="0"/>
                <a:satOff val="0"/>
                <a:lumOff val="0"/>
                <a:alphaOff val="0"/>
                <a:shade val="45000"/>
                <a:satMod val="100000"/>
              </a:schemeClr>
            </a:duotone>
          </a:blip>
          <a:tile tx="0" ty="0" sx="65000" sy="65000" flip="none" algn="ctr"/>
        </a:blipFill>
        <a:ln w="9525" cap="flat" cmpd="sng" algn="ctr">
          <a:solidFill>
            <a:schemeClr val="accent2">
              <a:hueOff val="0"/>
              <a:satOff val="0"/>
              <a:lumOff val="0"/>
              <a:alphaOff val="0"/>
            </a:schemeClr>
          </a:solidFill>
          <a:prstDash val="solid"/>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b="1" kern="1200"/>
            <a:t>Continuous </a:t>
          </a:r>
          <a:endParaRPr lang="en-US" sz="1500" b="1" kern="1200" dirty="0"/>
        </a:p>
      </dsp:txBody>
      <dsp:txXfrm rot="-5400000">
        <a:off x="1" y="615419"/>
        <a:ext cx="1226820" cy="525780"/>
      </dsp:txXfrm>
    </dsp:sp>
    <dsp:sp modelId="{E5E3F970-9C19-4066-B74E-DBEA4C2DE9DF}">
      <dsp:nvSpPr>
        <dsp:cNvPr id="0" name=""/>
        <dsp:cNvSpPr/>
      </dsp:nvSpPr>
      <dsp:spPr>
        <a:xfrm rot="5400000">
          <a:off x="4044315" y="-2815485"/>
          <a:ext cx="1139190" cy="6774180"/>
        </a:xfrm>
        <a:prstGeom prst="round2Same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a:outerShdw blurRad="38100" dist="25400" dir="5400000" algn="t" rotWithShape="0">
            <a:srgbClr val="000000">
              <a:alpha val="5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Modification or improvement of an existing product </a:t>
          </a:r>
        </a:p>
      </dsp:txBody>
      <dsp:txXfrm rot="-5400000">
        <a:off x="1226821" y="57620"/>
        <a:ext cx="6718569" cy="1027968"/>
      </dsp:txXfrm>
    </dsp:sp>
    <dsp:sp modelId="{02ABF271-B209-4FF6-AD99-27772F03A321}">
      <dsp:nvSpPr>
        <dsp:cNvPr id="0" name=""/>
        <dsp:cNvSpPr/>
      </dsp:nvSpPr>
      <dsp:spPr>
        <a:xfrm rot="5400000">
          <a:off x="-262889" y="1824989"/>
          <a:ext cx="1752600" cy="1226820"/>
        </a:xfrm>
        <a:prstGeom prst="chevron">
          <a:avLst/>
        </a:prstGeom>
        <a:blipFill>
          <a:blip xmlns:r="http://schemas.openxmlformats.org/officeDocument/2006/relationships" r:embed="rId1">
            <a:duotone>
              <a:schemeClr val="accent3">
                <a:hueOff val="0"/>
                <a:satOff val="0"/>
                <a:lumOff val="0"/>
                <a:alphaOff val="0"/>
                <a:shade val="22000"/>
                <a:satMod val="160000"/>
              </a:schemeClr>
              <a:schemeClr val="accent3">
                <a:hueOff val="0"/>
                <a:satOff val="0"/>
                <a:lumOff val="0"/>
                <a:alphaOff val="0"/>
                <a:shade val="45000"/>
                <a:satMod val="100000"/>
              </a:schemeClr>
            </a:duotone>
          </a:blip>
          <a:tile tx="0" ty="0" sx="65000" sy="65000" flip="none" algn="ctr"/>
        </a:blipFill>
        <a:ln w="9525" cap="flat" cmpd="sng" algn="ctr">
          <a:solidFill>
            <a:schemeClr val="accent3">
              <a:hueOff val="0"/>
              <a:satOff val="0"/>
              <a:lumOff val="0"/>
              <a:alphaOff val="0"/>
            </a:schemeClr>
          </a:solidFill>
          <a:prstDash val="solid"/>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b="1" kern="1200"/>
            <a:t>Dynamically Continuous </a:t>
          </a:r>
          <a:endParaRPr lang="en-US" sz="1500" b="1" kern="1200" dirty="0"/>
        </a:p>
      </dsp:txBody>
      <dsp:txXfrm rot="-5400000">
        <a:off x="1" y="2175509"/>
        <a:ext cx="1226820" cy="525780"/>
      </dsp:txXfrm>
    </dsp:sp>
    <dsp:sp modelId="{57ED5CCA-4440-4100-8074-63F0C53CD2CC}">
      <dsp:nvSpPr>
        <dsp:cNvPr id="0" name=""/>
        <dsp:cNvSpPr/>
      </dsp:nvSpPr>
      <dsp:spPr>
        <a:xfrm rot="5400000">
          <a:off x="4044315" y="-1255394"/>
          <a:ext cx="1139190" cy="6774180"/>
        </a:xfrm>
        <a:prstGeom prst="round2Same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outerShdw blurRad="38100" dist="25400" dir="5400000" algn="t" rotWithShape="0">
            <a:srgbClr val="000000">
              <a:alpha val="5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May involve the creation of either a new product or the alteration of an existing one ,but does not generally alter established patterns of customer buying and product use</a:t>
          </a:r>
        </a:p>
      </dsp:txBody>
      <dsp:txXfrm rot="-5400000">
        <a:off x="1226821" y="1617711"/>
        <a:ext cx="6718569" cy="1027968"/>
      </dsp:txXfrm>
    </dsp:sp>
    <dsp:sp modelId="{D559BE4D-853C-4231-B883-A5D2C9D89CE9}">
      <dsp:nvSpPr>
        <dsp:cNvPr id="0" name=""/>
        <dsp:cNvSpPr/>
      </dsp:nvSpPr>
      <dsp:spPr>
        <a:xfrm rot="5400000">
          <a:off x="-262889" y="3385080"/>
          <a:ext cx="1752600" cy="1226820"/>
        </a:xfrm>
        <a:prstGeom prst="chevron">
          <a:avLst/>
        </a:prstGeom>
        <a:blipFill>
          <a:blip xmlns:r="http://schemas.openxmlformats.org/officeDocument/2006/relationships" r:embed="rId1">
            <a:duotone>
              <a:schemeClr val="accent4">
                <a:hueOff val="0"/>
                <a:satOff val="0"/>
                <a:lumOff val="0"/>
                <a:alphaOff val="0"/>
                <a:shade val="22000"/>
                <a:satMod val="160000"/>
              </a:schemeClr>
              <a:schemeClr val="accent4">
                <a:hueOff val="0"/>
                <a:satOff val="0"/>
                <a:lumOff val="0"/>
                <a:alphaOff val="0"/>
                <a:shade val="45000"/>
                <a:satMod val="100000"/>
              </a:schemeClr>
            </a:duotone>
          </a:blip>
          <a:tile tx="0" ty="0" sx="65000" sy="65000" flip="none" algn="ctr"/>
        </a:blipFill>
        <a:ln w="9525" cap="flat" cmpd="sng" algn="ctr">
          <a:solidFill>
            <a:schemeClr val="accent4">
              <a:hueOff val="0"/>
              <a:satOff val="0"/>
              <a:lumOff val="0"/>
              <a:alphaOff val="0"/>
            </a:schemeClr>
          </a:solidFill>
          <a:prstDash val="solid"/>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b="1" kern="1200"/>
            <a:t>Discontinuous</a:t>
          </a:r>
          <a:endParaRPr lang="en-US" sz="1500" b="1" kern="1200" dirty="0"/>
        </a:p>
      </dsp:txBody>
      <dsp:txXfrm rot="-5400000">
        <a:off x="1" y="3735600"/>
        <a:ext cx="1226820" cy="525780"/>
      </dsp:txXfrm>
    </dsp:sp>
    <dsp:sp modelId="{5EF6FBB0-4470-42BD-9D16-A9F65E5D07B0}">
      <dsp:nvSpPr>
        <dsp:cNvPr id="0" name=""/>
        <dsp:cNvSpPr/>
      </dsp:nvSpPr>
      <dsp:spPr>
        <a:xfrm rot="5400000">
          <a:off x="4044315" y="304695"/>
          <a:ext cx="1139190" cy="6774180"/>
        </a:xfrm>
        <a:prstGeom prst="round2Same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38100" dist="25400" dir="5400000" algn="t" rotWithShape="0">
            <a:srgbClr val="000000">
              <a:alpha val="5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Production of an entirely new product that causes customers to alter their </a:t>
          </a:r>
          <a:r>
            <a:rPr lang="en-US" sz="2400" kern="1200" dirty="0" err="1"/>
            <a:t>behaviour</a:t>
          </a:r>
          <a:r>
            <a:rPr lang="en-US" sz="2400" kern="1200" dirty="0"/>
            <a:t> patterns significantly</a:t>
          </a:r>
        </a:p>
      </dsp:txBody>
      <dsp:txXfrm rot="-5400000">
        <a:off x="1226821" y="3177801"/>
        <a:ext cx="6718569" cy="10279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96759D-4F78-4E4E-809C-FB594A274C11}">
      <dsp:nvSpPr>
        <dsp:cNvPr id="0" name=""/>
        <dsp:cNvSpPr/>
      </dsp:nvSpPr>
      <dsp:spPr>
        <a:xfrm>
          <a:off x="3352799" y="1692"/>
          <a:ext cx="5029200" cy="916595"/>
        </a:xfrm>
        <a:prstGeom prst="rightArrow">
          <a:avLst>
            <a:gd name="adj1" fmla="val 75000"/>
            <a:gd name="adj2" fmla="val 50000"/>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38100" dist="25400" dir="5400000" algn="t" rotWithShape="0">
            <a:srgbClr val="000000">
              <a:alpha val="5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2065" tIns="12065" rIns="12065" bIns="12065" numCol="1" spcCol="1270" anchor="t" anchorCtr="0">
          <a:noAutofit/>
        </a:bodyPr>
        <a:lstStyle/>
        <a:p>
          <a:pPr marL="171450" lvl="1" indent="-171450" algn="l" defTabSz="844550">
            <a:lnSpc>
              <a:spcPct val="90000"/>
            </a:lnSpc>
            <a:spcBef>
              <a:spcPct val="0"/>
            </a:spcBef>
            <a:spcAft>
              <a:spcPct val="15000"/>
            </a:spcAft>
            <a:buChar char="•"/>
          </a:pPr>
          <a:r>
            <a:rPr lang="en-US" sz="1900" kern="1200" dirty="0"/>
            <a:t>New products that are most likely to succeed are those that appeal to strongly felt needs</a:t>
          </a:r>
        </a:p>
      </dsp:txBody>
      <dsp:txXfrm>
        <a:off x="3352799" y="116266"/>
        <a:ext cx="4685477" cy="687447"/>
      </dsp:txXfrm>
    </dsp:sp>
    <dsp:sp modelId="{10E7E7CF-A354-4FD9-A143-EEF098B97FB8}">
      <dsp:nvSpPr>
        <dsp:cNvPr id="0" name=""/>
        <dsp:cNvSpPr/>
      </dsp:nvSpPr>
      <dsp:spPr>
        <a:xfrm>
          <a:off x="0" y="1692"/>
          <a:ext cx="3352800" cy="916595"/>
        </a:xfrm>
        <a:prstGeom prst="roundRect">
          <a:avLst/>
        </a:prstGeom>
        <a:blipFill>
          <a:blip xmlns:r="http://schemas.openxmlformats.org/officeDocument/2006/relationships" r:embed="rId1">
            <a:duotone>
              <a:schemeClr val="accent3">
                <a:hueOff val="0"/>
                <a:satOff val="0"/>
                <a:lumOff val="0"/>
                <a:alphaOff val="0"/>
                <a:shade val="22000"/>
                <a:satMod val="160000"/>
              </a:schemeClr>
              <a:schemeClr val="accent3">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en-US" sz="3500" kern="1200" dirty="0"/>
            <a:t>Relative advantage </a:t>
          </a:r>
        </a:p>
      </dsp:txBody>
      <dsp:txXfrm>
        <a:off x="44744" y="46436"/>
        <a:ext cx="3263312" cy="827107"/>
      </dsp:txXfrm>
    </dsp:sp>
    <dsp:sp modelId="{D709BCF0-3C05-41BE-B209-5E461D155CFB}">
      <dsp:nvSpPr>
        <dsp:cNvPr id="0" name=""/>
        <dsp:cNvSpPr/>
      </dsp:nvSpPr>
      <dsp:spPr>
        <a:xfrm>
          <a:off x="3352800" y="1009947"/>
          <a:ext cx="5029200" cy="916595"/>
        </a:xfrm>
        <a:prstGeom prst="rightArrow">
          <a:avLst>
            <a:gd name="adj1" fmla="val 75000"/>
            <a:gd name="adj2" fmla="val 50000"/>
          </a:avLst>
        </a:prstGeom>
        <a:solidFill>
          <a:schemeClr val="accent3">
            <a:tint val="40000"/>
            <a:alpha val="90000"/>
            <a:hueOff val="-362004"/>
            <a:satOff val="-244"/>
            <a:lumOff val="-336"/>
            <a:alphaOff val="0"/>
          </a:schemeClr>
        </a:solidFill>
        <a:ln w="9525" cap="flat" cmpd="sng" algn="ctr">
          <a:solidFill>
            <a:schemeClr val="accent3">
              <a:tint val="40000"/>
              <a:alpha val="90000"/>
              <a:hueOff val="-362004"/>
              <a:satOff val="-244"/>
              <a:lumOff val="-336"/>
              <a:alphaOff val="0"/>
            </a:schemeClr>
          </a:solidFill>
          <a:prstDash val="solid"/>
        </a:ln>
        <a:effectLst>
          <a:outerShdw blurRad="38100" dist="25400" dir="5400000" algn="t" rotWithShape="0">
            <a:srgbClr val="000000">
              <a:alpha val="5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2065" tIns="12065" rIns="12065" bIns="12065" numCol="1" spcCol="1270" anchor="t" anchorCtr="0">
          <a:noAutofit/>
        </a:bodyPr>
        <a:lstStyle/>
        <a:p>
          <a:pPr marL="171450" lvl="1" indent="-171450" algn="l" defTabSz="844550">
            <a:lnSpc>
              <a:spcPct val="90000"/>
            </a:lnSpc>
            <a:spcBef>
              <a:spcPct val="0"/>
            </a:spcBef>
            <a:spcAft>
              <a:spcPct val="15000"/>
            </a:spcAft>
            <a:buChar char="•"/>
          </a:pPr>
          <a:r>
            <a:rPr lang="en-US" sz="1900" kern="1200" dirty="0"/>
            <a:t>Degree to which the product is consistent with existing values and past experience of the adopters</a:t>
          </a:r>
        </a:p>
      </dsp:txBody>
      <dsp:txXfrm>
        <a:off x="3352800" y="1124521"/>
        <a:ext cx="4685477" cy="687447"/>
      </dsp:txXfrm>
    </dsp:sp>
    <dsp:sp modelId="{6E9AAC61-591A-49D1-910E-E90AF038E0E3}">
      <dsp:nvSpPr>
        <dsp:cNvPr id="0" name=""/>
        <dsp:cNvSpPr/>
      </dsp:nvSpPr>
      <dsp:spPr>
        <a:xfrm>
          <a:off x="0" y="1009947"/>
          <a:ext cx="3352800" cy="916595"/>
        </a:xfrm>
        <a:prstGeom prst="roundRect">
          <a:avLst/>
        </a:prstGeom>
        <a:blipFill>
          <a:blip xmlns:r="http://schemas.openxmlformats.org/officeDocument/2006/relationships" r:embed="rId1">
            <a:duotone>
              <a:schemeClr val="accent3">
                <a:hueOff val="-353548"/>
                <a:satOff val="1606"/>
                <a:lumOff val="-1863"/>
                <a:alphaOff val="0"/>
                <a:shade val="22000"/>
                <a:satMod val="160000"/>
              </a:schemeClr>
              <a:schemeClr val="accent3">
                <a:hueOff val="-353548"/>
                <a:satOff val="1606"/>
                <a:lumOff val="-1863"/>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en-US" sz="3500" kern="1200" dirty="0"/>
            <a:t>Compatibility </a:t>
          </a:r>
        </a:p>
      </dsp:txBody>
      <dsp:txXfrm>
        <a:off x="44744" y="1054691"/>
        <a:ext cx="3263312" cy="827107"/>
      </dsp:txXfrm>
    </dsp:sp>
    <dsp:sp modelId="{E1AF4A35-6CBF-4DB6-B26D-DA4453FBE578}">
      <dsp:nvSpPr>
        <dsp:cNvPr id="0" name=""/>
        <dsp:cNvSpPr/>
      </dsp:nvSpPr>
      <dsp:spPr>
        <a:xfrm>
          <a:off x="3352800" y="2018202"/>
          <a:ext cx="5029200" cy="916595"/>
        </a:xfrm>
        <a:prstGeom prst="rightArrow">
          <a:avLst>
            <a:gd name="adj1" fmla="val 75000"/>
            <a:gd name="adj2" fmla="val 50000"/>
          </a:avLst>
        </a:prstGeom>
        <a:solidFill>
          <a:schemeClr val="accent3">
            <a:tint val="40000"/>
            <a:alpha val="90000"/>
            <a:hueOff val="-724007"/>
            <a:satOff val="-488"/>
            <a:lumOff val="-671"/>
            <a:alphaOff val="0"/>
          </a:schemeClr>
        </a:solidFill>
        <a:ln w="9525" cap="flat" cmpd="sng" algn="ctr">
          <a:solidFill>
            <a:schemeClr val="accent3">
              <a:tint val="40000"/>
              <a:alpha val="90000"/>
              <a:hueOff val="-724007"/>
              <a:satOff val="-488"/>
              <a:lumOff val="-671"/>
              <a:alphaOff val="0"/>
            </a:schemeClr>
          </a:solidFill>
          <a:prstDash val="solid"/>
        </a:ln>
        <a:effectLst>
          <a:outerShdw blurRad="38100" dist="25400" dir="5400000" algn="t" rotWithShape="0">
            <a:srgbClr val="000000">
              <a:alpha val="5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2065" tIns="12065" rIns="12065" bIns="12065" numCol="1" spcCol="1270" anchor="t" anchorCtr="0">
          <a:noAutofit/>
        </a:bodyPr>
        <a:lstStyle/>
        <a:p>
          <a:pPr marL="171450" lvl="1" indent="-171450" algn="l" defTabSz="844550">
            <a:lnSpc>
              <a:spcPct val="90000"/>
            </a:lnSpc>
            <a:spcBef>
              <a:spcPct val="0"/>
            </a:spcBef>
            <a:spcAft>
              <a:spcPct val="15000"/>
            </a:spcAft>
            <a:buChar char="•"/>
          </a:pPr>
          <a:r>
            <a:rPr lang="en-US" sz="1900" kern="1200" dirty="0"/>
            <a:t>Degree to which an innovation is perceived as difficult to understand and use </a:t>
          </a:r>
        </a:p>
      </dsp:txBody>
      <dsp:txXfrm>
        <a:off x="3352800" y="2132776"/>
        <a:ext cx="4685477" cy="687447"/>
      </dsp:txXfrm>
    </dsp:sp>
    <dsp:sp modelId="{C1462A44-B5BE-450D-8792-036AC26CE92A}">
      <dsp:nvSpPr>
        <dsp:cNvPr id="0" name=""/>
        <dsp:cNvSpPr/>
      </dsp:nvSpPr>
      <dsp:spPr>
        <a:xfrm>
          <a:off x="0" y="2018202"/>
          <a:ext cx="3352800" cy="916595"/>
        </a:xfrm>
        <a:prstGeom prst="roundRect">
          <a:avLst/>
        </a:prstGeom>
        <a:blipFill>
          <a:blip xmlns:r="http://schemas.openxmlformats.org/officeDocument/2006/relationships" r:embed="rId1">
            <a:duotone>
              <a:schemeClr val="accent3">
                <a:hueOff val="-707096"/>
                <a:satOff val="3212"/>
                <a:lumOff val="-3725"/>
                <a:alphaOff val="0"/>
                <a:shade val="22000"/>
                <a:satMod val="160000"/>
              </a:schemeClr>
              <a:schemeClr val="accent3">
                <a:hueOff val="-707096"/>
                <a:satOff val="3212"/>
                <a:lumOff val="-3725"/>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en-US" sz="3500" kern="1200" dirty="0"/>
            <a:t>Complexity</a:t>
          </a:r>
        </a:p>
      </dsp:txBody>
      <dsp:txXfrm>
        <a:off x="44744" y="2062946"/>
        <a:ext cx="3263312" cy="827107"/>
      </dsp:txXfrm>
    </dsp:sp>
    <dsp:sp modelId="{5D8B12B0-ACEA-466C-8838-3094169D1CF3}">
      <dsp:nvSpPr>
        <dsp:cNvPr id="0" name=""/>
        <dsp:cNvSpPr/>
      </dsp:nvSpPr>
      <dsp:spPr>
        <a:xfrm>
          <a:off x="3352800" y="3026457"/>
          <a:ext cx="5029200" cy="916595"/>
        </a:xfrm>
        <a:prstGeom prst="rightArrow">
          <a:avLst>
            <a:gd name="adj1" fmla="val 75000"/>
            <a:gd name="adj2" fmla="val 50000"/>
          </a:avLst>
        </a:prstGeom>
        <a:solidFill>
          <a:schemeClr val="accent3">
            <a:tint val="40000"/>
            <a:alpha val="90000"/>
            <a:hueOff val="-1086011"/>
            <a:satOff val="-733"/>
            <a:lumOff val="-1007"/>
            <a:alphaOff val="0"/>
          </a:schemeClr>
        </a:solidFill>
        <a:ln w="9525" cap="flat" cmpd="sng" algn="ctr">
          <a:solidFill>
            <a:schemeClr val="accent3">
              <a:tint val="40000"/>
              <a:alpha val="90000"/>
              <a:hueOff val="-1086011"/>
              <a:satOff val="-733"/>
              <a:lumOff val="-1007"/>
              <a:alphaOff val="0"/>
            </a:schemeClr>
          </a:solidFill>
          <a:prstDash val="solid"/>
        </a:ln>
        <a:effectLst>
          <a:outerShdw blurRad="38100" dist="25400" dir="5400000" algn="t" rotWithShape="0">
            <a:srgbClr val="000000">
              <a:alpha val="5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2065" tIns="12065" rIns="12065" bIns="12065" numCol="1" spcCol="1270" anchor="t" anchorCtr="0">
          <a:noAutofit/>
        </a:bodyPr>
        <a:lstStyle/>
        <a:p>
          <a:pPr marL="171450" lvl="1" indent="-171450" algn="l" defTabSz="844550">
            <a:lnSpc>
              <a:spcPct val="90000"/>
            </a:lnSpc>
            <a:spcBef>
              <a:spcPct val="0"/>
            </a:spcBef>
            <a:spcAft>
              <a:spcPct val="15000"/>
            </a:spcAft>
            <a:buChar char="•"/>
          </a:pPr>
          <a:r>
            <a:rPr lang="en-US" sz="1900" kern="1200" dirty="0"/>
            <a:t>The ability to make trials easy for new products without economic risk to the consumer</a:t>
          </a:r>
        </a:p>
      </dsp:txBody>
      <dsp:txXfrm>
        <a:off x="3352800" y="3141031"/>
        <a:ext cx="4685477" cy="687447"/>
      </dsp:txXfrm>
    </dsp:sp>
    <dsp:sp modelId="{890F870E-C403-41CE-83AD-78E9EFC8541C}">
      <dsp:nvSpPr>
        <dsp:cNvPr id="0" name=""/>
        <dsp:cNvSpPr/>
      </dsp:nvSpPr>
      <dsp:spPr>
        <a:xfrm>
          <a:off x="0" y="3026457"/>
          <a:ext cx="3352800" cy="916595"/>
        </a:xfrm>
        <a:prstGeom prst="roundRect">
          <a:avLst/>
        </a:prstGeom>
        <a:blipFill>
          <a:blip xmlns:r="http://schemas.openxmlformats.org/officeDocument/2006/relationships" r:embed="rId1">
            <a:duotone>
              <a:schemeClr val="accent3">
                <a:hueOff val="-1060644"/>
                <a:satOff val="4819"/>
                <a:lumOff val="-5588"/>
                <a:alphaOff val="0"/>
                <a:shade val="22000"/>
                <a:satMod val="160000"/>
              </a:schemeClr>
              <a:schemeClr val="accent3">
                <a:hueOff val="-1060644"/>
                <a:satOff val="4819"/>
                <a:lumOff val="-5588"/>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en-US" sz="3500" kern="1200" dirty="0" err="1"/>
            <a:t>Trialability</a:t>
          </a:r>
          <a:endParaRPr lang="en-US" sz="3500" kern="1200" dirty="0"/>
        </a:p>
      </dsp:txBody>
      <dsp:txXfrm>
        <a:off x="44744" y="3071201"/>
        <a:ext cx="3263312" cy="827107"/>
      </dsp:txXfrm>
    </dsp:sp>
    <dsp:sp modelId="{473D1338-C709-41BA-AF89-DBAE8998A74A}">
      <dsp:nvSpPr>
        <dsp:cNvPr id="0" name=""/>
        <dsp:cNvSpPr/>
      </dsp:nvSpPr>
      <dsp:spPr>
        <a:xfrm>
          <a:off x="3352800" y="4034711"/>
          <a:ext cx="5029200" cy="916595"/>
        </a:xfrm>
        <a:prstGeom prst="rightArrow">
          <a:avLst>
            <a:gd name="adj1" fmla="val 75000"/>
            <a:gd name="adj2" fmla="val 50000"/>
          </a:avLst>
        </a:prstGeom>
        <a:solidFill>
          <a:schemeClr val="accent3">
            <a:tint val="40000"/>
            <a:alpha val="90000"/>
            <a:hueOff val="-1448014"/>
            <a:satOff val="-977"/>
            <a:lumOff val="-1343"/>
            <a:alphaOff val="0"/>
          </a:schemeClr>
        </a:solidFill>
        <a:ln w="9525" cap="flat" cmpd="sng" algn="ctr">
          <a:solidFill>
            <a:schemeClr val="accent3">
              <a:tint val="40000"/>
              <a:alpha val="90000"/>
              <a:hueOff val="-1448014"/>
              <a:satOff val="-977"/>
              <a:lumOff val="-1343"/>
              <a:alphaOff val="0"/>
            </a:schemeClr>
          </a:solidFill>
          <a:prstDash val="solid"/>
        </a:ln>
        <a:effectLst>
          <a:outerShdw blurRad="38100" dist="25400" dir="5400000" algn="t" rotWithShape="0">
            <a:srgbClr val="000000">
              <a:alpha val="5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2065" tIns="12065" rIns="12065" bIns="12065" numCol="1" spcCol="1270" anchor="t" anchorCtr="0">
          <a:noAutofit/>
        </a:bodyPr>
        <a:lstStyle/>
        <a:p>
          <a:pPr marL="171450" lvl="1" indent="-171450" algn="l" defTabSz="844550">
            <a:lnSpc>
              <a:spcPct val="90000"/>
            </a:lnSpc>
            <a:spcBef>
              <a:spcPct val="0"/>
            </a:spcBef>
            <a:spcAft>
              <a:spcPct val="15000"/>
            </a:spcAft>
            <a:buChar char="•"/>
          </a:pPr>
          <a:r>
            <a:rPr lang="en-US" sz="1900" kern="1200" dirty="0"/>
            <a:t>Reflects the degree to which results from using a new product are visible to friends and </a:t>
          </a:r>
          <a:r>
            <a:rPr lang="en-US" sz="1900" kern="1200" dirty="0" err="1"/>
            <a:t>neighbours</a:t>
          </a:r>
          <a:r>
            <a:rPr lang="en-US" sz="1900" kern="1200" dirty="0"/>
            <a:t> </a:t>
          </a:r>
        </a:p>
      </dsp:txBody>
      <dsp:txXfrm>
        <a:off x="3352800" y="4149285"/>
        <a:ext cx="4685477" cy="687447"/>
      </dsp:txXfrm>
    </dsp:sp>
    <dsp:sp modelId="{1C9B48C0-3F3E-4537-A402-FE6FC0EFF57E}">
      <dsp:nvSpPr>
        <dsp:cNvPr id="0" name=""/>
        <dsp:cNvSpPr/>
      </dsp:nvSpPr>
      <dsp:spPr>
        <a:xfrm>
          <a:off x="0" y="4034711"/>
          <a:ext cx="3352800" cy="916595"/>
        </a:xfrm>
        <a:prstGeom prst="roundRect">
          <a:avLst/>
        </a:prstGeom>
        <a:blipFill>
          <a:blip xmlns:r="http://schemas.openxmlformats.org/officeDocument/2006/relationships" r:embed="rId1">
            <a:duotone>
              <a:schemeClr val="accent3">
                <a:hueOff val="-1414192"/>
                <a:satOff val="6425"/>
                <a:lumOff val="-7451"/>
                <a:alphaOff val="0"/>
                <a:shade val="22000"/>
                <a:satMod val="160000"/>
              </a:schemeClr>
              <a:schemeClr val="accent3">
                <a:hueOff val="-1414192"/>
                <a:satOff val="6425"/>
                <a:lumOff val="-7451"/>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en-US" sz="3500" kern="1200" dirty="0"/>
            <a:t>Observability</a:t>
          </a:r>
        </a:p>
      </dsp:txBody>
      <dsp:txXfrm>
        <a:off x="44744" y="4079455"/>
        <a:ext cx="3263312" cy="82710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9210C3-79CD-4514-AEAE-4B4B84B558F9}">
      <dsp:nvSpPr>
        <dsp:cNvPr id="0" name=""/>
        <dsp:cNvSpPr/>
      </dsp:nvSpPr>
      <dsp:spPr>
        <a:xfrm>
          <a:off x="3151" y="1264311"/>
          <a:ext cx="1894954" cy="662400"/>
        </a:xfrm>
        <a:prstGeom prst="rect">
          <a:avLst/>
        </a:prstGeom>
        <a:blipFill>
          <a:blip xmlns:r="http://schemas.openxmlformats.org/officeDocument/2006/relationships" r:embed="rId1">
            <a:duotone>
              <a:schemeClr val="accent2">
                <a:hueOff val="0"/>
                <a:satOff val="0"/>
                <a:lumOff val="0"/>
                <a:alphaOff val="0"/>
                <a:shade val="22000"/>
                <a:satMod val="160000"/>
              </a:schemeClr>
              <a:schemeClr val="accent2">
                <a:hueOff val="0"/>
                <a:satOff val="0"/>
                <a:lumOff val="0"/>
                <a:alphaOff val="0"/>
                <a:shade val="45000"/>
                <a:satMod val="100000"/>
              </a:schemeClr>
            </a:duotone>
          </a:blip>
          <a:tile tx="0" ty="0" sx="65000" sy="65000" flip="none" algn="ctr"/>
        </a:blipFill>
        <a:ln w="9525" cap="flat" cmpd="sng" algn="ctr">
          <a:solidFill>
            <a:schemeClr val="accent2">
              <a:hueOff val="0"/>
              <a:satOff val="0"/>
              <a:lumOff val="0"/>
              <a:alphaOff val="0"/>
            </a:schemeClr>
          </a:solidFill>
          <a:prstDash val="solid"/>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kern="1200" dirty="0"/>
            <a:t>Cognitive </a:t>
          </a:r>
        </a:p>
      </dsp:txBody>
      <dsp:txXfrm>
        <a:off x="3151" y="1264311"/>
        <a:ext cx="1894954" cy="662400"/>
      </dsp:txXfrm>
    </dsp:sp>
    <dsp:sp modelId="{6FFED28D-1A96-4291-97CB-6BC21D8E3467}">
      <dsp:nvSpPr>
        <dsp:cNvPr id="0" name=""/>
        <dsp:cNvSpPr/>
      </dsp:nvSpPr>
      <dsp:spPr>
        <a:xfrm>
          <a:off x="3151" y="1926711"/>
          <a:ext cx="1894954" cy="2447776"/>
        </a:xfrm>
        <a:prstGeom prst="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38100" dist="25400" dir="5400000" algn="t" rotWithShape="0">
            <a:srgbClr val="000000">
              <a:alpha val="5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sz="2300" kern="1200" dirty="0"/>
            <a:t>Problem Solving, Cerebral, New Mental Experience</a:t>
          </a:r>
        </a:p>
      </dsp:txBody>
      <dsp:txXfrm>
        <a:off x="3151" y="1926711"/>
        <a:ext cx="1894954" cy="2447776"/>
      </dsp:txXfrm>
    </dsp:sp>
    <dsp:sp modelId="{666273B6-15A6-46EA-8486-CA994DDF2647}">
      <dsp:nvSpPr>
        <dsp:cNvPr id="0" name=""/>
        <dsp:cNvSpPr/>
      </dsp:nvSpPr>
      <dsp:spPr>
        <a:xfrm>
          <a:off x="2163399" y="1264311"/>
          <a:ext cx="1894954" cy="662400"/>
        </a:xfrm>
        <a:prstGeom prst="rect">
          <a:avLst/>
        </a:prstGeom>
        <a:blipFill>
          <a:blip xmlns:r="http://schemas.openxmlformats.org/officeDocument/2006/relationships" r:embed="rId1">
            <a:duotone>
              <a:schemeClr val="accent3">
                <a:hueOff val="0"/>
                <a:satOff val="0"/>
                <a:lumOff val="0"/>
                <a:alphaOff val="0"/>
                <a:shade val="22000"/>
                <a:satMod val="160000"/>
              </a:schemeClr>
              <a:schemeClr val="accent3">
                <a:hueOff val="0"/>
                <a:satOff val="0"/>
                <a:lumOff val="0"/>
                <a:alphaOff val="0"/>
                <a:shade val="45000"/>
                <a:satMod val="100000"/>
              </a:schemeClr>
            </a:duotone>
          </a:blip>
          <a:tile tx="0" ty="0" sx="65000" sy="65000" flip="none" algn="ctr"/>
        </a:blipFill>
        <a:ln w="9525" cap="flat" cmpd="sng" algn="ctr">
          <a:solidFill>
            <a:schemeClr val="accent3">
              <a:hueOff val="0"/>
              <a:satOff val="0"/>
              <a:lumOff val="0"/>
              <a:alphaOff val="0"/>
            </a:schemeClr>
          </a:solidFill>
          <a:prstDash val="solid"/>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kern="1200" dirty="0"/>
            <a:t>Sensory</a:t>
          </a:r>
        </a:p>
      </dsp:txBody>
      <dsp:txXfrm>
        <a:off x="2163399" y="1264311"/>
        <a:ext cx="1894954" cy="662400"/>
      </dsp:txXfrm>
    </dsp:sp>
    <dsp:sp modelId="{4C19448D-C490-4AEA-B341-D60A58D0861B}">
      <dsp:nvSpPr>
        <dsp:cNvPr id="0" name=""/>
        <dsp:cNvSpPr/>
      </dsp:nvSpPr>
      <dsp:spPr>
        <a:xfrm>
          <a:off x="2163399" y="1926711"/>
          <a:ext cx="1894954" cy="2447776"/>
        </a:xfrm>
        <a:prstGeom prst="rect">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38100" dist="25400" dir="5400000" algn="t" rotWithShape="0">
            <a:srgbClr val="000000">
              <a:alpha val="5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sz="2300" kern="1200" dirty="0"/>
            <a:t>Fantasy, Day Dreaming, Hedonistic, Thrill Seeking</a:t>
          </a:r>
        </a:p>
      </dsp:txBody>
      <dsp:txXfrm>
        <a:off x="2163399" y="1926711"/>
        <a:ext cx="1894954" cy="2447776"/>
      </dsp:txXfrm>
    </dsp:sp>
    <dsp:sp modelId="{E900A8F6-19FC-4F62-87B2-044FCC028127}">
      <dsp:nvSpPr>
        <dsp:cNvPr id="0" name=""/>
        <dsp:cNvSpPr/>
      </dsp:nvSpPr>
      <dsp:spPr>
        <a:xfrm>
          <a:off x="4323646" y="1264311"/>
          <a:ext cx="1894954" cy="662400"/>
        </a:xfrm>
        <a:prstGeom prst="rect">
          <a:avLst/>
        </a:prstGeom>
        <a:blipFill>
          <a:blip xmlns:r="http://schemas.openxmlformats.org/officeDocument/2006/relationships" r:embed="rId1">
            <a:duotone>
              <a:schemeClr val="accent4">
                <a:hueOff val="0"/>
                <a:satOff val="0"/>
                <a:lumOff val="0"/>
                <a:alphaOff val="0"/>
                <a:shade val="22000"/>
                <a:satMod val="160000"/>
              </a:schemeClr>
              <a:schemeClr val="accent4">
                <a:hueOff val="0"/>
                <a:satOff val="0"/>
                <a:lumOff val="0"/>
                <a:alphaOff val="0"/>
                <a:shade val="45000"/>
                <a:satMod val="100000"/>
              </a:schemeClr>
            </a:duotone>
          </a:blip>
          <a:tile tx="0" ty="0" sx="65000" sy="65000" flip="none" algn="ctr"/>
        </a:blipFill>
        <a:ln w="9525" cap="flat" cmpd="sng" algn="ctr">
          <a:solidFill>
            <a:schemeClr val="accent4">
              <a:hueOff val="0"/>
              <a:satOff val="0"/>
              <a:lumOff val="0"/>
              <a:alphaOff val="0"/>
            </a:schemeClr>
          </a:solidFill>
          <a:prstDash val="solid"/>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kern="1200" dirty="0"/>
            <a:t>Monomorphic </a:t>
          </a:r>
        </a:p>
      </dsp:txBody>
      <dsp:txXfrm>
        <a:off x="4323646" y="1264311"/>
        <a:ext cx="1894954" cy="662400"/>
      </dsp:txXfrm>
    </dsp:sp>
    <dsp:sp modelId="{519CDF6E-3056-4926-BCD1-11805FF4BCD4}">
      <dsp:nvSpPr>
        <dsp:cNvPr id="0" name=""/>
        <dsp:cNvSpPr/>
      </dsp:nvSpPr>
      <dsp:spPr>
        <a:xfrm>
          <a:off x="4323646" y="1926711"/>
          <a:ext cx="1894954" cy="2447776"/>
        </a:xfrm>
        <a:prstGeom prst="rect">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a:outerShdw blurRad="38100" dist="25400" dir="5400000" algn="t" rotWithShape="0">
            <a:srgbClr val="000000">
              <a:alpha val="5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sz="2300" kern="1200" dirty="0"/>
            <a:t>Consumers Who Are Innovators For One Type Of Product  </a:t>
          </a:r>
        </a:p>
      </dsp:txBody>
      <dsp:txXfrm>
        <a:off x="4323646" y="1926711"/>
        <a:ext cx="1894954" cy="2447776"/>
      </dsp:txXfrm>
    </dsp:sp>
    <dsp:sp modelId="{26645FFA-EBF0-4069-B61D-F0B08BCF50B4}">
      <dsp:nvSpPr>
        <dsp:cNvPr id="0" name=""/>
        <dsp:cNvSpPr/>
      </dsp:nvSpPr>
      <dsp:spPr>
        <a:xfrm>
          <a:off x="6483894" y="1264311"/>
          <a:ext cx="1894954" cy="662400"/>
        </a:xfrm>
        <a:prstGeom prst="rect">
          <a:avLst/>
        </a:prstGeom>
        <a:blipFill>
          <a:blip xmlns:r="http://schemas.openxmlformats.org/officeDocument/2006/relationships" r:embed="rId1">
            <a:duotone>
              <a:schemeClr val="accent5">
                <a:hueOff val="0"/>
                <a:satOff val="0"/>
                <a:lumOff val="0"/>
                <a:alphaOff val="0"/>
                <a:shade val="22000"/>
                <a:satMod val="160000"/>
              </a:schemeClr>
              <a:schemeClr val="accent5">
                <a:hueOff val="0"/>
                <a:satOff val="0"/>
                <a:lumOff val="0"/>
                <a:alphaOff val="0"/>
                <a:shade val="45000"/>
                <a:satMod val="100000"/>
              </a:schemeClr>
            </a:duotone>
          </a:blip>
          <a:tile tx="0" ty="0" sx="65000" sy="65000" flip="none" algn="ctr"/>
        </a:blipFill>
        <a:ln w="9525" cap="flat" cmpd="sng" algn="ctr">
          <a:solidFill>
            <a:schemeClr val="accent5">
              <a:hueOff val="0"/>
              <a:satOff val="0"/>
              <a:lumOff val="0"/>
              <a:alphaOff val="0"/>
            </a:schemeClr>
          </a:solidFill>
          <a:prstDash val="solid"/>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kern="1200" dirty="0"/>
            <a:t>Polymorphic </a:t>
          </a:r>
        </a:p>
      </dsp:txBody>
      <dsp:txXfrm>
        <a:off x="6483894" y="1264311"/>
        <a:ext cx="1894954" cy="662400"/>
      </dsp:txXfrm>
    </dsp:sp>
    <dsp:sp modelId="{6611B4A5-071C-4435-85AD-E17027D1F53F}">
      <dsp:nvSpPr>
        <dsp:cNvPr id="0" name=""/>
        <dsp:cNvSpPr/>
      </dsp:nvSpPr>
      <dsp:spPr>
        <a:xfrm>
          <a:off x="6483894" y="1926711"/>
          <a:ext cx="1894954" cy="2447776"/>
        </a:xfrm>
        <a:prstGeom prst="rect">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outerShdw blurRad="38100" dist="25400" dir="5400000" algn="t" rotWithShape="0">
            <a:srgbClr val="000000">
              <a:alpha val="5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sz="2300" kern="1200" dirty="0"/>
            <a:t>Consumers Who Are Innovators For More Than One Type Of Product</a:t>
          </a:r>
        </a:p>
      </dsp:txBody>
      <dsp:txXfrm>
        <a:off x="6483894" y="1926711"/>
        <a:ext cx="1894954" cy="244777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83D3B9-84F8-4E89-8A6E-C4E53257BD17}">
      <dsp:nvSpPr>
        <dsp:cNvPr id="0" name=""/>
        <dsp:cNvSpPr/>
      </dsp:nvSpPr>
      <dsp:spPr>
        <a:xfrm>
          <a:off x="3415" y="792621"/>
          <a:ext cx="2986757" cy="2986757"/>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4371" tIns="35560" rIns="164371" bIns="35560" numCol="1" spcCol="1270" anchor="ctr" anchorCtr="0">
          <a:noAutofit/>
        </a:bodyPr>
        <a:lstStyle/>
        <a:p>
          <a:pPr marL="0" lvl="0" indent="0" algn="ctr" defTabSz="1244600" rtl="0">
            <a:lnSpc>
              <a:spcPct val="90000"/>
            </a:lnSpc>
            <a:spcBef>
              <a:spcPct val="0"/>
            </a:spcBef>
            <a:spcAft>
              <a:spcPct val="35000"/>
            </a:spcAft>
            <a:buNone/>
          </a:pPr>
          <a:r>
            <a:rPr lang="en-US" sz="2800" kern="1200" dirty="0"/>
            <a:t>Value Barrier</a:t>
          </a:r>
        </a:p>
      </dsp:txBody>
      <dsp:txXfrm>
        <a:off x="440815" y="1230021"/>
        <a:ext cx="2111957" cy="2111957"/>
      </dsp:txXfrm>
    </dsp:sp>
    <dsp:sp modelId="{5B09D0A8-F12C-4828-A726-973F623E5725}">
      <dsp:nvSpPr>
        <dsp:cNvPr id="0" name=""/>
        <dsp:cNvSpPr/>
      </dsp:nvSpPr>
      <dsp:spPr>
        <a:xfrm>
          <a:off x="2392821" y="792621"/>
          <a:ext cx="2986757" cy="2986757"/>
        </a:xfrm>
        <a:prstGeom prst="ellipse">
          <a:avLst/>
        </a:prstGeom>
        <a:solidFill>
          <a:schemeClr val="accent2">
            <a:alpha val="50000"/>
            <a:hueOff val="953895"/>
            <a:satOff val="-21764"/>
            <a:lumOff val="803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4371" tIns="35560" rIns="164371" bIns="35560" numCol="1" spcCol="1270" anchor="ctr" anchorCtr="0">
          <a:noAutofit/>
        </a:bodyPr>
        <a:lstStyle/>
        <a:p>
          <a:pPr marL="0" lvl="0" indent="0" algn="ctr" defTabSz="1244600" rtl="0">
            <a:lnSpc>
              <a:spcPct val="90000"/>
            </a:lnSpc>
            <a:spcBef>
              <a:spcPct val="0"/>
            </a:spcBef>
            <a:spcAft>
              <a:spcPct val="35000"/>
            </a:spcAft>
            <a:buNone/>
          </a:pPr>
          <a:r>
            <a:rPr lang="en-US" sz="2800" kern="1200" dirty="0"/>
            <a:t>Usage Barrier</a:t>
          </a:r>
        </a:p>
      </dsp:txBody>
      <dsp:txXfrm>
        <a:off x="2830221" y="1230021"/>
        <a:ext cx="2111957" cy="2111957"/>
      </dsp:txXfrm>
    </dsp:sp>
    <dsp:sp modelId="{6F488378-08EF-4804-A823-2EEDFC3326F3}">
      <dsp:nvSpPr>
        <dsp:cNvPr id="0" name=""/>
        <dsp:cNvSpPr/>
      </dsp:nvSpPr>
      <dsp:spPr>
        <a:xfrm>
          <a:off x="4782227" y="792621"/>
          <a:ext cx="2986757" cy="2986757"/>
        </a:xfrm>
        <a:prstGeom prst="ellipse">
          <a:avLst/>
        </a:prstGeom>
        <a:solidFill>
          <a:schemeClr val="accent2">
            <a:alpha val="50000"/>
            <a:hueOff val="1907789"/>
            <a:satOff val="-43528"/>
            <a:lumOff val="1607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4371" tIns="35560" rIns="164371" bIns="35560" numCol="1" spcCol="1270" anchor="ctr" anchorCtr="0">
          <a:noAutofit/>
        </a:bodyPr>
        <a:lstStyle/>
        <a:p>
          <a:pPr marL="0" lvl="0" indent="0" algn="ctr" defTabSz="1244600" rtl="0">
            <a:lnSpc>
              <a:spcPct val="90000"/>
            </a:lnSpc>
            <a:spcBef>
              <a:spcPct val="0"/>
            </a:spcBef>
            <a:spcAft>
              <a:spcPct val="35000"/>
            </a:spcAft>
            <a:buNone/>
          </a:pPr>
          <a:r>
            <a:rPr lang="en-US" sz="2800" kern="1200" dirty="0"/>
            <a:t>Risk Barrier</a:t>
          </a:r>
        </a:p>
      </dsp:txBody>
      <dsp:txXfrm>
        <a:off x="5219627" y="1230021"/>
        <a:ext cx="2111957" cy="211195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6573FB-291F-43DA-84BB-4F4542C6BC84}">
      <dsp:nvSpPr>
        <dsp:cNvPr id="0" name=""/>
        <dsp:cNvSpPr/>
      </dsp:nvSpPr>
      <dsp:spPr>
        <a:xfrm>
          <a:off x="0" y="386940"/>
          <a:ext cx="7696200" cy="47880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a:outerShdw blurRad="38100" dist="25400" dir="5400000" algn="t" rotWithShape="0">
            <a:srgbClr val="000000">
              <a:alpha val="5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528216B7-3C67-41DF-8004-D663A88138CD}">
      <dsp:nvSpPr>
        <dsp:cNvPr id="0" name=""/>
        <dsp:cNvSpPr/>
      </dsp:nvSpPr>
      <dsp:spPr>
        <a:xfrm>
          <a:off x="384810" y="106500"/>
          <a:ext cx="5387340" cy="560880"/>
        </a:xfrm>
        <a:prstGeom prst="roundRect">
          <a:avLst/>
        </a:prstGeom>
        <a:blipFill>
          <a:blip xmlns:r="http://schemas.openxmlformats.org/officeDocument/2006/relationships" r:embed="rId1">
            <a:duotone>
              <a:schemeClr val="accent2">
                <a:hueOff val="0"/>
                <a:satOff val="0"/>
                <a:lumOff val="0"/>
                <a:alphaOff val="0"/>
                <a:shade val="22000"/>
                <a:satMod val="160000"/>
              </a:schemeClr>
              <a:schemeClr val="accent2">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629" tIns="0" rIns="203629" bIns="0" numCol="1" spcCol="1270" anchor="ctr" anchorCtr="0">
          <a:noAutofit/>
        </a:bodyPr>
        <a:lstStyle/>
        <a:p>
          <a:pPr marL="0" lvl="0" indent="0" algn="l" defTabSz="844550" rtl="0">
            <a:lnSpc>
              <a:spcPct val="90000"/>
            </a:lnSpc>
            <a:spcBef>
              <a:spcPct val="0"/>
            </a:spcBef>
            <a:spcAft>
              <a:spcPct val="35000"/>
            </a:spcAft>
            <a:buNone/>
          </a:pPr>
          <a:r>
            <a:rPr lang="en-US" sz="1900" kern="1200" dirty="0"/>
            <a:t>Competitive Intensity</a:t>
          </a:r>
        </a:p>
      </dsp:txBody>
      <dsp:txXfrm>
        <a:off x="412190" y="133880"/>
        <a:ext cx="5332580" cy="506120"/>
      </dsp:txXfrm>
    </dsp:sp>
    <dsp:sp modelId="{AB1B13EE-EB80-446A-8FCB-53520084EADA}">
      <dsp:nvSpPr>
        <dsp:cNvPr id="0" name=""/>
        <dsp:cNvSpPr/>
      </dsp:nvSpPr>
      <dsp:spPr>
        <a:xfrm>
          <a:off x="0" y="1248780"/>
          <a:ext cx="7696200" cy="478800"/>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outerShdw blurRad="38100" dist="25400" dir="5400000" algn="t" rotWithShape="0">
            <a:srgbClr val="000000">
              <a:alpha val="5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03449712-B984-40B5-B05C-5D6B981B0672}">
      <dsp:nvSpPr>
        <dsp:cNvPr id="0" name=""/>
        <dsp:cNvSpPr/>
      </dsp:nvSpPr>
      <dsp:spPr>
        <a:xfrm>
          <a:off x="384810" y="968340"/>
          <a:ext cx="5387340" cy="560880"/>
        </a:xfrm>
        <a:prstGeom prst="roundRect">
          <a:avLst/>
        </a:prstGeom>
        <a:blipFill>
          <a:blip xmlns:r="http://schemas.openxmlformats.org/officeDocument/2006/relationships" r:embed="rId1">
            <a:duotone>
              <a:schemeClr val="accent3">
                <a:hueOff val="0"/>
                <a:satOff val="0"/>
                <a:lumOff val="0"/>
                <a:alphaOff val="0"/>
                <a:shade val="22000"/>
                <a:satMod val="160000"/>
              </a:schemeClr>
              <a:schemeClr val="accent3">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629" tIns="0" rIns="203629" bIns="0" numCol="1" spcCol="1270" anchor="ctr" anchorCtr="0">
          <a:noAutofit/>
        </a:bodyPr>
        <a:lstStyle/>
        <a:p>
          <a:pPr marL="0" lvl="0" indent="0" algn="l" defTabSz="844550" rtl="0">
            <a:lnSpc>
              <a:spcPct val="90000"/>
            </a:lnSpc>
            <a:spcBef>
              <a:spcPct val="0"/>
            </a:spcBef>
            <a:spcAft>
              <a:spcPct val="35000"/>
            </a:spcAft>
            <a:buNone/>
          </a:pPr>
          <a:r>
            <a:rPr lang="en-US" sz="1900" kern="1200" dirty="0"/>
            <a:t>Reputation Of The Supplier</a:t>
          </a:r>
        </a:p>
      </dsp:txBody>
      <dsp:txXfrm>
        <a:off x="412190" y="995720"/>
        <a:ext cx="5332580" cy="506120"/>
      </dsp:txXfrm>
    </dsp:sp>
    <dsp:sp modelId="{925AC124-E610-4839-912E-0012580ED182}">
      <dsp:nvSpPr>
        <dsp:cNvPr id="0" name=""/>
        <dsp:cNvSpPr/>
      </dsp:nvSpPr>
      <dsp:spPr>
        <a:xfrm>
          <a:off x="0" y="2110620"/>
          <a:ext cx="7696200" cy="478800"/>
        </a:xfrm>
        <a:prstGeom prst="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38100" dist="25400" dir="5400000" algn="t" rotWithShape="0">
            <a:srgbClr val="000000">
              <a:alpha val="5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CCE1F7F5-D176-4839-AC50-50ADAC5921BB}">
      <dsp:nvSpPr>
        <dsp:cNvPr id="0" name=""/>
        <dsp:cNvSpPr/>
      </dsp:nvSpPr>
      <dsp:spPr>
        <a:xfrm>
          <a:off x="384810" y="1830180"/>
          <a:ext cx="5387340" cy="560880"/>
        </a:xfrm>
        <a:prstGeom prst="roundRect">
          <a:avLst/>
        </a:prstGeom>
        <a:blipFill>
          <a:blip xmlns:r="http://schemas.openxmlformats.org/officeDocument/2006/relationships" r:embed="rId1">
            <a:duotone>
              <a:schemeClr val="accent4">
                <a:hueOff val="0"/>
                <a:satOff val="0"/>
                <a:lumOff val="0"/>
                <a:alphaOff val="0"/>
                <a:shade val="22000"/>
                <a:satMod val="160000"/>
              </a:schemeClr>
              <a:schemeClr val="accent4">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629" tIns="0" rIns="203629" bIns="0" numCol="1" spcCol="1270" anchor="ctr" anchorCtr="0">
          <a:noAutofit/>
        </a:bodyPr>
        <a:lstStyle/>
        <a:p>
          <a:pPr marL="0" lvl="0" indent="0" algn="l" defTabSz="844550" rtl="0">
            <a:lnSpc>
              <a:spcPct val="90000"/>
            </a:lnSpc>
            <a:spcBef>
              <a:spcPct val="0"/>
            </a:spcBef>
            <a:spcAft>
              <a:spcPct val="35000"/>
            </a:spcAft>
            <a:buNone/>
          </a:pPr>
          <a:r>
            <a:rPr lang="en-US" sz="1900" kern="1200" dirty="0" err="1"/>
            <a:t>Standardised</a:t>
          </a:r>
          <a:r>
            <a:rPr lang="en-US" sz="1900" kern="1200" dirty="0"/>
            <a:t> Technology</a:t>
          </a:r>
        </a:p>
      </dsp:txBody>
      <dsp:txXfrm>
        <a:off x="412190" y="1857560"/>
        <a:ext cx="5332580" cy="506120"/>
      </dsp:txXfrm>
    </dsp:sp>
    <dsp:sp modelId="{2655D1F7-9361-4211-9A66-4AC836393F7B}">
      <dsp:nvSpPr>
        <dsp:cNvPr id="0" name=""/>
        <dsp:cNvSpPr/>
      </dsp:nvSpPr>
      <dsp:spPr>
        <a:xfrm>
          <a:off x="0" y="2972460"/>
          <a:ext cx="7696200" cy="478800"/>
        </a:xfrm>
        <a:prstGeom prst="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outerShdw blurRad="38100" dist="25400" dir="5400000" algn="t" rotWithShape="0">
            <a:srgbClr val="000000">
              <a:alpha val="5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5D7D6A36-2FB6-4D63-8581-ADD60EE9D048}">
      <dsp:nvSpPr>
        <dsp:cNvPr id="0" name=""/>
        <dsp:cNvSpPr/>
      </dsp:nvSpPr>
      <dsp:spPr>
        <a:xfrm>
          <a:off x="384810" y="2692020"/>
          <a:ext cx="5387340" cy="560880"/>
        </a:xfrm>
        <a:prstGeom prst="roundRect">
          <a:avLst/>
        </a:prstGeom>
        <a:blipFill>
          <a:blip xmlns:r="http://schemas.openxmlformats.org/officeDocument/2006/relationships" r:embed="rId1">
            <a:duotone>
              <a:schemeClr val="accent5">
                <a:hueOff val="0"/>
                <a:satOff val="0"/>
                <a:lumOff val="0"/>
                <a:alphaOff val="0"/>
                <a:shade val="22000"/>
                <a:satMod val="160000"/>
              </a:schemeClr>
              <a:schemeClr val="accent5">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629" tIns="0" rIns="203629" bIns="0" numCol="1" spcCol="1270" anchor="ctr" anchorCtr="0">
          <a:noAutofit/>
        </a:bodyPr>
        <a:lstStyle/>
        <a:p>
          <a:pPr marL="0" lvl="0" indent="0" algn="l" defTabSz="844550" rtl="0">
            <a:lnSpc>
              <a:spcPct val="90000"/>
            </a:lnSpc>
            <a:spcBef>
              <a:spcPct val="0"/>
            </a:spcBef>
            <a:spcAft>
              <a:spcPct val="35000"/>
            </a:spcAft>
            <a:buNone/>
          </a:pPr>
          <a:r>
            <a:rPr lang="en-US" sz="1900" kern="1200" dirty="0"/>
            <a:t>Vertical Coordination</a:t>
          </a:r>
        </a:p>
      </dsp:txBody>
      <dsp:txXfrm>
        <a:off x="412190" y="2719400"/>
        <a:ext cx="5332580" cy="506120"/>
      </dsp:txXfrm>
    </dsp:sp>
    <dsp:sp modelId="{17FF2489-4EBF-45D8-9438-C31548F2480E}">
      <dsp:nvSpPr>
        <dsp:cNvPr id="0" name=""/>
        <dsp:cNvSpPr/>
      </dsp:nvSpPr>
      <dsp:spPr>
        <a:xfrm>
          <a:off x="0" y="3834300"/>
          <a:ext cx="7696200" cy="478800"/>
        </a:xfrm>
        <a:prstGeom prst="rect">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a:outerShdw blurRad="38100" dist="25400" dir="5400000" algn="t" rotWithShape="0">
            <a:srgbClr val="000000">
              <a:alpha val="5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2B0231B-54D3-4107-9826-9E4ED586E323}">
      <dsp:nvSpPr>
        <dsp:cNvPr id="0" name=""/>
        <dsp:cNvSpPr/>
      </dsp:nvSpPr>
      <dsp:spPr>
        <a:xfrm>
          <a:off x="384810" y="3553860"/>
          <a:ext cx="5387340" cy="560880"/>
        </a:xfrm>
        <a:prstGeom prst="roundRect">
          <a:avLst/>
        </a:prstGeom>
        <a:blipFill>
          <a:blip xmlns:r="http://schemas.openxmlformats.org/officeDocument/2006/relationships" r:embed="rId1">
            <a:duotone>
              <a:schemeClr val="accent6">
                <a:hueOff val="0"/>
                <a:satOff val="0"/>
                <a:lumOff val="0"/>
                <a:alphaOff val="0"/>
                <a:shade val="22000"/>
                <a:satMod val="160000"/>
              </a:schemeClr>
              <a:schemeClr val="accent6">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629" tIns="0" rIns="203629" bIns="0" numCol="1" spcCol="1270" anchor="ctr" anchorCtr="0">
          <a:noAutofit/>
        </a:bodyPr>
        <a:lstStyle/>
        <a:p>
          <a:pPr marL="0" lvl="0" indent="0" algn="l" defTabSz="844550" rtl="0">
            <a:lnSpc>
              <a:spcPct val="90000"/>
            </a:lnSpc>
            <a:spcBef>
              <a:spcPct val="0"/>
            </a:spcBef>
            <a:spcAft>
              <a:spcPct val="35000"/>
            </a:spcAft>
            <a:buNone/>
          </a:pPr>
          <a:r>
            <a:rPr lang="en-US" sz="1900" kern="1200" dirty="0"/>
            <a:t>Resource Commitments</a:t>
          </a:r>
        </a:p>
      </dsp:txBody>
      <dsp:txXfrm>
        <a:off x="412190" y="3581240"/>
        <a:ext cx="5332580" cy="50612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670112-06F5-49E8-8510-A1242B77B2BF}">
      <dsp:nvSpPr>
        <dsp:cNvPr id="0" name=""/>
        <dsp:cNvSpPr/>
      </dsp:nvSpPr>
      <dsp:spPr>
        <a:xfrm>
          <a:off x="-5255288" y="-804890"/>
          <a:ext cx="6257980" cy="6257980"/>
        </a:xfrm>
        <a:prstGeom prst="blockArc">
          <a:avLst>
            <a:gd name="adj1" fmla="val 18900000"/>
            <a:gd name="adj2" fmla="val 2700000"/>
            <a:gd name="adj3" fmla="val 345"/>
          </a:avLst>
        </a:prstGeom>
        <a:noFill/>
        <a:ln w="127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A82DC9D-2068-46EA-9433-2B3365AE1BC8}">
      <dsp:nvSpPr>
        <dsp:cNvPr id="0" name=""/>
        <dsp:cNvSpPr/>
      </dsp:nvSpPr>
      <dsp:spPr>
        <a:xfrm>
          <a:off x="524978" y="357353"/>
          <a:ext cx="7411608" cy="71507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7594" tIns="55880" rIns="55880" bIns="55880" numCol="1" spcCol="1270" anchor="ctr" anchorCtr="0">
          <a:noAutofit/>
        </a:bodyPr>
        <a:lstStyle/>
        <a:p>
          <a:pPr marL="0" lvl="0" indent="0" algn="l" defTabSz="977900" rtl="0">
            <a:lnSpc>
              <a:spcPct val="90000"/>
            </a:lnSpc>
            <a:spcBef>
              <a:spcPct val="0"/>
            </a:spcBef>
            <a:spcAft>
              <a:spcPct val="35000"/>
            </a:spcAft>
            <a:buNone/>
          </a:pPr>
          <a:r>
            <a:rPr lang="en-US" sz="2200" kern="1200"/>
            <a:t>Mass media</a:t>
          </a:r>
          <a:endParaRPr lang="en-US" sz="2200" kern="1200" dirty="0"/>
        </a:p>
      </dsp:txBody>
      <dsp:txXfrm>
        <a:off x="524978" y="357353"/>
        <a:ext cx="7411608" cy="715079"/>
      </dsp:txXfrm>
    </dsp:sp>
    <dsp:sp modelId="{3E812309-FCFB-4265-BE5E-961348F48450}">
      <dsp:nvSpPr>
        <dsp:cNvPr id="0" name=""/>
        <dsp:cNvSpPr/>
      </dsp:nvSpPr>
      <dsp:spPr>
        <a:xfrm>
          <a:off x="78053" y="267968"/>
          <a:ext cx="893848" cy="893848"/>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BDEC8AF-30AA-4BE4-B422-14E7F9BB970E}">
      <dsp:nvSpPr>
        <dsp:cNvPr id="0" name=""/>
        <dsp:cNvSpPr/>
      </dsp:nvSpPr>
      <dsp:spPr>
        <a:xfrm>
          <a:off x="934949" y="1430158"/>
          <a:ext cx="7001637" cy="715079"/>
        </a:xfrm>
        <a:prstGeom prst="rect">
          <a:avLst/>
        </a:prstGeom>
        <a:solidFill>
          <a:schemeClr val="accent2">
            <a:hueOff val="635930"/>
            <a:satOff val="-14509"/>
            <a:lumOff val="536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7594" tIns="55880" rIns="55880" bIns="55880" numCol="1" spcCol="1270" anchor="ctr" anchorCtr="0">
          <a:noAutofit/>
        </a:bodyPr>
        <a:lstStyle/>
        <a:p>
          <a:pPr marL="0" lvl="0" indent="0" algn="l" defTabSz="977900" rtl="0">
            <a:lnSpc>
              <a:spcPct val="90000"/>
            </a:lnSpc>
            <a:spcBef>
              <a:spcPct val="0"/>
            </a:spcBef>
            <a:spcAft>
              <a:spcPct val="35000"/>
            </a:spcAft>
            <a:buNone/>
          </a:pPr>
          <a:r>
            <a:rPr lang="en-US" sz="2200" kern="1200"/>
            <a:t>WOM</a:t>
          </a:r>
          <a:endParaRPr lang="en-US" sz="2200" kern="1200" dirty="0"/>
        </a:p>
      </dsp:txBody>
      <dsp:txXfrm>
        <a:off x="934949" y="1430158"/>
        <a:ext cx="7001637" cy="715079"/>
      </dsp:txXfrm>
    </dsp:sp>
    <dsp:sp modelId="{105FB9B0-369C-4081-BAA5-922E9A984C46}">
      <dsp:nvSpPr>
        <dsp:cNvPr id="0" name=""/>
        <dsp:cNvSpPr/>
      </dsp:nvSpPr>
      <dsp:spPr>
        <a:xfrm>
          <a:off x="488025" y="1340773"/>
          <a:ext cx="893848" cy="893848"/>
        </a:xfrm>
        <a:prstGeom prst="ellipse">
          <a:avLst/>
        </a:prstGeom>
        <a:solidFill>
          <a:schemeClr val="lt1">
            <a:hueOff val="0"/>
            <a:satOff val="0"/>
            <a:lumOff val="0"/>
            <a:alphaOff val="0"/>
          </a:schemeClr>
        </a:solidFill>
        <a:ln w="12700" cap="flat" cmpd="sng" algn="ctr">
          <a:solidFill>
            <a:schemeClr val="accent2">
              <a:hueOff val="635930"/>
              <a:satOff val="-14509"/>
              <a:lumOff val="5360"/>
              <a:alphaOff val="0"/>
            </a:schemeClr>
          </a:solidFill>
          <a:prstDash val="solid"/>
        </a:ln>
        <a:effectLst/>
      </dsp:spPr>
      <dsp:style>
        <a:lnRef idx="2">
          <a:scrgbClr r="0" g="0" b="0"/>
        </a:lnRef>
        <a:fillRef idx="1">
          <a:scrgbClr r="0" g="0" b="0"/>
        </a:fillRef>
        <a:effectRef idx="0">
          <a:scrgbClr r="0" g="0" b="0"/>
        </a:effectRef>
        <a:fontRef idx="minor"/>
      </dsp:style>
    </dsp:sp>
    <dsp:sp modelId="{132D0491-B533-47F0-A830-932270CB9A02}">
      <dsp:nvSpPr>
        <dsp:cNvPr id="0" name=""/>
        <dsp:cNvSpPr/>
      </dsp:nvSpPr>
      <dsp:spPr>
        <a:xfrm>
          <a:off x="934949" y="2502962"/>
          <a:ext cx="7001637" cy="715079"/>
        </a:xfrm>
        <a:prstGeom prst="rect">
          <a:avLst/>
        </a:prstGeom>
        <a:solidFill>
          <a:schemeClr val="accent2">
            <a:hueOff val="1271860"/>
            <a:satOff val="-29019"/>
            <a:lumOff val="1071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7594" tIns="55880" rIns="55880" bIns="55880" numCol="1" spcCol="1270" anchor="ctr" anchorCtr="0">
          <a:noAutofit/>
        </a:bodyPr>
        <a:lstStyle/>
        <a:p>
          <a:pPr marL="0" lvl="0" indent="0" algn="l" defTabSz="977900" rtl="0">
            <a:lnSpc>
              <a:spcPct val="90000"/>
            </a:lnSpc>
            <a:spcBef>
              <a:spcPct val="0"/>
            </a:spcBef>
            <a:spcAft>
              <a:spcPct val="35000"/>
            </a:spcAft>
            <a:buNone/>
          </a:pPr>
          <a:r>
            <a:rPr lang="en-US" sz="2200" kern="1200"/>
            <a:t>Homophily – Degree to which pairs of individuals who interact are similar in beliefs, education and social status</a:t>
          </a:r>
          <a:endParaRPr lang="en-US" sz="2200" kern="1200" dirty="0"/>
        </a:p>
      </dsp:txBody>
      <dsp:txXfrm>
        <a:off x="934949" y="2502962"/>
        <a:ext cx="7001637" cy="715079"/>
      </dsp:txXfrm>
    </dsp:sp>
    <dsp:sp modelId="{76776B6D-610E-480F-8F76-AD083C4E5307}">
      <dsp:nvSpPr>
        <dsp:cNvPr id="0" name=""/>
        <dsp:cNvSpPr/>
      </dsp:nvSpPr>
      <dsp:spPr>
        <a:xfrm>
          <a:off x="488025" y="2413577"/>
          <a:ext cx="893848" cy="893848"/>
        </a:xfrm>
        <a:prstGeom prst="ellipse">
          <a:avLst/>
        </a:prstGeom>
        <a:solidFill>
          <a:schemeClr val="lt1">
            <a:hueOff val="0"/>
            <a:satOff val="0"/>
            <a:lumOff val="0"/>
            <a:alphaOff val="0"/>
          </a:schemeClr>
        </a:solidFill>
        <a:ln w="12700" cap="flat" cmpd="sng" algn="ctr">
          <a:solidFill>
            <a:schemeClr val="accent2">
              <a:hueOff val="1271860"/>
              <a:satOff val="-29019"/>
              <a:lumOff val="10719"/>
              <a:alphaOff val="0"/>
            </a:schemeClr>
          </a:solidFill>
          <a:prstDash val="solid"/>
        </a:ln>
        <a:effectLst/>
      </dsp:spPr>
      <dsp:style>
        <a:lnRef idx="2">
          <a:scrgbClr r="0" g="0" b="0"/>
        </a:lnRef>
        <a:fillRef idx="1">
          <a:scrgbClr r="0" g="0" b="0"/>
        </a:fillRef>
        <a:effectRef idx="0">
          <a:scrgbClr r="0" g="0" b="0"/>
        </a:effectRef>
        <a:fontRef idx="minor"/>
      </dsp:style>
    </dsp:sp>
    <dsp:sp modelId="{31B16756-7496-41F3-BFC7-9AC9DB2B53F8}">
      <dsp:nvSpPr>
        <dsp:cNvPr id="0" name=""/>
        <dsp:cNvSpPr/>
      </dsp:nvSpPr>
      <dsp:spPr>
        <a:xfrm>
          <a:off x="524978" y="3575767"/>
          <a:ext cx="7411608" cy="715079"/>
        </a:xfrm>
        <a:prstGeom prst="rect">
          <a:avLst/>
        </a:prstGeom>
        <a:solidFill>
          <a:schemeClr val="accent2">
            <a:hueOff val="1907789"/>
            <a:satOff val="-43528"/>
            <a:lumOff val="1607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7594" tIns="55880" rIns="55880" bIns="55880" numCol="1" spcCol="1270" anchor="ctr" anchorCtr="0">
          <a:noAutofit/>
        </a:bodyPr>
        <a:lstStyle/>
        <a:p>
          <a:pPr marL="0" lvl="0" indent="0" algn="l" defTabSz="977900" rtl="0">
            <a:lnSpc>
              <a:spcPct val="90000"/>
            </a:lnSpc>
            <a:spcBef>
              <a:spcPct val="0"/>
            </a:spcBef>
            <a:spcAft>
              <a:spcPct val="35000"/>
            </a:spcAft>
            <a:buNone/>
          </a:pPr>
          <a:r>
            <a:rPr lang="en-US" sz="2200" kern="1200" dirty="0" err="1"/>
            <a:t>Heterophily</a:t>
          </a:r>
          <a:r>
            <a:rPr lang="en-US" sz="2200" kern="1200" dirty="0"/>
            <a:t> – Inconsistent with own beliefs and views</a:t>
          </a:r>
        </a:p>
      </dsp:txBody>
      <dsp:txXfrm>
        <a:off x="524978" y="3575767"/>
        <a:ext cx="7411608" cy="715079"/>
      </dsp:txXfrm>
    </dsp:sp>
    <dsp:sp modelId="{35B2F3CF-A6E3-4A92-9DD8-126DCF691729}">
      <dsp:nvSpPr>
        <dsp:cNvPr id="0" name=""/>
        <dsp:cNvSpPr/>
      </dsp:nvSpPr>
      <dsp:spPr>
        <a:xfrm>
          <a:off x="78053" y="3486382"/>
          <a:ext cx="893848" cy="893848"/>
        </a:xfrm>
        <a:prstGeom prst="ellipse">
          <a:avLst/>
        </a:prstGeom>
        <a:solidFill>
          <a:schemeClr val="lt1">
            <a:hueOff val="0"/>
            <a:satOff val="0"/>
            <a:lumOff val="0"/>
            <a:alphaOff val="0"/>
          </a:schemeClr>
        </a:solidFill>
        <a:ln w="12700" cap="flat" cmpd="sng" algn="ctr">
          <a:solidFill>
            <a:schemeClr val="accent2">
              <a:hueOff val="1907789"/>
              <a:satOff val="-43528"/>
              <a:lumOff val="16079"/>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4D5EC-E562-45B7-9DE8-64FF20A2E526}">
      <dsp:nvSpPr>
        <dsp:cNvPr id="0" name=""/>
        <dsp:cNvSpPr/>
      </dsp:nvSpPr>
      <dsp:spPr>
        <a:xfrm>
          <a:off x="2007481" y="305047"/>
          <a:ext cx="4288536" cy="4288536"/>
        </a:xfrm>
        <a:prstGeom prst="pie">
          <a:avLst>
            <a:gd name="adj1" fmla="val 16200000"/>
            <a:gd name="adj2" fmla="val 20520000"/>
          </a:avLst>
        </a:prstGeom>
        <a:blipFill>
          <a:blip xmlns:r="http://schemas.openxmlformats.org/officeDocument/2006/relationships" r:embed="rId1">
            <a:duotone>
              <a:schemeClr val="accent2">
                <a:hueOff val="0"/>
                <a:satOff val="0"/>
                <a:lumOff val="0"/>
                <a:alphaOff val="0"/>
                <a:shade val="22000"/>
                <a:satMod val="160000"/>
              </a:schemeClr>
              <a:schemeClr val="accent2">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rtl="0">
            <a:lnSpc>
              <a:spcPct val="90000"/>
            </a:lnSpc>
            <a:spcBef>
              <a:spcPct val="0"/>
            </a:spcBef>
            <a:spcAft>
              <a:spcPct val="35000"/>
            </a:spcAft>
            <a:buNone/>
          </a:pPr>
          <a:r>
            <a:rPr lang="en-US" sz="2200" kern="1200" dirty="0"/>
            <a:t>Innovators -  2.5%</a:t>
          </a:r>
        </a:p>
      </dsp:txBody>
      <dsp:txXfrm>
        <a:off x="4205866" y="945775"/>
        <a:ext cx="1455039" cy="995553"/>
      </dsp:txXfrm>
    </dsp:sp>
    <dsp:sp modelId="{1B5BF0C9-7861-41BE-8627-35B393562475}">
      <dsp:nvSpPr>
        <dsp:cNvPr id="0" name=""/>
        <dsp:cNvSpPr/>
      </dsp:nvSpPr>
      <dsp:spPr>
        <a:xfrm>
          <a:off x="1857382" y="511816"/>
          <a:ext cx="4288536" cy="4288536"/>
        </a:xfrm>
        <a:prstGeom prst="pie">
          <a:avLst>
            <a:gd name="adj1" fmla="val 20520000"/>
            <a:gd name="adj2" fmla="val 3240000"/>
          </a:avLst>
        </a:prstGeom>
        <a:blipFill>
          <a:blip xmlns:r="http://schemas.openxmlformats.org/officeDocument/2006/relationships" r:embed="rId1">
            <a:duotone>
              <a:schemeClr val="accent3">
                <a:hueOff val="0"/>
                <a:satOff val="0"/>
                <a:lumOff val="0"/>
                <a:alphaOff val="0"/>
                <a:shade val="22000"/>
                <a:satMod val="160000"/>
              </a:schemeClr>
              <a:schemeClr val="accent3">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rtl="0">
            <a:lnSpc>
              <a:spcPct val="90000"/>
            </a:lnSpc>
            <a:spcBef>
              <a:spcPct val="0"/>
            </a:spcBef>
            <a:spcAft>
              <a:spcPct val="35000"/>
            </a:spcAft>
            <a:buNone/>
          </a:pPr>
          <a:r>
            <a:rPr lang="en-US" sz="2200" kern="1200" dirty="0"/>
            <a:t>Early adopters – 13.5%</a:t>
          </a:r>
        </a:p>
      </dsp:txBody>
      <dsp:txXfrm>
        <a:off x="4660247" y="2451868"/>
        <a:ext cx="1276350" cy="1077239"/>
      </dsp:txXfrm>
    </dsp:sp>
    <dsp:sp modelId="{FC128173-5D0C-4169-8451-54CDEC5A70D9}">
      <dsp:nvSpPr>
        <dsp:cNvPr id="0" name=""/>
        <dsp:cNvSpPr/>
      </dsp:nvSpPr>
      <dsp:spPr>
        <a:xfrm>
          <a:off x="1857382" y="511816"/>
          <a:ext cx="4288536" cy="4288536"/>
        </a:xfrm>
        <a:prstGeom prst="pie">
          <a:avLst>
            <a:gd name="adj1" fmla="val 3240000"/>
            <a:gd name="adj2" fmla="val 7560000"/>
          </a:avLst>
        </a:prstGeom>
        <a:blipFill>
          <a:blip xmlns:r="http://schemas.openxmlformats.org/officeDocument/2006/relationships" r:embed="rId1">
            <a:duotone>
              <a:schemeClr val="accent4">
                <a:hueOff val="0"/>
                <a:satOff val="0"/>
                <a:lumOff val="0"/>
                <a:alphaOff val="0"/>
                <a:shade val="22000"/>
                <a:satMod val="160000"/>
              </a:schemeClr>
              <a:schemeClr val="accent4">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rtl="0">
            <a:lnSpc>
              <a:spcPct val="90000"/>
            </a:lnSpc>
            <a:spcBef>
              <a:spcPct val="0"/>
            </a:spcBef>
            <a:spcAft>
              <a:spcPct val="35000"/>
            </a:spcAft>
            <a:buNone/>
          </a:pPr>
          <a:r>
            <a:rPr lang="en-US" sz="2200" kern="1200" dirty="0"/>
            <a:t>Early majority – 34%</a:t>
          </a:r>
        </a:p>
      </dsp:txBody>
      <dsp:txXfrm>
        <a:off x="3235840" y="3728218"/>
        <a:ext cx="1531620" cy="918972"/>
      </dsp:txXfrm>
    </dsp:sp>
    <dsp:sp modelId="{54A7363D-45FA-45B8-B532-BC1A9AD43935}">
      <dsp:nvSpPr>
        <dsp:cNvPr id="0" name=""/>
        <dsp:cNvSpPr/>
      </dsp:nvSpPr>
      <dsp:spPr>
        <a:xfrm>
          <a:off x="1857382" y="511816"/>
          <a:ext cx="4288536" cy="4288536"/>
        </a:xfrm>
        <a:prstGeom prst="pie">
          <a:avLst>
            <a:gd name="adj1" fmla="val 7560000"/>
            <a:gd name="adj2" fmla="val 11880000"/>
          </a:avLst>
        </a:prstGeom>
        <a:blipFill>
          <a:blip xmlns:r="http://schemas.openxmlformats.org/officeDocument/2006/relationships" r:embed="rId1">
            <a:duotone>
              <a:schemeClr val="accent5">
                <a:hueOff val="0"/>
                <a:satOff val="0"/>
                <a:lumOff val="0"/>
                <a:alphaOff val="0"/>
                <a:shade val="22000"/>
                <a:satMod val="160000"/>
              </a:schemeClr>
              <a:schemeClr val="accent5">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rtl="0">
            <a:lnSpc>
              <a:spcPct val="90000"/>
            </a:lnSpc>
            <a:spcBef>
              <a:spcPct val="0"/>
            </a:spcBef>
            <a:spcAft>
              <a:spcPct val="35000"/>
            </a:spcAft>
            <a:buNone/>
          </a:pPr>
          <a:r>
            <a:rPr lang="en-US" sz="2200" kern="1200" dirty="0"/>
            <a:t>Late majority – 34%</a:t>
          </a:r>
        </a:p>
      </dsp:txBody>
      <dsp:txXfrm>
        <a:off x="2061598" y="2451868"/>
        <a:ext cx="1276350" cy="1077239"/>
      </dsp:txXfrm>
    </dsp:sp>
    <dsp:sp modelId="{21D48884-6F12-4F47-A5CE-09FD2767F238}">
      <dsp:nvSpPr>
        <dsp:cNvPr id="0" name=""/>
        <dsp:cNvSpPr/>
      </dsp:nvSpPr>
      <dsp:spPr>
        <a:xfrm>
          <a:off x="1857382" y="511816"/>
          <a:ext cx="4288536" cy="4288536"/>
        </a:xfrm>
        <a:prstGeom prst="pie">
          <a:avLst>
            <a:gd name="adj1" fmla="val 11880000"/>
            <a:gd name="adj2" fmla="val 16200000"/>
          </a:avLst>
        </a:prstGeom>
        <a:blipFill>
          <a:blip xmlns:r="http://schemas.openxmlformats.org/officeDocument/2006/relationships" r:embed="rId1">
            <a:duotone>
              <a:schemeClr val="accent6">
                <a:hueOff val="0"/>
                <a:satOff val="0"/>
                <a:lumOff val="0"/>
                <a:alphaOff val="0"/>
                <a:shade val="22000"/>
                <a:satMod val="160000"/>
              </a:schemeClr>
              <a:schemeClr val="accent6">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rtl="0">
            <a:lnSpc>
              <a:spcPct val="90000"/>
            </a:lnSpc>
            <a:spcBef>
              <a:spcPct val="0"/>
            </a:spcBef>
            <a:spcAft>
              <a:spcPct val="35000"/>
            </a:spcAft>
            <a:buNone/>
          </a:pPr>
          <a:r>
            <a:rPr lang="en-US" sz="2200" kern="1200" dirty="0"/>
            <a:t>Laggards – 16%</a:t>
          </a:r>
        </a:p>
      </dsp:txBody>
      <dsp:txXfrm>
        <a:off x="2482794" y="1165307"/>
        <a:ext cx="1455039" cy="99555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B0698F-FE77-413E-A65D-88F78E596AC2}">
      <dsp:nvSpPr>
        <dsp:cNvPr id="0" name=""/>
        <dsp:cNvSpPr/>
      </dsp:nvSpPr>
      <dsp:spPr>
        <a:xfrm rot="19200000">
          <a:off x="1848" y="1858936"/>
          <a:ext cx="2309552" cy="1501208"/>
        </a:xfrm>
        <a:prstGeom prst="round2Same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9060" tIns="33020" rIns="99060" bIns="33020" numCol="1" spcCol="1270" anchor="ctr" anchorCtr="0">
          <a:noAutofit/>
        </a:bodyPr>
        <a:lstStyle/>
        <a:p>
          <a:pPr marL="0" lvl="0" indent="0" algn="ctr" defTabSz="1155700" rtl="0">
            <a:lnSpc>
              <a:spcPct val="90000"/>
            </a:lnSpc>
            <a:spcBef>
              <a:spcPct val="0"/>
            </a:spcBef>
            <a:spcAft>
              <a:spcPct val="35000"/>
            </a:spcAft>
            <a:buNone/>
          </a:pPr>
          <a:r>
            <a:rPr lang="en-US" sz="2600" kern="1200" dirty="0"/>
            <a:t>Socio-economic variables</a:t>
          </a:r>
        </a:p>
      </dsp:txBody>
      <dsp:txXfrm>
        <a:off x="98684" y="1923647"/>
        <a:ext cx="2162986" cy="1427925"/>
      </dsp:txXfrm>
    </dsp:sp>
    <dsp:sp modelId="{7D1ECAF1-755A-441C-AA59-6B3492105356}">
      <dsp:nvSpPr>
        <dsp:cNvPr id="0" name=""/>
        <dsp:cNvSpPr/>
      </dsp:nvSpPr>
      <dsp:spPr>
        <a:xfrm>
          <a:off x="2617123" y="907054"/>
          <a:ext cx="2309552" cy="1501208"/>
        </a:xfrm>
        <a:prstGeom prst="round2Same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9060" tIns="33020" rIns="99060" bIns="33020" numCol="1" spcCol="1270" anchor="ctr" anchorCtr="0">
          <a:noAutofit/>
        </a:bodyPr>
        <a:lstStyle/>
        <a:p>
          <a:pPr marL="0" lvl="0" indent="0" algn="ctr" defTabSz="1155700" rtl="0">
            <a:lnSpc>
              <a:spcPct val="90000"/>
            </a:lnSpc>
            <a:spcBef>
              <a:spcPct val="0"/>
            </a:spcBef>
            <a:spcAft>
              <a:spcPct val="35000"/>
            </a:spcAft>
            <a:buNone/>
          </a:pPr>
          <a:r>
            <a:rPr lang="en-US" sz="2600" kern="1200" dirty="0"/>
            <a:t>Personality and attitude</a:t>
          </a:r>
        </a:p>
      </dsp:txBody>
      <dsp:txXfrm>
        <a:off x="2690406" y="980337"/>
        <a:ext cx="2162986" cy="1427925"/>
      </dsp:txXfrm>
    </dsp:sp>
    <dsp:sp modelId="{0E0D1A6F-8066-45A9-AEFB-CC907AE5ACED}">
      <dsp:nvSpPr>
        <dsp:cNvPr id="0" name=""/>
        <dsp:cNvSpPr/>
      </dsp:nvSpPr>
      <dsp:spPr>
        <a:xfrm rot="2400000">
          <a:off x="5232399" y="1858936"/>
          <a:ext cx="2309552" cy="1501208"/>
        </a:xfrm>
        <a:prstGeom prst="round2Same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9060" tIns="33020" rIns="99060" bIns="33020" numCol="1" spcCol="1270" anchor="ctr" anchorCtr="0">
          <a:noAutofit/>
        </a:bodyPr>
        <a:lstStyle/>
        <a:p>
          <a:pPr marL="0" lvl="0" indent="0" algn="ctr" defTabSz="1155700" rtl="0">
            <a:lnSpc>
              <a:spcPct val="90000"/>
            </a:lnSpc>
            <a:spcBef>
              <a:spcPct val="0"/>
            </a:spcBef>
            <a:spcAft>
              <a:spcPct val="35000"/>
            </a:spcAft>
            <a:buNone/>
          </a:pPr>
          <a:r>
            <a:rPr lang="en-US" sz="2600" kern="1200" dirty="0"/>
            <a:t>Communication variables</a:t>
          </a:r>
        </a:p>
      </dsp:txBody>
      <dsp:txXfrm>
        <a:off x="5282129" y="1923647"/>
        <a:ext cx="2162986" cy="142792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8DF698-894C-48B1-BFCC-52D2B6617AD2}">
      <dsp:nvSpPr>
        <dsp:cNvPr id="0" name=""/>
        <dsp:cNvSpPr/>
      </dsp:nvSpPr>
      <dsp:spPr>
        <a:xfrm rot="10800000">
          <a:off x="1384322" y="2418"/>
          <a:ext cx="5067300" cy="431889"/>
        </a:xfrm>
        <a:prstGeom prst="homePlate">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0451" tIns="76200" rIns="14224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Education</a:t>
          </a:r>
        </a:p>
      </dsp:txBody>
      <dsp:txXfrm rot="10800000">
        <a:off x="1492294" y="2418"/>
        <a:ext cx="4959328" cy="431889"/>
      </dsp:txXfrm>
    </dsp:sp>
    <dsp:sp modelId="{73873F83-5E6C-4389-A715-CA260F5A07C9}">
      <dsp:nvSpPr>
        <dsp:cNvPr id="0" name=""/>
        <dsp:cNvSpPr/>
      </dsp:nvSpPr>
      <dsp:spPr>
        <a:xfrm>
          <a:off x="1168377" y="2418"/>
          <a:ext cx="431889" cy="431889"/>
        </a:xfrm>
        <a:prstGeom prst="ellipse">
          <a:avLst/>
        </a:prstGeom>
        <a:solidFill>
          <a:schemeClr val="accent2">
            <a:tint val="50000"/>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dsp:style>
    </dsp:sp>
    <dsp:sp modelId="{E85C77BA-AF3B-4054-A7DB-A88BA5C03B96}">
      <dsp:nvSpPr>
        <dsp:cNvPr id="0" name=""/>
        <dsp:cNvSpPr/>
      </dsp:nvSpPr>
      <dsp:spPr>
        <a:xfrm rot="10800000">
          <a:off x="1384322" y="563230"/>
          <a:ext cx="5067300" cy="431889"/>
        </a:xfrm>
        <a:prstGeom prst="homePlate">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0451" tIns="76200" rIns="14224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Literacy</a:t>
          </a:r>
        </a:p>
      </dsp:txBody>
      <dsp:txXfrm rot="10800000">
        <a:off x="1492294" y="563230"/>
        <a:ext cx="4959328" cy="431889"/>
      </dsp:txXfrm>
    </dsp:sp>
    <dsp:sp modelId="{C2D1A80D-6457-4515-835B-ED40F9E3003A}">
      <dsp:nvSpPr>
        <dsp:cNvPr id="0" name=""/>
        <dsp:cNvSpPr/>
      </dsp:nvSpPr>
      <dsp:spPr>
        <a:xfrm>
          <a:off x="1168377" y="563230"/>
          <a:ext cx="431889" cy="431889"/>
        </a:xfrm>
        <a:prstGeom prst="ellipse">
          <a:avLst/>
        </a:prstGeom>
        <a:solidFill>
          <a:schemeClr val="accent3">
            <a:tint val="50000"/>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dsp:style>
    </dsp:sp>
    <dsp:sp modelId="{F37DE4C4-CB94-4821-83BE-D09AAB2A3B07}">
      <dsp:nvSpPr>
        <dsp:cNvPr id="0" name=""/>
        <dsp:cNvSpPr/>
      </dsp:nvSpPr>
      <dsp:spPr>
        <a:xfrm rot="10800000">
          <a:off x="1384322" y="1124042"/>
          <a:ext cx="5067300" cy="431889"/>
        </a:xfrm>
        <a:prstGeom prst="homePlate">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0451" tIns="76200" rIns="14224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Higher social status</a:t>
          </a:r>
        </a:p>
      </dsp:txBody>
      <dsp:txXfrm rot="10800000">
        <a:off x="1492294" y="1124042"/>
        <a:ext cx="4959328" cy="431889"/>
      </dsp:txXfrm>
    </dsp:sp>
    <dsp:sp modelId="{69CDAE1E-79DA-4EE6-B209-F1A3341EDB8C}">
      <dsp:nvSpPr>
        <dsp:cNvPr id="0" name=""/>
        <dsp:cNvSpPr/>
      </dsp:nvSpPr>
      <dsp:spPr>
        <a:xfrm>
          <a:off x="1168377" y="1124042"/>
          <a:ext cx="431889" cy="431889"/>
        </a:xfrm>
        <a:prstGeom prst="ellipse">
          <a:avLst/>
        </a:prstGeom>
        <a:solidFill>
          <a:schemeClr val="accent4">
            <a:tint val="50000"/>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dsp:style>
    </dsp:sp>
    <dsp:sp modelId="{EF3872E1-0A69-4717-B8C2-4EB0B6CA3423}">
      <dsp:nvSpPr>
        <dsp:cNvPr id="0" name=""/>
        <dsp:cNvSpPr/>
      </dsp:nvSpPr>
      <dsp:spPr>
        <a:xfrm rot="10800000">
          <a:off x="1384322" y="1684854"/>
          <a:ext cx="5067300" cy="431889"/>
        </a:xfrm>
        <a:prstGeom prst="homePlate">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0451" tIns="76200" rIns="14224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Upward social mobility</a:t>
          </a:r>
        </a:p>
      </dsp:txBody>
      <dsp:txXfrm rot="10800000">
        <a:off x="1492294" y="1684854"/>
        <a:ext cx="4959328" cy="431889"/>
      </dsp:txXfrm>
    </dsp:sp>
    <dsp:sp modelId="{5AA0B16C-9FB2-4CC2-AEBF-163510822B8B}">
      <dsp:nvSpPr>
        <dsp:cNvPr id="0" name=""/>
        <dsp:cNvSpPr/>
      </dsp:nvSpPr>
      <dsp:spPr>
        <a:xfrm>
          <a:off x="1168377" y="1684854"/>
          <a:ext cx="431889" cy="431889"/>
        </a:xfrm>
        <a:prstGeom prst="ellipse">
          <a:avLst/>
        </a:prstGeom>
        <a:solidFill>
          <a:schemeClr val="accent5">
            <a:tint val="50000"/>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dsp:style>
    </dsp:sp>
    <dsp:sp modelId="{E9469334-F424-4C08-8E45-C7C19CBED046}">
      <dsp:nvSpPr>
        <dsp:cNvPr id="0" name=""/>
        <dsp:cNvSpPr/>
      </dsp:nvSpPr>
      <dsp:spPr>
        <a:xfrm rot="10800000">
          <a:off x="1384322" y="2245667"/>
          <a:ext cx="5067300" cy="431889"/>
        </a:xfrm>
        <a:prstGeom prst="homePlate">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0451" tIns="76200" rIns="14224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Larger-sized units</a:t>
          </a:r>
        </a:p>
      </dsp:txBody>
      <dsp:txXfrm rot="10800000">
        <a:off x="1492294" y="2245667"/>
        <a:ext cx="4959328" cy="431889"/>
      </dsp:txXfrm>
    </dsp:sp>
    <dsp:sp modelId="{F21E6DEB-B688-4146-81F9-69EC95CC4E4F}">
      <dsp:nvSpPr>
        <dsp:cNvPr id="0" name=""/>
        <dsp:cNvSpPr/>
      </dsp:nvSpPr>
      <dsp:spPr>
        <a:xfrm>
          <a:off x="1168377" y="2245667"/>
          <a:ext cx="431889" cy="431889"/>
        </a:xfrm>
        <a:prstGeom prst="ellipse">
          <a:avLst/>
        </a:prstGeom>
        <a:solidFill>
          <a:schemeClr val="accent6">
            <a:tint val="50000"/>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dsp:style>
    </dsp:sp>
    <dsp:sp modelId="{9A0C762F-1B56-401F-B259-C437DA37DB16}">
      <dsp:nvSpPr>
        <dsp:cNvPr id="0" name=""/>
        <dsp:cNvSpPr/>
      </dsp:nvSpPr>
      <dsp:spPr>
        <a:xfrm rot="10800000">
          <a:off x="1384322" y="2806479"/>
          <a:ext cx="5067300" cy="431889"/>
        </a:xfrm>
        <a:prstGeom prst="homePlate">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0451" tIns="76200" rIns="14224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Commercial orientation</a:t>
          </a:r>
        </a:p>
      </dsp:txBody>
      <dsp:txXfrm rot="10800000">
        <a:off x="1492294" y="2806479"/>
        <a:ext cx="4959328" cy="431889"/>
      </dsp:txXfrm>
    </dsp:sp>
    <dsp:sp modelId="{C26B7E2F-FEB4-4139-89B5-D3B3D7E190E6}">
      <dsp:nvSpPr>
        <dsp:cNvPr id="0" name=""/>
        <dsp:cNvSpPr/>
      </dsp:nvSpPr>
      <dsp:spPr>
        <a:xfrm>
          <a:off x="1168377" y="2806479"/>
          <a:ext cx="431889" cy="431889"/>
        </a:xfrm>
        <a:prstGeom prst="ellipse">
          <a:avLst/>
        </a:prstGeom>
        <a:solidFill>
          <a:schemeClr val="accent2">
            <a:tint val="50000"/>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dsp:style>
    </dsp:sp>
    <dsp:sp modelId="{A3AD5808-337C-4B37-B423-99ECA02E932E}">
      <dsp:nvSpPr>
        <dsp:cNvPr id="0" name=""/>
        <dsp:cNvSpPr/>
      </dsp:nvSpPr>
      <dsp:spPr>
        <a:xfrm rot="10800000">
          <a:off x="1384322" y="3367291"/>
          <a:ext cx="5067300" cy="431889"/>
        </a:xfrm>
        <a:prstGeom prst="homePlate">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0451" tIns="76200" rIns="14224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err="1"/>
            <a:t>Favourable</a:t>
          </a:r>
          <a:r>
            <a:rPr lang="en-US" sz="2000" kern="1200" dirty="0"/>
            <a:t> attitude towards credit</a:t>
          </a:r>
        </a:p>
      </dsp:txBody>
      <dsp:txXfrm rot="10800000">
        <a:off x="1492294" y="3367291"/>
        <a:ext cx="4959328" cy="431889"/>
      </dsp:txXfrm>
    </dsp:sp>
    <dsp:sp modelId="{2C8C29EB-34DA-4154-9B43-DED22E526664}">
      <dsp:nvSpPr>
        <dsp:cNvPr id="0" name=""/>
        <dsp:cNvSpPr/>
      </dsp:nvSpPr>
      <dsp:spPr>
        <a:xfrm>
          <a:off x="1168377" y="3367291"/>
          <a:ext cx="431889" cy="431889"/>
        </a:xfrm>
        <a:prstGeom prst="ellipse">
          <a:avLst/>
        </a:prstGeom>
        <a:solidFill>
          <a:schemeClr val="accent3">
            <a:tint val="50000"/>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dsp:style>
    </dsp:sp>
    <dsp:sp modelId="{EFF66029-015B-4D77-B765-507D49BFEE0D}">
      <dsp:nvSpPr>
        <dsp:cNvPr id="0" name=""/>
        <dsp:cNvSpPr/>
      </dsp:nvSpPr>
      <dsp:spPr>
        <a:xfrm rot="10800000">
          <a:off x="1384322" y="3928104"/>
          <a:ext cx="5067300" cy="431889"/>
        </a:xfrm>
        <a:prstGeom prst="homePlate">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0451" tIns="76200" rIns="14224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Specialized operations</a:t>
          </a:r>
        </a:p>
      </dsp:txBody>
      <dsp:txXfrm rot="10800000">
        <a:off x="1492294" y="3928104"/>
        <a:ext cx="4959328" cy="431889"/>
      </dsp:txXfrm>
    </dsp:sp>
    <dsp:sp modelId="{7013E72B-E747-4081-A6BF-9847DDF7FE01}">
      <dsp:nvSpPr>
        <dsp:cNvPr id="0" name=""/>
        <dsp:cNvSpPr/>
      </dsp:nvSpPr>
      <dsp:spPr>
        <a:xfrm>
          <a:off x="1168377" y="3928104"/>
          <a:ext cx="431889" cy="431889"/>
        </a:xfrm>
        <a:prstGeom prst="ellipse">
          <a:avLst/>
        </a:prstGeom>
        <a:solidFill>
          <a:schemeClr val="accent4">
            <a:tint val="50000"/>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10.xml><?xml version="1.0" encoding="utf-8"?>
<dgm:layoutDef xmlns:dgm="http://schemas.openxmlformats.org/drawingml/2006/diagram" xmlns:a="http://schemas.openxmlformats.org/drawingml/2006/main" uniqueId="urn:diagrams.loki3.com/TabbedArc+Icon">
  <dgm:title val="Tabbed Arc"/>
  <dgm:desc val="Use to show a set of related items arcing over a common area.  Best with small amounts of text."/>
  <dgm:catLst>
    <dgm:cat type="relationship" pri="20500"/>
    <dgm:cat type="officeonline" pri="4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dir/>
      <dgm:resizeHandles val="exact"/>
    </dgm:varLst>
    <dgm:choose name="Name1">
      <dgm:if name="Name2" axis="ch" ptType="node" func="cnt" op="equ" val="1">
        <dgm:alg type="cycle"/>
      </dgm:if>
      <dgm:else name="Name3">
        <dgm:choose name="Name4">
          <dgm:if name="Name5" axis="ch" ptType="node" func="cnt" op="lte" val="3">
            <dgm:choose name="Name6">
              <dgm:if name="Name7" func="var" arg="dir" op="equ" val="norm">
                <dgm:alg type="cycle">
                  <dgm:param type="stAng" val="-40"/>
                  <dgm:param type="spanAng" val="80"/>
                  <dgm:param type="rotPath" val="alongPath"/>
                </dgm:alg>
              </dgm:if>
              <dgm:else name="Name8">
                <dgm:alg type="cycle">
                  <dgm:param type="stAng" val="40"/>
                  <dgm:param type="spanAng" val="-80"/>
                  <dgm:param type="rotPath" val="alongPath"/>
                </dgm:alg>
              </dgm:else>
            </dgm:choose>
          </dgm:if>
          <dgm:else name="Name9">
            <dgm:choose name="Name10">
              <dgm:if name="Name11" func="var" arg="dir" op="equ" val="norm">
                <dgm:alg type="cycle">
                  <dgm:param type="stAng" val="-60"/>
                  <dgm:param type="spanAng" val="120"/>
                  <dgm:param type="rotPath" val="alongPath"/>
                </dgm:alg>
              </dgm:if>
              <dgm:else name="Name12">
                <dgm:alg type="cycle">
                  <dgm:param type="stAng" val="60"/>
                  <dgm:param type="spanAng" val="-120"/>
                  <dgm:param type="rotPath" val="alongPath"/>
                </dgm:alg>
              </dgm:else>
            </dgm:choose>
          </dgm:else>
        </dgm:choose>
      </dgm:else>
    </dgm:choose>
    <dgm:shape xmlns:r="http://schemas.openxmlformats.org/officeDocument/2006/relationships" r:blip="">
      <dgm:adjLst/>
    </dgm:shape>
    <dgm:presOf/>
    <dgm:choose name="Name13">
      <dgm:if name="Name14" axis="ch" ptType="node" func="cnt" op="equ" val="2">
        <dgm:constrLst>
          <dgm:constr type="w" for="ch" ptType="node" refType="w"/>
          <dgm:constr type="primFontSz" for="ch" ptType="node" op="equ" val="65"/>
          <dgm:constr type="sibSp" refType="w" fact="0.22"/>
        </dgm:constrLst>
      </dgm:if>
      <dgm:else name="Name15">
        <dgm:constrLst>
          <dgm:constr type="w" for="ch" ptType="node" refType="w"/>
          <dgm:constr type="primFontSz" for="ch" ptType="node" op="equ" val="65"/>
          <dgm:constr type="sibSp" refType="w" fact="0.14"/>
        </dgm:constrLst>
      </dgm:else>
    </dgm:choose>
    <dgm:ruleLst/>
    <dgm:forEach name="Name16" axis="ch" ptType="node">
      <dgm:choose name="Name17">
        <dgm:if name="Name18" axis="par ch" ptType="doc node" func="cnt" op="equ" val="1">
          <dgm:layoutNode name="one">
            <dgm:varLst>
              <dgm:bulletEnabled val="1"/>
            </dgm:varLst>
            <dgm:alg type="tx"/>
            <dgm:shape xmlns:r="http://schemas.openxmlformats.org/officeDocument/2006/relationships" type="round2SameRect" r:blip="">
              <dgm:adjLst/>
            </dgm:shape>
            <dgm:presOf axis="desOrSelf" ptType="node"/>
            <dgm:constrLst>
              <dgm:constr type="h" refType="w" fact="0.65"/>
              <dgm:constr type="tMarg" refType="primFontSz" fact="0.1"/>
              <dgm:constr type="bMarg" refType="primFontSz" fact="0.1"/>
              <dgm:constr type="lMarg" refType="primFontSz" fact="0.3"/>
              <dgm:constr type="rMarg" refType="primFontSz" fact="0.3"/>
            </dgm:constrLst>
            <dgm:ruleLst>
              <dgm:rule type="primFontSz" val="5" fact="NaN" max="NaN"/>
            </dgm:ruleLst>
          </dgm:layoutNode>
        </dgm:if>
        <dgm:else name="Name19">
          <dgm:layoutNode name="twoplus">
            <dgm:varLst>
              <dgm:bulletEnabled val="1"/>
            </dgm:varLst>
            <dgm:alg type="tx">
              <dgm:param type="autoTxRot" val="grav"/>
            </dgm:alg>
            <dgm:shape xmlns:r="http://schemas.openxmlformats.org/officeDocument/2006/relationships" type="round2SameRect" r:blip="">
              <dgm:adjLst/>
            </dgm:shape>
            <dgm:presOf axis="desOrSelf" ptType="node"/>
            <dgm:constrLst>
              <dgm:constr type="h" refType="w" fact="0.65"/>
              <dgm:constr type="tMarg" refType="primFontSz" fact="0.1"/>
              <dgm:constr type="bMarg" refType="primFontSz" fact="0.1"/>
              <dgm:constr type="lMarg" refType="primFontSz" fact="0.3"/>
              <dgm:constr type="rMarg" refType="primFontSz" fact="0.3"/>
            </dgm:constrLst>
            <dgm:ruleLst>
              <dgm:rule type="primFontSz" val="5" fact="NaN" max="NaN"/>
            </dgm:ruleLst>
          </dgm:layoutNod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4B3018B5-C7C9-48A9-9DB1-C3D594EF2A1E}"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2FAF4E-23DB-4F05-A690-C8BB6A042D19}"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5B8BE750-D14B-42B1-A3B7-7DAED83747E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55139D-E7DE-4E15-90F5-02D000B2BEE4}"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913870-3364-4E16-90D8-931303DE1B58}"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36077C-A0DF-40AF-9C60-48CD114EF33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2265E6-AE30-411E-BC9C-FFEA3542329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072AB1-5764-4D89-8B6A-63794E45140C}"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07EBE8F0-D34D-4256-9198-5CC1F9C5C42E}"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615A89-D440-4FFB-9C9E-7E7F6659258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20F9DE-2887-4C94-86C4-138C0259A0F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00B2D123-49C4-4654-996C-0839B70091A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352800" y="3276600"/>
            <a:ext cx="4847038" cy="1861008"/>
          </a:xfrm>
        </p:spPr>
        <p:txBody>
          <a:bodyPr/>
          <a:lstStyle/>
          <a:p>
            <a:r>
              <a:rPr lang="en-US" dirty="0"/>
              <a:t>Diffusion of Innovation</a:t>
            </a:r>
          </a:p>
        </p:txBody>
      </p:sp>
      <p:sp>
        <p:nvSpPr>
          <p:cNvPr id="2" name="TextBox 1"/>
          <p:cNvSpPr txBox="1"/>
          <p:nvPr/>
        </p:nvSpPr>
        <p:spPr>
          <a:xfrm>
            <a:off x="1295400" y="2057399"/>
            <a:ext cx="6553200" cy="954107"/>
          </a:xfrm>
          <a:prstGeom prst="rect">
            <a:avLst/>
          </a:prstGeom>
          <a:noFill/>
        </p:spPr>
        <p:txBody>
          <a:bodyPr wrap="square" rtlCol="0">
            <a:spAutoFit/>
          </a:bodyPr>
          <a:lstStyle/>
          <a:p>
            <a:pPr algn="ctr"/>
            <a:r>
              <a:rPr lang="en-US" sz="3200" dirty="0">
                <a:latin typeface="+mj-lt"/>
              </a:rPr>
              <a:t>DIFFUSION OF INNOVATION</a:t>
            </a:r>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500" fill="hold"/>
                                        <p:tgtEl>
                                          <p:spTgt spid="4098"/>
                                        </p:tgtEl>
                                        <p:attrNameLst>
                                          <p:attrName>ppt_w</p:attrName>
                                        </p:attrNameLst>
                                      </p:cBhvr>
                                      <p:tavLst>
                                        <p:tav tm="0">
                                          <p:val>
                                            <p:fltVal val="0"/>
                                          </p:val>
                                        </p:tav>
                                        <p:tav tm="100000">
                                          <p:val>
                                            <p:strVal val="#ppt_w"/>
                                          </p:val>
                                        </p:tav>
                                      </p:tavLst>
                                    </p:anim>
                                    <p:anim calcmode="lin" valueType="num">
                                      <p:cBhvr>
                                        <p:cTn id="8" dur="500" fill="hold"/>
                                        <p:tgtEl>
                                          <p:spTgt spid="4098"/>
                                        </p:tgtEl>
                                        <p:attrNameLst>
                                          <p:attrName>ppt_h</p:attrName>
                                        </p:attrNameLst>
                                      </p:cBhvr>
                                      <p:tavLst>
                                        <p:tav tm="0">
                                          <p:val>
                                            <p:fltVal val="0"/>
                                          </p:val>
                                        </p:tav>
                                        <p:tav tm="100000">
                                          <p:val>
                                            <p:strVal val="#ppt_h"/>
                                          </p:val>
                                        </p:tav>
                                      </p:tavLst>
                                    </p:anim>
                                    <p:animEffect transition="in" filter="fade">
                                      <p:cBhvr>
                                        <p:cTn id="9"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4" name="Rectangle 4"/>
          <p:cNvSpPr>
            <a:spLocks noGrp="1" noChangeArrowheads="1"/>
          </p:cNvSpPr>
          <p:nvPr>
            <p:ph type="subTitle" idx="1"/>
          </p:nvPr>
        </p:nvSpPr>
        <p:spPr>
          <a:xfrm>
            <a:off x="3352800" y="3352800"/>
            <a:ext cx="4572000" cy="2362200"/>
          </a:xfrm>
        </p:spPr>
        <p:txBody>
          <a:bodyPr>
            <a:normAutofit/>
          </a:bodyPr>
          <a:lstStyle/>
          <a:p>
            <a:pPr algn="just"/>
            <a:r>
              <a:rPr lang="en-US" sz="2400" dirty="0"/>
              <a:t>Every year around 5000 new products appear in the market. However, most fail and only a few remain ( around 20%). Products which are innovative.</a:t>
            </a:r>
          </a:p>
        </p:txBody>
      </p:sp>
      <p:sp>
        <p:nvSpPr>
          <p:cNvPr id="5122" name="Rectangle 2"/>
          <p:cNvSpPr>
            <a:spLocks noGrp="1" noChangeArrowheads="1"/>
          </p:cNvSpPr>
          <p:nvPr>
            <p:ph type="ctrTitle"/>
          </p:nvPr>
        </p:nvSpPr>
        <p:spPr>
          <a:xfrm>
            <a:off x="533400" y="609600"/>
            <a:ext cx="8153400" cy="1219200"/>
          </a:xfrm>
        </p:spPr>
        <p:txBody>
          <a:bodyPr/>
          <a:lstStyle/>
          <a:p>
            <a:r>
              <a:rPr lang="en-US" b="1" dirty="0">
                <a:solidFill>
                  <a:schemeClr val="bg1"/>
                </a:solidFill>
                <a:effectLst/>
              </a:rPr>
              <a:t>New Products in the Market</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8546" y="3366655"/>
            <a:ext cx="3103418" cy="2590800"/>
          </a:xfrm>
          <a:prstGeom prst="rect">
            <a:avLst/>
          </a:prstGeom>
          <a:ln>
            <a:noFill/>
          </a:ln>
          <a:effectLst>
            <a:softEdge rad="112500"/>
          </a:effectLst>
        </p:spPr>
      </p:pic>
      <p:sp>
        <p:nvSpPr>
          <p:cNvPr id="2" name="TextBox 1"/>
          <p:cNvSpPr txBox="1"/>
          <p:nvPr/>
        </p:nvSpPr>
        <p:spPr>
          <a:xfrm>
            <a:off x="762000" y="1905000"/>
            <a:ext cx="7620000" cy="646331"/>
          </a:xfrm>
          <a:prstGeom prst="rect">
            <a:avLst/>
          </a:prstGeom>
          <a:noFill/>
        </p:spPr>
        <p:txBody>
          <a:bodyPr wrap="square" rtlCol="0">
            <a:spAutoFit/>
          </a:bodyPr>
          <a:lstStyle/>
          <a:p>
            <a:pPr algn="ctr"/>
            <a:r>
              <a:rPr lang="en-US" sz="3600" dirty="0">
                <a:latin typeface="+mj-lt"/>
              </a:rPr>
              <a:t>NEW PRODUCTS IN THE MARKET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500" fill="hold"/>
                                        <p:tgtEl>
                                          <p:spTgt spid="5122"/>
                                        </p:tgtEl>
                                        <p:attrNameLst>
                                          <p:attrName>ppt_w</p:attrName>
                                        </p:attrNameLst>
                                      </p:cBhvr>
                                      <p:tavLst>
                                        <p:tav tm="0">
                                          <p:val>
                                            <p:fltVal val="0"/>
                                          </p:val>
                                        </p:tav>
                                        <p:tav tm="100000">
                                          <p:val>
                                            <p:strVal val="#ppt_w"/>
                                          </p:val>
                                        </p:tav>
                                      </p:tavLst>
                                    </p:anim>
                                    <p:anim calcmode="lin" valueType="num">
                                      <p:cBhvr>
                                        <p:cTn id="8" dur="500" fill="hold"/>
                                        <p:tgtEl>
                                          <p:spTgt spid="5122"/>
                                        </p:tgtEl>
                                        <p:attrNameLst>
                                          <p:attrName>ppt_h</p:attrName>
                                        </p:attrNameLst>
                                      </p:cBhvr>
                                      <p:tavLst>
                                        <p:tav tm="0">
                                          <p:val>
                                            <p:fltVal val="0"/>
                                          </p:val>
                                        </p:tav>
                                        <p:tav tm="100000">
                                          <p:val>
                                            <p:strVal val="#ppt_h"/>
                                          </p:val>
                                        </p:tav>
                                      </p:tavLst>
                                    </p:anim>
                                    <p:animEffect transition="in" filter="fade">
                                      <p:cBhvr>
                                        <p:cTn id="9" dur="500"/>
                                        <p:tgtEl>
                                          <p:spTgt spid="512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5124">
                                            <p:txEl>
                                              <p:pRg st="0" end="0"/>
                                            </p:txEl>
                                          </p:spTgt>
                                        </p:tgtEl>
                                        <p:attrNameLst>
                                          <p:attrName>style.visibility</p:attrName>
                                        </p:attrNameLst>
                                      </p:cBhvr>
                                      <p:to>
                                        <p:strVal val="visible"/>
                                      </p:to>
                                    </p:set>
                                    <p:anim calcmode="lin" valueType="num">
                                      <p:cBhvr>
                                        <p:cTn id="14" dur="500" fill="hold"/>
                                        <p:tgtEl>
                                          <p:spTgt spid="512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512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51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build="p"/>
      <p:bldP spid="5122"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371600" y="0"/>
            <a:ext cx="6822240" cy="1143000"/>
          </a:xfrm>
        </p:spPr>
        <p:txBody>
          <a:bodyPr/>
          <a:lstStyle/>
          <a:p>
            <a:r>
              <a:rPr lang="en-US" sz="4000" dirty="0"/>
              <a:t>Why does this Happen?</a:t>
            </a:r>
          </a:p>
        </p:txBody>
      </p:sp>
      <p:sp>
        <p:nvSpPr>
          <p:cNvPr id="7171" name="Rectangle 3"/>
          <p:cNvSpPr>
            <a:spLocks noGrp="1" noChangeArrowheads="1"/>
          </p:cNvSpPr>
          <p:nvPr>
            <p:ph sz="quarter" idx="1"/>
          </p:nvPr>
        </p:nvSpPr>
        <p:spPr>
          <a:xfrm>
            <a:off x="360218" y="1524000"/>
            <a:ext cx="7467600" cy="3548061"/>
          </a:xfrm>
        </p:spPr>
        <p:txBody>
          <a:bodyPr>
            <a:normAutofit fontScale="85000" lnSpcReduction="20000"/>
          </a:bodyPr>
          <a:lstStyle/>
          <a:p>
            <a:pPr algn="just">
              <a:buFontTx/>
              <a:buNone/>
            </a:pPr>
            <a:r>
              <a:rPr lang="en-US" sz="2800" dirty="0" err="1"/>
              <a:t>Macromarketing</a:t>
            </a:r>
            <a:r>
              <a:rPr lang="en-US" sz="2800" dirty="0"/>
              <a:t> issues:</a:t>
            </a:r>
          </a:p>
          <a:p>
            <a:pPr algn="just">
              <a:buFontTx/>
              <a:buNone/>
            </a:pPr>
            <a:endParaRPr lang="en-US" sz="2800" dirty="0"/>
          </a:p>
          <a:p>
            <a:pPr algn="just"/>
            <a:r>
              <a:rPr lang="en-US" sz="2800" dirty="0"/>
              <a:t>Valuable resources are wasted which might have been deployed towards more productive uses</a:t>
            </a:r>
          </a:p>
          <a:p>
            <a:pPr algn="just"/>
            <a:endParaRPr lang="en-US" sz="2800" dirty="0"/>
          </a:p>
          <a:p>
            <a:pPr algn="just"/>
            <a:r>
              <a:rPr lang="en-US" sz="2800" dirty="0"/>
              <a:t>Products that might have helped people do things more productively or attain higher levels in their quality of life, fail to be used</a:t>
            </a:r>
          </a:p>
          <a:p>
            <a:pPr algn="just"/>
            <a:endParaRPr lang="en-US" sz="2800" dirty="0"/>
          </a:p>
          <a:p>
            <a:pPr algn="just"/>
            <a:r>
              <a:rPr lang="en-US" sz="2800" dirty="0"/>
              <a:t>Successful products are those that become </a:t>
            </a:r>
            <a:r>
              <a:rPr lang="en-US" sz="2800" i="1" dirty="0"/>
              <a:t>culturally anchored.</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8999" y="4648200"/>
            <a:ext cx="1812897" cy="2024108"/>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500" fill="hold"/>
                                        <p:tgtEl>
                                          <p:spTgt spid="7170"/>
                                        </p:tgtEl>
                                        <p:attrNameLst>
                                          <p:attrName>ppt_w</p:attrName>
                                        </p:attrNameLst>
                                      </p:cBhvr>
                                      <p:tavLst>
                                        <p:tav tm="0">
                                          <p:val>
                                            <p:fltVal val="0"/>
                                          </p:val>
                                        </p:tav>
                                        <p:tav tm="100000">
                                          <p:val>
                                            <p:strVal val="#ppt_w"/>
                                          </p:val>
                                        </p:tav>
                                      </p:tavLst>
                                    </p:anim>
                                    <p:anim calcmode="lin" valueType="num">
                                      <p:cBhvr>
                                        <p:cTn id="8" dur="500" fill="hold"/>
                                        <p:tgtEl>
                                          <p:spTgt spid="7170"/>
                                        </p:tgtEl>
                                        <p:attrNameLst>
                                          <p:attrName>ppt_h</p:attrName>
                                        </p:attrNameLst>
                                      </p:cBhvr>
                                      <p:tavLst>
                                        <p:tav tm="0">
                                          <p:val>
                                            <p:fltVal val="0"/>
                                          </p:val>
                                        </p:tav>
                                        <p:tav tm="100000">
                                          <p:val>
                                            <p:strVal val="#ppt_h"/>
                                          </p:val>
                                        </p:tav>
                                      </p:tavLst>
                                    </p:anim>
                                    <p:animEffect transition="in" filter="fade">
                                      <p:cBhvr>
                                        <p:cTn id="9" dur="500"/>
                                        <p:tgtEl>
                                          <p:spTgt spid="717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171">
                                            <p:txEl>
                                              <p:pRg st="0" end="0"/>
                                            </p:txEl>
                                          </p:spTgt>
                                        </p:tgtEl>
                                        <p:attrNameLst>
                                          <p:attrName>style.visibility</p:attrName>
                                        </p:attrNameLst>
                                      </p:cBhvr>
                                      <p:to>
                                        <p:strVal val="visible"/>
                                      </p:to>
                                    </p:set>
                                    <p:animEffect transition="in" filter="fade">
                                      <p:cBhvr>
                                        <p:cTn id="14" dur="1000">
                                          <p:stCondLst>
                                            <p:cond delay="0"/>
                                          </p:stCondLst>
                                        </p:cTn>
                                        <p:tgtEl>
                                          <p:spTgt spid="7171">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171">
                                            <p:txEl>
                                              <p:pRg st="2" end="2"/>
                                            </p:txEl>
                                          </p:spTgt>
                                        </p:tgtEl>
                                        <p:attrNameLst>
                                          <p:attrName>style.visibility</p:attrName>
                                        </p:attrNameLst>
                                      </p:cBhvr>
                                      <p:to>
                                        <p:strVal val="visible"/>
                                      </p:to>
                                    </p:set>
                                    <p:animEffect transition="in" filter="fade">
                                      <p:cBhvr>
                                        <p:cTn id="19" dur="1000">
                                          <p:stCondLst>
                                            <p:cond delay="0"/>
                                          </p:stCondLst>
                                        </p:cTn>
                                        <p:tgtEl>
                                          <p:spTgt spid="7171">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171">
                                            <p:txEl>
                                              <p:pRg st="4" end="4"/>
                                            </p:txEl>
                                          </p:spTgt>
                                        </p:tgtEl>
                                        <p:attrNameLst>
                                          <p:attrName>style.visibility</p:attrName>
                                        </p:attrNameLst>
                                      </p:cBhvr>
                                      <p:to>
                                        <p:strVal val="visible"/>
                                      </p:to>
                                    </p:set>
                                    <p:animEffect transition="in" filter="fade">
                                      <p:cBhvr>
                                        <p:cTn id="24" dur="1000">
                                          <p:stCondLst>
                                            <p:cond delay="0"/>
                                          </p:stCondLst>
                                        </p:cTn>
                                        <p:tgtEl>
                                          <p:spTgt spid="7171">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7171">
                                            <p:txEl>
                                              <p:pRg st="6" end="6"/>
                                            </p:txEl>
                                          </p:spTgt>
                                        </p:tgtEl>
                                        <p:attrNameLst>
                                          <p:attrName>style.visibility</p:attrName>
                                        </p:attrNameLst>
                                      </p:cBhvr>
                                      <p:to>
                                        <p:strVal val="visible"/>
                                      </p:to>
                                    </p:set>
                                    <p:animEffect transition="in" filter="fade">
                                      <p:cBhvr>
                                        <p:cTn id="29" dur="1000">
                                          <p:stCondLst>
                                            <p:cond delay="0"/>
                                          </p:stCondLst>
                                        </p:cTn>
                                        <p:tgtEl>
                                          <p:spTgt spid="717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551280" y="436563"/>
            <a:ext cx="8041440" cy="858837"/>
          </a:xfrm>
        </p:spPr>
        <p:txBody>
          <a:bodyPr/>
          <a:lstStyle/>
          <a:p>
            <a:r>
              <a:rPr lang="en-US" dirty="0"/>
              <a:t>Why does this Happen? </a:t>
            </a:r>
            <a:r>
              <a:rPr lang="en-US" sz="2400" dirty="0"/>
              <a:t>(Contd.)</a:t>
            </a:r>
            <a:endParaRPr lang="en-US" dirty="0"/>
          </a:p>
        </p:txBody>
      </p:sp>
      <p:sp>
        <p:nvSpPr>
          <p:cNvPr id="10243" name="Rectangle 3"/>
          <p:cNvSpPr>
            <a:spLocks noGrp="1" noChangeArrowheads="1"/>
          </p:cNvSpPr>
          <p:nvPr>
            <p:ph sz="quarter" idx="1"/>
          </p:nvPr>
        </p:nvSpPr>
        <p:spPr>
          <a:xfrm>
            <a:off x="457200" y="1447800"/>
            <a:ext cx="6934200" cy="4800600"/>
          </a:xfrm>
        </p:spPr>
        <p:txBody>
          <a:bodyPr>
            <a:normAutofit lnSpcReduction="10000"/>
          </a:bodyPr>
          <a:lstStyle/>
          <a:p>
            <a:pPr>
              <a:lnSpc>
                <a:spcPct val="80000"/>
              </a:lnSpc>
              <a:buFontTx/>
              <a:buNone/>
            </a:pPr>
            <a:r>
              <a:rPr lang="en-US" dirty="0"/>
              <a:t>Micromarketing issues:</a:t>
            </a:r>
          </a:p>
          <a:p>
            <a:pPr>
              <a:lnSpc>
                <a:spcPct val="80000"/>
              </a:lnSpc>
              <a:buFontTx/>
              <a:buNone/>
            </a:pPr>
            <a:endParaRPr lang="en-US" dirty="0"/>
          </a:p>
          <a:p>
            <a:pPr algn="just">
              <a:lnSpc>
                <a:spcPct val="80000"/>
              </a:lnSpc>
            </a:pPr>
            <a:r>
              <a:rPr lang="en-US" dirty="0" err="1"/>
              <a:t>Succesful</a:t>
            </a:r>
            <a:r>
              <a:rPr lang="en-US" dirty="0"/>
              <a:t> new product development is an important element in achieving long term competitive superiority and profitability, especially in low growth markets</a:t>
            </a:r>
          </a:p>
          <a:p>
            <a:pPr algn="just">
              <a:lnSpc>
                <a:spcPct val="80000"/>
              </a:lnSpc>
            </a:pPr>
            <a:endParaRPr lang="en-US" dirty="0"/>
          </a:p>
          <a:p>
            <a:pPr algn="just">
              <a:lnSpc>
                <a:spcPct val="80000"/>
              </a:lnSpc>
            </a:pPr>
            <a:r>
              <a:rPr lang="en-US" dirty="0"/>
              <a:t>New product development plays an important role in market leadership and profitability. Market leaders normally have three times higher returns than firms with lower market shares</a:t>
            </a:r>
          </a:p>
          <a:p>
            <a:pPr algn="just">
              <a:lnSpc>
                <a:spcPct val="80000"/>
              </a:lnSpc>
            </a:pPr>
            <a:endParaRPr lang="en-US" dirty="0"/>
          </a:p>
          <a:p>
            <a:pPr algn="just">
              <a:lnSpc>
                <a:spcPct val="80000"/>
              </a:lnSpc>
            </a:pPr>
            <a:r>
              <a:rPr lang="en-US" dirty="0"/>
              <a:t>A successful new product can be the beginning of a whole new company</a:t>
            </a:r>
          </a:p>
          <a:p>
            <a:pPr algn="just">
              <a:lnSpc>
                <a:spcPct val="80000"/>
              </a:lnSpc>
            </a:pPr>
            <a:endParaRPr lang="en-US" sz="28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9565" y="4775055"/>
            <a:ext cx="1940069" cy="1940069"/>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p:cTn id="7" dur="500" fill="hold"/>
                                        <p:tgtEl>
                                          <p:spTgt spid="10242"/>
                                        </p:tgtEl>
                                        <p:attrNameLst>
                                          <p:attrName>ppt_w</p:attrName>
                                        </p:attrNameLst>
                                      </p:cBhvr>
                                      <p:tavLst>
                                        <p:tav tm="0">
                                          <p:val>
                                            <p:fltVal val="0"/>
                                          </p:val>
                                        </p:tav>
                                        <p:tav tm="100000">
                                          <p:val>
                                            <p:strVal val="#ppt_w"/>
                                          </p:val>
                                        </p:tav>
                                      </p:tavLst>
                                    </p:anim>
                                    <p:anim calcmode="lin" valueType="num">
                                      <p:cBhvr>
                                        <p:cTn id="8" dur="500" fill="hold"/>
                                        <p:tgtEl>
                                          <p:spTgt spid="10242"/>
                                        </p:tgtEl>
                                        <p:attrNameLst>
                                          <p:attrName>ppt_h</p:attrName>
                                        </p:attrNameLst>
                                      </p:cBhvr>
                                      <p:tavLst>
                                        <p:tav tm="0">
                                          <p:val>
                                            <p:fltVal val="0"/>
                                          </p:val>
                                        </p:tav>
                                        <p:tav tm="100000">
                                          <p:val>
                                            <p:strVal val="#ppt_h"/>
                                          </p:val>
                                        </p:tav>
                                      </p:tavLst>
                                    </p:anim>
                                    <p:animEffect transition="in" filter="fade">
                                      <p:cBhvr>
                                        <p:cTn id="9" dur="500"/>
                                        <p:tgtEl>
                                          <p:spTgt spid="1024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0243">
                                            <p:txEl>
                                              <p:pRg st="0" end="0"/>
                                            </p:txEl>
                                          </p:spTgt>
                                        </p:tgtEl>
                                        <p:attrNameLst>
                                          <p:attrName>style.visibility</p:attrName>
                                        </p:attrNameLst>
                                      </p:cBhvr>
                                      <p:to>
                                        <p:strVal val="visible"/>
                                      </p:to>
                                    </p:set>
                                    <p:animEffect transition="in" filter="fade">
                                      <p:cBhvr>
                                        <p:cTn id="14" dur="1000">
                                          <p:stCondLst>
                                            <p:cond delay="0"/>
                                          </p:stCondLst>
                                        </p:cTn>
                                        <p:tgtEl>
                                          <p:spTgt spid="1024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0243">
                                            <p:txEl>
                                              <p:pRg st="2" end="2"/>
                                            </p:txEl>
                                          </p:spTgt>
                                        </p:tgtEl>
                                        <p:attrNameLst>
                                          <p:attrName>style.visibility</p:attrName>
                                        </p:attrNameLst>
                                      </p:cBhvr>
                                      <p:to>
                                        <p:strVal val="visible"/>
                                      </p:to>
                                    </p:set>
                                    <p:animEffect transition="in" filter="fade">
                                      <p:cBhvr>
                                        <p:cTn id="19" dur="1000">
                                          <p:stCondLst>
                                            <p:cond delay="0"/>
                                          </p:stCondLst>
                                        </p:cTn>
                                        <p:tgtEl>
                                          <p:spTgt spid="1024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0243">
                                            <p:txEl>
                                              <p:pRg st="4" end="4"/>
                                            </p:txEl>
                                          </p:spTgt>
                                        </p:tgtEl>
                                        <p:attrNameLst>
                                          <p:attrName>style.visibility</p:attrName>
                                        </p:attrNameLst>
                                      </p:cBhvr>
                                      <p:to>
                                        <p:strVal val="visible"/>
                                      </p:to>
                                    </p:set>
                                    <p:animEffect transition="in" filter="fade">
                                      <p:cBhvr>
                                        <p:cTn id="24" dur="1000">
                                          <p:stCondLst>
                                            <p:cond delay="0"/>
                                          </p:stCondLst>
                                        </p:cTn>
                                        <p:tgtEl>
                                          <p:spTgt spid="10243">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0243">
                                            <p:txEl>
                                              <p:pRg st="6" end="6"/>
                                            </p:txEl>
                                          </p:spTgt>
                                        </p:tgtEl>
                                        <p:attrNameLst>
                                          <p:attrName>style.visibility</p:attrName>
                                        </p:attrNameLst>
                                      </p:cBhvr>
                                      <p:to>
                                        <p:strVal val="visible"/>
                                      </p:to>
                                    </p:set>
                                    <p:animEffect transition="in" filter="fade">
                                      <p:cBhvr>
                                        <p:cTn id="29" dur="1000">
                                          <p:stCondLst>
                                            <p:cond delay="0"/>
                                          </p:stCondLst>
                                        </p:cTn>
                                        <p:tgtEl>
                                          <p:spTgt spid="1024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533400" y="76200"/>
            <a:ext cx="8041440" cy="1316037"/>
          </a:xfrm>
        </p:spPr>
        <p:txBody>
          <a:bodyPr/>
          <a:lstStyle/>
          <a:p>
            <a:r>
              <a:rPr lang="en-US" dirty="0"/>
              <a:t>The Value Chain</a:t>
            </a:r>
          </a:p>
        </p:txBody>
      </p:sp>
      <p:sp>
        <p:nvSpPr>
          <p:cNvPr id="10243" name="Rectangle 3"/>
          <p:cNvSpPr>
            <a:spLocks noGrp="1" noChangeArrowheads="1"/>
          </p:cNvSpPr>
          <p:nvPr>
            <p:ph sz="quarter" idx="1"/>
          </p:nvPr>
        </p:nvSpPr>
        <p:spPr>
          <a:xfrm>
            <a:off x="609600" y="1524000"/>
            <a:ext cx="8229600" cy="4286212"/>
          </a:xfrm>
        </p:spPr>
        <p:txBody>
          <a:bodyPr>
            <a:normAutofit/>
          </a:bodyPr>
          <a:lstStyle/>
          <a:p>
            <a:pPr algn="just">
              <a:lnSpc>
                <a:spcPct val="90000"/>
              </a:lnSpc>
            </a:pPr>
            <a:r>
              <a:rPr lang="en-US" dirty="0"/>
              <a:t>Contemporary firms are being attacked by competitively on every dimension and from every direction. The only way to survive this onslaught is to create a ‘value chain’ to serve the customer, which will serve to differentiate the successful firm from its competitors and will provide competitive superiority on the critical attributes of importance to the consumer</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67200" y="4038600"/>
            <a:ext cx="4227897" cy="2365171"/>
          </a:xfrm>
          <a:prstGeom prst="rect">
            <a:avLst/>
          </a:prstGeom>
        </p:spPr>
      </p:pic>
    </p:spTree>
    <p:extLst>
      <p:ext uri="{BB962C8B-B14F-4D97-AF65-F5344CB8AC3E}">
        <p14:creationId xmlns:p14="http://schemas.microsoft.com/office/powerpoint/2010/main" val="3729102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p:cTn id="7" dur="500" fill="hold"/>
                                        <p:tgtEl>
                                          <p:spTgt spid="10242"/>
                                        </p:tgtEl>
                                        <p:attrNameLst>
                                          <p:attrName>ppt_w</p:attrName>
                                        </p:attrNameLst>
                                      </p:cBhvr>
                                      <p:tavLst>
                                        <p:tav tm="0">
                                          <p:val>
                                            <p:fltVal val="0"/>
                                          </p:val>
                                        </p:tav>
                                        <p:tav tm="100000">
                                          <p:val>
                                            <p:strVal val="#ppt_w"/>
                                          </p:val>
                                        </p:tav>
                                      </p:tavLst>
                                    </p:anim>
                                    <p:anim calcmode="lin" valueType="num">
                                      <p:cBhvr>
                                        <p:cTn id="8" dur="500" fill="hold"/>
                                        <p:tgtEl>
                                          <p:spTgt spid="10242"/>
                                        </p:tgtEl>
                                        <p:attrNameLst>
                                          <p:attrName>ppt_h</p:attrName>
                                        </p:attrNameLst>
                                      </p:cBhvr>
                                      <p:tavLst>
                                        <p:tav tm="0">
                                          <p:val>
                                            <p:fltVal val="0"/>
                                          </p:val>
                                        </p:tav>
                                        <p:tav tm="100000">
                                          <p:val>
                                            <p:strVal val="#ppt_h"/>
                                          </p:val>
                                        </p:tav>
                                      </p:tavLst>
                                    </p:anim>
                                    <p:animEffect transition="in" filter="fade">
                                      <p:cBhvr>
                                        <p:cTn id="9" dur="500"/>
                                        <p:tgtEl>
                                          <p:spTgt spid="1024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0243">
                                            <p:txEl>
                                              <p:pRg st="0" end="0"/>
                                            </p:txEl>
                                          </p:spTgt>
                                        </p:tgtEl>
                                        <p:attrNameLst>
                                          <p:attrName>style.visibility</p:attrName>
                                        </p:attrNameLst>
                                      </p:cBhvr>
                                      <p:to>
                                        <p:strVal val="visible"/>
                                      </p:to>
                                    </p:set>
                                    <p:animEffect transition="in" filter="fade">
                                      <p:cBhvr>
                                        <p:cTn id="14" dur="1000">
                                          <p:stCondLst>
                                            <p:cond delay="0"/>
                                          </p:stCondLst>
                                        </p:cTn>
                                        <p:tgtEl>
                                          <p:spTgt spid="102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152400"/>
            <a:ext cx="8041440" cy="1442674"/>
          </a:xfrm>
        </p:spPr>
        <p:txBody>
          <a:bodyPr/>
          <a:lstStyle/>
          <a:p>
            <a:r>
              <a:rPr lang="en-US" dirty="0"/>
              <a:t>What Is An Innovation?</a:t>
            </a:r>
          </a:p>
        </p:txBody>
      </p:sp>
      <p:sp>
        <p:nvSpPr>
          <p:cNvPr id="5" name="Content Placeholder 4"/>
          <p:cNvSpPr>
            <a:spLocks noGrp="1"/>
          </p:cNvSpPr>
          <p:nvPr>
            <p:ph sz="quarter" idx="1"/>
          </p:nvPr>
        </p:nvSpPr>
        <p:spPr>
          <a:xfrm>
            <a:off x="838200" y="1752600"/>
            <a:ext cx="7467600" cy="3951337"/>
          </a:xfrm>
        </p:spPr>
        <p:txBody>
          <a:bodyPr/>
          <a:lstStyle/>
          <a:p>
            <a:pPr algn="just"/>
            <a:r>
              <a:rPr lang="en-US" dirty="0"/>
              <a:t>It is any idea or product perceived by the potential adopter to be new. New products are ideas, </a:t>
            </a:r>
            <a:r>
              <a:rPr lang="en-US" dirty="0" err="1"/>
              <a:t>behaviour</a:t>
            </a:r>
            <a:r>
              <a:rPr lang="en-US" dirty="0"/>
              <a:t> or things that are qualitatively different from existing forms </a:t>
            </a:r>
          </a:p>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7800" y="3600405"/>
            <a:ext cx="2923309" cy="2923309"/>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0" y="3640252"/>
            <a:ext cx="2319807" cy="2864457"/>
          </a:xfrm>
          <a:prstGeom prst="rect">
            <a:avLst/>
          </a:prstGeom>
        </p:spPr>
      </p:pic>
    </p:spTree>
    <p:extLst>
      <p:ext uri="{BB962C8B-B14F-4D97-AF65-F5344CB8AC3E}">
        <p14:creationId xmlns:p14="http://schemas.microsoft.com/office/powerpoint/2010/main" val="9941143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dirty="0"/>
              <a:t>Diffusion of Innovation</a:t>
            </a:r>
          </a:p>
        </p:txBody>
      </p:sp>
      <p:graphicFrame>
        <p:nvGraphicFramePr>
          <p:cNvPr id="2" name="Content Placeholder 1"/>
          <p:cNvGraphicFramePr>
            <a:graphicFrameLocks noGrp="1"/>
          </p:cNvGraphicFramePr>
          <p:nvPr>
            <p:ph sz="quarter" idx="1"/>
            <p:extLst>
              <p:ext uri="{D42A27DB-BD31-4B8C-83A1-F6EECF244321}">
                <p14:modId xmlns:p14="http://schemas.microsoft.com/office/powerpoint/2010/main" val="3298535985"/>
              </p:ext>
            </p:extLst>
          </p:nvPr>
        </p:nvGraphicFramePr>
        <p:xfrm>
          <a:off x="609600" y="1447800"/>
          <a:ext cx="7848600"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5362"/>
                                        </p:tgtEl>
                                        <p:attrNameLst>
                                          <p:attrName>style.visibility</p:attrName>
                                        </p:attrNameLst>
                                      </p:cBhvr>
                                      <p:to>
                                        <p:strVal val="visible"/>
                                      </p:to>
                                    </p:set>
                                    <p:anim calcmode="lin" valueType="num">
                                      <p:cBhvr>
                                        <p:cTn id="7" dur="500" fill="hold"/>
                                        <p:tgtEl>
                                          <p:spTgt spid="15362"/>
                                        </p:tgtEl>
                                        <p:attrNameLst>
                                          <p:attrName>ppt_w</p:attrName>
                                        </p:attrNameLst>
                                      </p:cBhvr>
                                      <p:tavLst>
                                        <p:tav tm="0">
                                          <p:val>
                                            <p:fltVal val="0"/>
                                          </p:val>
                                        </p:tav>
                                        <p:tav tm="100000">
                                          <p:val>
                                            <p:strVal val="#ppt_w"/>
                                          </p:val>
                                        </p:tav>
                                      </p:tavLst>
                                    </p:anim>
                                    <p:anim calcmode="lin" valueType="num">
                                      <p:cBhvr>
                                        <p:cTn id="8" dur="500" fill="hold"/>
                                        <p:tgtEl>
                                          <p:spTgt spid="15362"/>
                                        </p:tgtEl>
                                        <p:attrNameLst>
                                          <p:attrName>ppt_h</p:attrName>
                                        </p:attrNameLst>
                                      </p:cBhvr>
                                      <p:tavLst>
                                        <p:tav tm="0">
                                          <p:val>
                                            <p:fltVal val="0"/>
                                          </p:val>
                                        </p:tav>
                                        <p:tav tm="100000">
                                          <p:val>
                                            <p:strVal val="#ppt_h"/>
                                          </p:val>
                                        </p:tav>
                                      </p:tavLst>
                                    </p:anim>
                                    <p:animEffect transition="in" filter="fade">
                                      <p:cBhvr>
                                        <p:cTn id="9" dur="500"/>
                                        <p:tgtEl>
                                          <p:spTgt spid="1536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
                                            <p:graphicEl>
                                              <a:dgm id="{2BC67C0E-6557-4EE6-AC9C-54586B92FECA}"/>
                                            </p:graphicEl>
                                          </p:spTgt>
                                        </p:tgtEl>
                                        <p:attrNameLst>
                                          <p:attrName>style.visibility</p:attrName>
                                        </p:attrNameLst>
                                      </p:cBhvr>
                                      <p:to>
                                        <p:strVal val="visible"/>
                                      </p:to>
                                    </p:set>
                                    <p:animEffect transition="in" filter="fade">
                                      <p:cBhvr>
                                        <p:cTn id="14" dur="500"/>
                                        <p:tgtEl>
                                          <p:spTgt spid="2">
                                            <p:graphicEl>
                                              <a:dgm id="{2BC67C0E-6557-4EE6-AC9C-54586B92FECA}"/>
                                            </p:graphic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
                                            <p:graphicEl>
                                              <a:dgm id="{944FB3F0-9CE9-423C-8187-06A907499AB6}"/>
                                            </p:graphicEl>
                                          </p:spTgt>
                                        </p:tgtEl>
                                        <p:attrNameLst>
                                          <p:attrName>style.visibility</p:attrName>
                                        </p:attrNameLst>
                                      </p:cBhvr>
                                      <p:to>
                                        <p:strVal val="visible"/>
                                      </p:to>
                                    </p:set>
                                    <p:animEffect transition="in" filter="fade">
                                      <p:cBhvr>
                                        <p:cTn id="19" dur="500"/>
                                        <p:tgtEl>
                                          <p:spTgt spid="2">
                                            <p:graphicEl>
                                              <a:dgm id="{944FB3F0-9CE9-423C-8187-06A907499AB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Graphic spid="2"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33400" y="152400"/>
            <a:ext cx="8041440" cy="1066800"/>
          </a:xfrm>
        </p:spPr>
        <p:txBody>
          <a:bodyPr/>
          <a:lstStyle/>
          <a:p>
            <a:r>
              <a:rPr lang="en-US" dirty="0"/>
              <a:t>Diffusion Variables</a:t>
            </a:r>
          </a:p>
        </p:txBody>
      </p:sp>
      <p:graphicFrame>
        <p:nvGraphicFramePr>
          <p:cNvPr id="2" name="Content Placeholder 1"/>
          <p:cNvGraphicFramePr>
            <a:graphicFrameLocks noGrp="1"/>
          </p:cNvGraphicFramePr>
          <p:nvPr>
            <p:ph sz="quarter" idx="1"/>
            <p:extLst>
              <p:ext uri="{D42A27DB-BD31-4B8C-83A1-F6EECF244321}">
                <p14:modId xmlns:p14="http://schemas.microsoft.com/office/powerpoint/2010/main" val="2196325599"/>
              </p:ext>
            </p:extLst>
          </p:nvPr>
        </p:nvGraphicFramePr>
        <p:xfrm>
          <a:off x="762000" y="15240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6386"/>
                                        </p:tgtEl>
                                        <p:attrNameLst>
                                          <p:attrName>style.visibility</p:attrName>
                                        </p:attrNameLst>
                                      </p:cBhvr>
                                      <p:to>
                                        <p:strVal val="visible"/>
                                      </p:to>
                                    </p:set>
                                    <p:anim calcmode="lin" valueType="num">
                                      <p:cBhvr>
                                        <p:cTn id="7" dur="500" fill="hold"/>
                                        <p:tgtEl>
                                          <p:spTgt spid="16386"/>
                                        </p:tgtEl>
                                        <p:attrNameLst>
                                          <p:attrName>ppt_w</p:attrName>
                                        </p:attrNameLst>
                                      </p:cBhvr>
                                      <p:tavLst>
                                        <p:tav tm="0">
                                          <p:val>
                                            <p:fltVal val="0"/>
                                          </p:val>
                                        </p:tav>
                                        <p:tav tm="100000">
                                          <p:val>
                                            <p:strVal val="#ppt_w"/>
                                          </p:val>
                                        </p:tav>
                                      </p:tavLst>
                                    </p:anim>
                                    <p:anim calcmode="lin" valueType="num">
                                      <p:cBhvr>
                                        <p:cTn id="8" dur="500" fill="hold"/>
                                        <p:tgtEl>
                                          <p:spTgt spid="16386"/>
                                        </p:tgtEl>
                                        <p:attrNameLst>
                                          <p:attrName>ppt_h</p:attrName>
                                        </p:attrNameLst>
                                      </p:cBhvr>
                                      <p:tavLst>
                                        <p:tav tm="0">
                                          <p:val>
                                            <p:fltVal val="0"/>
                                          </p:val>
                                        </p:tav>
                                        <p:tav tm="100000">
                                          <p:val>
                                            <p:strVal val="#ppt_h"/>
                                          </p:val>
                                        </p:tav>
                                      </p:tavLst>
                                    </p:anim>
                                    <p:animEffect transition="in" filter="fade">
                                      <p:cBhvr>
                                        <p:cTn id="9" dur="500"/>
                                        <p:tgtEl>
                                          <p:spTgt spid="16386"/>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graphicEl>
                                              <a:dgm id="{BE6D0E87-80EC-4D3B-B7F5-E4C3E43635CF}"/>
                                            </p:graphicEl>
                                          </p:spTgt>
                                        </p:tgtEl>
                                        <p:attrNameLst>
                                          <p:attrName>style.visibility</p:attrName>
                                        </p:attrNameLst>
                                      </p:cBhvr>
                                      <p:to>
                                        <p:strVal val="visible"/>
                                      </p:to>
                                    </p:set>
                                    <p:animEffect transition="in" filter="fade">
                                      <p:cBhvr>
                                        <p:cTn id="14" dur="1000"/>
                                        <p:tgtEl>
                                          <p:spTgt spid="2">
                                            <p:graphicEl>
                                              <a:dgm id="{BE6D0E87-80EC-4D3B-B7F5-E4C3E43635CF}"/>
                                            </p:graphicEl>
                                          </p:spTgt>
                                        </p:tgtEl>
                                      </p:cBhvr>
                                    </p:animEffect>
                                    <p:anim calcmode="lin" valueType="num">
                                      <p:cBhvr>
                                        <p:cTn id="15" dur="1000" fill="hold"/>
                                        <p:tgtEl>
                                          <p:spTgt spid="2">
                                            <p:graphicEl>
                                              <a:dgm id="{BE6D0E87-80EC-4D3B-B7F5-E4C3E43635CF}"/>
                                            </p:graphicEl>
                                          </p:spTgt>
                                        </p:tgtEl>
                                        <p:attrNameLst>
                                          <p:attrName>ppt_x</p:attrName>
                                        </p:attrNameLst>
                                      </p:cBhvr>
                                      <p:tavLst>
                                        <p:tav tm="0">
                                          <p:val>
                                            <p:strVal val="#ppt_x"/>
                                          </p:val>
                                        </p:tav>
                                        <p:tav tm="100000">
                                          <p:val>
                                            <p:strVal val="#ppt_x"/>
                                          </p:val>
                                        </p:tav>
                                      </p:tavLst>
                                    </p:anim>
                                    <p:anim calcmode="lin" valueType="num">
                                      <p:cBhvr>
                                        <p:cTn id="16" dur="1000" fill="hold"/>
                                        <p:tgtEl>
                                          <p:spTgt spid="2">
                                            <p:graphicEl>
                                              <a:dgm id="{BE6D0E87-80EC-4D3B-B7F5-E4C3E43635CF}"/>
                                            </p:graphic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graphicEl>
                                              <a:dgm id="{F061AE8F-7536-4F90-8752-D2306A3035D3}"/>
                                            </p:graphicEl>
                                          </p:spTgt>
                                        </p:tgtEl>
                                        <p:attrNameLst>
                                          <p:attrName>style.visibility</p:attrName>
                                        </p:attrNameLst>
                                      </p:cBhvr>
                                      <p:to>
                                        <p:strVal val="visible"/>
                                      </p:to>
                                    </p:set>
                                    <p:animEffect transition="in" filter="fade">
                                      <p:cBhvr>
                                        <p:cTn id="21" dur="1000"/>
                                        <p:tgtEl>
                                          <p:spTgt spid="2">
                                            <p:graphicEl>
                                              <a:dgm id="{F061AE8F-7536-4F90-8752-D2306A3035D3}"/>
                                            </p:graphicEl>
                                          </p:spTgt>
                                        </p:tgtEl>
                                      </p:cBhvr>
                                    </p:animEffect>
                                    <p:anim calcmode="lin" valueType="num">
                                      <p:cBhvr>
                                        <p:cTn id="22" dur="1000" fill="hold"/>
                                        <p:tgtEl>
                                          <p:spTgt spid="2">
                                            <p:graphicEl>
                                              <a:dgm id="{F061AE8F-7536-4F90-8752-D2306A3035D3}"/>
                                            </p:graphicEl>
                                          </p:spTgt>
                                        </p:tgtEl>
                                        <p:attrNameLst>
                                          <p:attrName>ppt_x</p:attrName>
                                        </p:attrNameLst>
                                      </p:cBhvr>
                                      <p:tavLst>
                                        <p:tav tm="0">
                                          <p:val>
                                            <p:strVal val="#ppt_x"/>
                                          </p:val>
                                        </p:tav>
                                        <p:tav tm="100000">
                                          <p:val>
                                            <p:strVal val="#ppt_x"/>
                                          </p:val>
                                        </p:tav>
                                      </p:tavLst>
                                    </p:anim>
                                    <p:anim calcmode="lin" valueType="num">
                                      <p:cBhvr>
                                        <p:cTn id="23" dur="1000" fill="hold"/>
                                        <p:tgtEl>
                                          <p:spTgt spid="2">
                                            <p:graphicEl>
                                              <a:dgm id="{F061AE8F-7536-4F90-8752-D2306A3035D3}"/>
                                            </p:graphic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graphicEl>
                                              <a:dgm id="{438FCA6F-0995-41D5-96CC-CA0D5522A252}"/>
                                            </p:graphicEl>
                                          </p:spTgt>
                                        </p:tgtEl>
                                        <p:attrNameLst>
                                          <p:attrName>style.visibility</p:attrName>
                                        </p:attrNameLst>
                                      </p:cBhvr>
                                      <p:to>
                                        <p:strVal val="visible"/>
                                      </p:to>
                                    </p:set>
                                    <p:animEffect transition="in" filter="fade">
                                      <p:cBhvr>
                                        <p:cTn id="28" dur="1000"/>
                                        <p:tgtEl>
                                          <p:spTgt spid="2">
                                            <p:graphicEl>
                                              <a:dgm id="{438FCA6F-0995-41D5-96CC-CA0D5522A252}"/>
                                            </p:graphicEl>
                                          </p:spTgt>
                                        </p:tgtEl>
                                      </p:cBhvr>
                                    </p:animEffect>
                                    <p:anim calcmode="lin" valueType="num">
                                      <p:cBhvr>
                                        <p:cTn id="29" dur="1000" fill="hold"/>
                                        <p:tgtEl>
                                          <p:spTgt spid="2">
                                            <p:graphicEl>
                                              <a:dgm id="{438FCA6F-0995-41D5-96CC-CA0D5522A252}"/>
                                            </p:graphicEl>
                                          </p:spTgt>
                                        </p:tgtEl>
                                        <p:attrNameLst>
                                          <p:attrName>ppt_x</p:attrName>
                                        </p:attrNameLst>
                                      </p:cBhvr>
                                      <p:tavLst>
                                        <p:tav tm="0">
                                          <p:val>
                                            <p:strVal val="#ppt_x"/>
                                          </p:val>
                                        </p:tav>
                                        <p:tav tm="100000">
                                          <p:val>
                                            <p:strVal val="#ppt_x"/>
                                          </p:val>
                                        </p:tav>
                                      </p:tavLst>
                                    </p:anim>
                                    <p:anim calcmode="lin" valueType="num">
                                      <p:cBhvr>
                                        <p:cTn id="30" dur="1000" fill="hold"/>
                                        <p:tgtEl>
                                          <p:spTgt spid="2">
                                            <p:graphicEl>
                                              <a:dgm id="{438FCA6F-0995-41D5-96CC-CA0D5522A252}"/>
                                            </p:graphic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graphicEl>
                                              <a:dgm id="{F5EDA8C4-D48D-4AE1-A582-4D128353AFEE}"/>
                                            </p:graphicEl>
                                          </p:spTgt>
                                        </p:tgtEl>
                                        <p:attrNameLst>
                                          <p:attrName>style.visibility</p:attrName>
                                        </p:attrNameLst>
                                      </p:cBhvr>
                                      <p:to>
                                        <p:strVal val="visible"/>
                                      </p:to>
                                    </p:set>
                                    <p:animEffect transition="in" filter="fade">
                                      <p:cBhvr>
                                        <p:cTn id="35" dur="1000"/>
                                        <p:tgtEl>
                                          <p:spTgt spid="2">
                                            <p:graphicEl>
                                              <a:dgm id="{F5EDA8C4-D48D-4AE1-A582-4D128353AFEE}"/>
                                            </p:graphicEl>
                                          </p:spTgt>
                                        </p:tgtEl>
                                      </p:cBhvr>
                                    </p:animEffect>
                                    <p:anim calcmode="lin" valueType="num">
                                      <p:cBhvr>
                                        <p:cTn id="36" dur="1000" fill="hold"/>
                                        <p:tgtEl>
                                          <p:spTgt spid="2">
                                            <p:graphicEl>
                                              <a:dgm id="{F5EDA8C4-D48D-4AE1-A582-4D128353AFEE}"/>
                                            </p:graphicEl>
                                          </p:spTgt>
                                        </p:tgtEl>
                                        <p:attrNameLst>
                                          <p:attrName>ppt_x</p:attrName>
                                        </p:attrNameLst>
                                      </p:cBhvr>
                                      <p:tavLst>
                                        <p:tav tm="0">
                                          <p:val>
                                            <p:strVal val="#ppt_x"/>
                                          </p:val>
                                        </p:tav>
                                        <p:tav tm="100000">
                                          <p:val>
                                            <p:strVal val="#ppt_x"/>
                                          </p:val>
                                        </p:tav>
                                      </p:tavLst>
                                    </p:anim>
                                    <p:anim calcmode="lin" valueType="num">
                                      <p:cBhvr>
                                        <p:cTn id="37" dur="1000" fill="hold"/>
                                        <p:tgtEl>
                                          <p:spTgt spid="2">
                                            <p:graphicEl>
                                              <a:dgm id="{F5EDA8C4-D48D-4AE1-A582-4D128353AFEE}"/>
                                            </p:graphic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graphicEl>
                                              <a:dgm id="{927A0106-A6FC-43A0-9B7E-F91B46A3E57B}"/>
                                            </p:graphicEl>
                                          </p:spTgt>
                                        </p:tgtEl>
                                        <p:attrNameLst>
                                          <p:attrName>style.visibility</p:attrName>
                                        </p:attrNameLst>
                                      </p:cBhvr>
                                      <p:to>
                                        <p:strVal val="visible"/>
                                      </p:to>
                                    </p:set>
                                    <p:animEffect transition="in" filter="fade">
                                      <p:cBhvr>
                                        <p:cTn id="42" dur="1000"/>
                                        <p:tgtEl>
                                          <p:spTgt spid="2">
                                            <p:graphicEl>
                                              <a:dgm id="{927A0106-A6FC-43A0-9B7E-F91B46A3E57B}"/>
                                            </p:graphicEl>
                                          </p:spTgt>
                                        </p:tgtEl>
                                      </p:cBhvr>
                                    </p:animEffect>
                                    <p:anim calcmode="lin" valueType="num">
                                      <p:cBhvr>
                                        <p:cTn id="43" dur="1000" fill="hold"/>
                                        <p:tgtEl>
                                          <p:spTgt spid="2">
                                            <p:graphicEl>
                                              <a:dgm id="{927A0106-A6FC-43A0-9B7E-F91B46A3E57B}"/>
                                            </p:graphicEl>
                                          </p:spTgt>
                                        </p:tgtEl>
                                        <p:attrNameLst>
                                          <p:attrName>ppt_x</p:attrName>
                                        </p:attrNameLst>
                                      </p:cBhvr>
                                      <p:tavLst>
                                        <p:tav tm="0">
                                          <p:val>
                                            <p:strVal val="#ppt_x"/>
                                          </p:val>
                                        </p:tav>
                                        <p:tav tm="100000">
                                          <p:val>
                                            <p:strVal val="#ppt_x"/>
                                          </p:val>
                                        </p:tav>
                                      </p:tavLst>
                                    </p:anim>
                                    <p:anim calcmode="lin" valueType="num">
                                      <p:cBhvr>
                                        <p:cTn id="44" dur="1000" fill="hold"/>
                                        <p:tgtEl>
                                          <p:spTgt spid="2">
                                            <p:graphicEl>
                                              <a:dgm id="{927A0106-A6FC-43A0-9B7E-F91B46A3E57B}"/>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Graphic spid="2"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533400" y="228600"/>
            <a:ext cx="8041440" cy="1087437"/>
          </a:xfrm>
        </p:spPr>
        <p:txBody>
          <a:bodyPr/>
          <a:lstStyle/>
          <a:p>
            <a:r>
              <a:rPr lang="en-US" dirty="0"/>
              <a:t>Types of Innovations</a:t>
            </a:r>
          </a:p>
        </p:txBody>
      </p:sp>
      <p:graphicFrame>
        <p:nvGraphicFramePr>
          <p:cNvPr id="2" name="Diagram 1"/>
          <p:cNvGraphicFramePr/>
          <p:nvPr>
            <p:extLst>
              <p:ext uri="{D42A27DB-BD31-4B8C-83A1-F6EECF244321}">
                <p14:modId xmlns:p14="http://schemas.microsoft.com/office/powerpoint/2010/main" val="1077025156"/>
              </p:ext>
            </p:extLst>
          </p:nvPr>
        </p:nvGraphicFramePr>
        <p:xfrm>
          <a:off x="609600" y="1600200"/>
          <a:ext cx="8001000"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p:cTn id="7" dur="500" fill="hold"/>
                                        <p:tgtEl>
                                          <p:spTgt spid="17410"/>
                                        </p:tgtEl>
                                        <p:attrNameLst>
                                          <p:attrName>ppt_w</p:attrName>
                                        </p:attrNameLst>
                                      </p:cBhvr>
                                      <p:tavLst>
                                        <p:tav tm="0">
                                          <p:val>
                                            <p:fltVal val="0"/>
                                          </p:val>
                                        </p:tav>
                                        <p:tav tm="100000">
                                          <p:val>
                                            <p:strVal val="#ppt_w"/>
                                          </p:val>
                                        </p:tav>
                                      </p:tavLst>
                                    </p:anim>
                                    <p:anim calcmode="lin" valueType="num">
                                      <p:cBhvr>
                                        <p:cTn id="8" dur="500" fill="hold"/>
                                        <p:tgtEl>
                                          <p:spTgt spid="17410"/>
                                        </p:tgtEl>
                                        <p:attrNameLst>
                                          <p:attrName>ppt_h</p:attrName>
                                        </p:attrNameLst>
                                      </p:cBhvr>
                                      <p:tavLst>
                                        <p:tav tm="0">
                                          <p:val>
                                            <p:fltVal val="0"/>
                                          </p:val>
                                        </p:tav>
                                        <p:tav tm="100000">
                                          <p:val>
                                            <p:strVal val="#ppt_h"/>
                                          </p:val>
                                        </p:tav>
                                      </p:tavLst>
                                    </p:anim>
                                    <p:animEffect transition="in" filter="fade">
                                      <p:cBhvr>
                                        <p:cTn id="9" dur="500"/>
                                        <p:tgtEl>
                                          <p:spTgt spid="1741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
                                            <p:graphicEl>
                                              <a:dgm id="{72FCD869-9569-4324-91DB-850B151A967D}"/>
                                            </p:graphicEl>
                                          </p:spTgt>
                                        </p:tgtEl>
                                        <p:attrNameLst>
                                          <p:attrName>style.visibility</p:attrName>
                                        </p:attrNameLst>
                                      </p:cBhvr>
                                      <p:to>
                                        <p:strVal val="visible"/>
                                      </p:to>
                                    </p:set>
                                    <p:animEffect transition="in" filter="fade">
                                      <p:cBhvr>
                                        <p:cTn id="14" dur="500"/>
                                        <p:tgtEl>
                                          <p:spTgt spid="2">
                                            <p:graphicEl>
                                              <a:dgm id="{72FCD869-9569-4324-91DB-850B151A967D}"/>
                                            </p:graphic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
                                            <p:graphicEl>
                                              <a:dgm id="{E5E3F970-9C19-4066-B74E-DBEA4C2DE9DF}"/>
                                            </p:graphicEl>
                                          </p:spTgt>
                                        </p:tgtEl>
                                        <p:attrNameLst>
                                          <p:attrName>style.visibility</p:attrName>
                                        </p:attrNameLst>
                                      </p:cBhvr>
                                      <p:to>
                                        <p:strVal val="visible"/>
                                      </p:to>
                                    </p:set>
                                    <p:animEffect transition="in" filter="fade">
                                      <p:cBhvr>
                                        <p:cTn id="19" dur="500"/>
                                        <p:tgtEl>
                                          <p:spTgt spid="2">
                                            <p:graphicEl>
                                              <a:dgm id="{E5E3F970-9C19-4066-B74E-DBEA4C2DE9DF}"/>
                                            </p:graphic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
                                            <p:graphicEl>
                                              <a:dgm id="{02ABF271-B209-4FF6-AD99-27772F03A321}"/>
                                            </p:graphicEl>
                                          </p:spTgt>
                                        </p:tgtEl>
                                        <p:attrNameLst>
                                          <p:attrName>style.visibility</p:attrName>
                                        </p:attrNameLst>
                                      </p:cBhvr>
                                      <p:to>
                                        <p:strVal val="visible"/>
                                      </p:to>
                                    </p:set>
                                    <p:animEffect transition="in" filter="fade">
                                      <p:cBhvr>
                                        <p:cTn id="24" dur="500"/>
                                        <p:tgtEl>
                                          <p:spTgt spid="2">
                                            <p:graphicEl>
                                              <a:dgm id="{02ABF271-B209-4FF6-AD99-27772F03A321}"/>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
                                            <p:graphicEl>
                                              <a:dgm id="{57ED5CCA-4440-4100-8074-63F0C53CD2CC}"/>
                                            </p:graphicEl>
                                          </p:spTgt>
                                        </p:tgtEl>
                                        <p:attrNameLst>
                                          <p:attrName>style.visibility</p:attrName>
                                        </p:attrNameLst>
                                      </p:cBhvr>
                                      <p:to>
                                        <p:strVal val="visible"/>
                                      </p:to>
                                    </p:set>
                                    <p:animEffect transition="in" filter="fade">
                                      <p:cBhvr>
                                        <p:cTn id="29" dur="500"/>
                                        <p:tgtEl>
                                          <p:spTgt spid="2">
                                            <p:graphicEl>
                                              <a:dgm id="{57ED5CCA-4440-4100-8074-63F0C53CD2CC}"/>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
                                            <p:graphicEl>
                                              <a:dgm id="{D559BE4D-853C-4231-B883-A5D2C9D89CE9}"/>
                                            </p:graphicEl>
                                          </p:spTgt>
                                        </p:tgtEl>
                                        <p:attrNameLst>
                                          <p:attrName>style.visibility</p:attrName>
                                        </p:attrNameLst>
                                      </p:cBhvr>
                                      <p:to>
                                        <p:strVal val="visible"/>
                                      </p:to>
                                    </p:set>
                                    <p:animEffect transition="in" filter="fade">
                                      <p:cBhvr>
                                        <p:cTn id="34" dur="500"/>
                                        <p:tgtEl>
                                          <p:spTgt spid="2">
                                            <p:graphicEl>
                                              <a:dgm id="{D559BE4D-853C-4231-B883-A5D2C9D89CE9}"/>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
                                            <p:graphicEl>
                                              <a:dgm id="{5EF6FBB0-4470-42BD-9D16-A9F65E5D07B0}"/>
                                            </p:graphicEl>
                                          </p:spTgt>
                                        </p:tgtEl>
                                        <p:attrNameLst>
                                          <p:attrName>style.visibility</p:attrName>
                                        </p:attrNameLst>
                                      </p:cBhvr>
                                      <p:to>
                                        <p:strVal val="visible"/>
                                      </p:to>
                                    </p:set>
                                    <p:animEffect transition="in" filter="fade">
                                      <p:cBhvr>
                                        <p:cTn id="39" dur="500"/>
                                        <p:tgtEl>
                                          <p:spTgt spid="2">
                                            <p:graphicEl>
                                              <a:dgm id="{5EF6FBB0-4470-42BD-9D16-A9F65E5D07B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Graphic spid="2"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r>
              <a:rPr lang="en-US" sz="3600" dirty="0"/>
              <a:t>Innovations include both a hardware and a software component</a:t>
            </a:r>
          </a:p>
        </p:txBody>
      </p:sp>
      <p:sp>
        <p:nvSpPr>
          <p:cNvPr id="17411" name="Rectangle 3"/>
          <p:cNvSpPr>
            <a:spLocks noGrp="1" noChangeArrowheads="1"/>
          </p:cNvSpPr>
          <p:nvPr>
            <p:ph sz="quarter" idx="1"/>
          </p:nvPr>
        </p:nvSpPr>
        <p:spPr>
          <a:xfrm>
            <a:off x="762000" y="2286000"/>
            <a:ext cx="7848600" cy="3981412"/>
          </a:xfrm>
        </p:spPr>
        <p:txBody>
          <a:bodyPr>
            <a:normAutofit/>
          </a:bodyPr>
          <a:lstStyle/>
          <a:p>
            <a:pPr algn="just"/>
            <a:r>
              <a:rPr lang="en-US" dirty="0"/>
              <a:t>The hardware are the physical and tangible aspects of a product. The software is the understanding consumers’ values and lifestyles</a:t>
            </a:r>
          </a:p>
        </p:txBody>
      </p:sp>
    </p:spTree>
    <p:extLst>
      <p:ext uri="{BB962C8B-B14F-4D97-AF65-F5344CB8AC3E}">
        <p14:creationId xmlns:p14="http://schemas.microsoft.com/office/powerpoint/2010/main" val="24013151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p:cTn id="7" dur="500" fill="hold"/>
                                        <p:tgtEl>
                                          <p:spTgt spid="17410"/>
                                        </p:tgtEl>
                                        <p:attrNameLst>
                                          <p:attrName>ppt_w</p:attrName>
                                        </p:attrNameLst>
                                      </p:cBhvr>
                                      <p:tavLst>
                                        <p:tav tm="0">
                                          <p:val>
                                            <p:fltVal val="0"/>
                                          </p:val>
                                        </p:tav>
                                        <p:tav tm="100000">
                                          <p:val>
                                            <p:strVal val="#ppt_w"/>
                                          </p:val>
                                        </p:tav>
                                      </p:tavLst>
                                    </p:anim>
                                    <p:anim calcmode="lin" valueType="num">
                                      <p:cBhvr>
                                        <p:cTn id="8" dur="500" fill="hold"/>
                                        <p:tgtEl>
                                          <p:spTgt spid="17410"/>
                                        </p:tgtEl>
                                        <p:attrNameLst>
                                          <p:attrName>ppt_h</p:attrName>
                                        </p:attrNameLst>
                                      </p:cBhvr>
                                      <p:tavLst>
                                        <p:tav tm="0">
                                          <p:val>
                                            <p:fltVal val="0"/>
                                          </p:val>
                                        </p:tav>
                                        <p:tav tm="100000">
                                          <p:val>
                                            <p:strVal val="#ppt_h"/>
                                          </p:val>
                                        </p:tav>
                                      </p:tavLst>
                                    </p:anim>
                                    <p:animEffect transition="in" filter="fade">
                                      <p:cBhvr>
                                        <p:cTn id="9" dur="500"/>
                                        <p:tgtEl>
                                          <p:spTgt spid="1741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7411">
                                            <p:txEl>
                                              <p:pRg st="0" end="0"/>
                                            </p:txEl>
                                          </p:spTgt>
                                        </p:tgtEl>
                                        <p:attrNameLst>
                                          <p:attrName>style.visibility</p:attrName>
                                        </p:attrNameLst>
                                      </p:cBhvr>
                                      <p:to>
                                        <p:strVal val="visible"/>
                                      </p:to>
                                    </p:set>
                                    <p:animEffect transition="in" filter="fade">
                                      <p:cBhvr>
                                        <p:cTn id="14" dur="1000">
                                          <p:stCondLst>
                                            <p:cond delay="0"/>
                                          </p:stCondLst>
                                        </p:cTn>
                                        <p:tgtEl>
                                          <p:spTgt spid="174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P spid="17411"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09600" y="0"/>
            <a:ext cx="8041440" cy="1066800"/>
          </a:xfrm>
        </p:spPr>
        <p:txBody>
          <a:bodyPr/>
          <a:lstStyle/>
          <a:p>
            <a:r>
              <a:rPr lang="en-US" sz="4400" dirty="0"/>
              <a:t>Likelihood of Innovation Success</a:t>
            </a:r>
          </a:p>
        </p:txBody>
      </p:sp>
      <p:graphicFrame>
        <p:nvGraphicFramePr>
          <p:cNvPr id="2" name="Diagram 1"/>
          <p:cNvGraphicFramePr/>
          <p:nvPr>
            <p:extLst>
              <p:ext uri="{D42A27DB-BD31-4B8C-83A1-F6EECF244321}">
                <p14:modId xmlns:p14="http://schemas.microsoft.com/office/powerpoint/2010/main" val="1121178851"/>
              </p:ext>
            </p:extLst>
          </p:nvPr>
        </p:nvGraphicFramePr>
        <p:xfrm>
          <a:off x="381000" y="1371600"/>
          <a:ext cx="83820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1506"/>
                                        </p:tgtEl>
                                        <p:attrNameLst>
                                          <p:attrName>style.visibility</p:attrName>
                                        </p:attrNameLst>
                                      </p:cBhvr>
                                      <p:to>
                                        <p:strVal val="visible"/>
                                      </p:to>
                                    </p:set>
                                    <p:anim calcmode="lin" valueType="num">
                                      <p:cBhvr>
                                        <p:cTn id="7" dur="500" fill="hold"/>
                                        <p:tgtEl>
                                          <p:spTgt spid="21506"/>
                                        </p:tgtEl>
                                        <p:attrNameLst>
                                          <p:attrName>ppt_w</p:attrName>
                                        </p:attrNameLst>
                                      </p:cBhvr>
                                      <p:tavLst>
                                        <p:tav tm="0">
                                          <p:val>
                                            <p:fltVal val="0"/>
                                          </p:val>
                                        </p:tav>
                                        <p:tav tm="100000">
                                          <p:val>
                                            <p:strVal val="#ppt_w"/>
                                          </p:val>
                                        </p:tav>
                                      </p:tavLst>
                                    </p:anim>
                                    <p:anim calcmode="lin" valueType="num">
                                      <p:cBhvr>
                                        <p:cTn id="8" dur="500" fill="hold"/>
                                        <p:tgtEl>
                                          <p:spTgt spid="21506"/>
                                        </p:tgtEl>
                                        <p:attrNameLst>
                                          <p:attrName>ppt_h</p:attrName>
                                        </p:attrNameLst>
                                      </p:cBhvr>
                                      <p:tavLst>
                                        <p:tav tm="0">
                                          <p:val>
                                            <p:fltVal val="0"/>
                                          </p:val>
                                        </p:tav>
                                        <p:tav tm="100000">
                                          <p:val>
                                            <p:strVal val="#ppt_h"/>
                                          </p:val>
                                        </p:tav>
                                      </p:tavLst>
                                    </p:anim>
                                    <p:animEffect transition="in" filter="fade">
                                      <p:cBhvr>
                                        <p:cTn id="9" dur="500"/>
                                        <p:tgtEl>
                                          <p:spTgt spid="2150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
                                            <p:graphicEl>
                                              <a:dgm id="{10E7E7CF-A354-4FD9-A143-EEF098B97FB8}"/>
                                            </p:graphicEl>
                                          </p:spTgt>
                                        </p:tgtEl>
                                        <p:attrNameLst>
                                          <p:attrName>style.visibility</p:attrName>
                                        </p:attrNameLst>
                                      </p:cBhvr>
                                      <p:to>
                                        <p:strVal val="visible"/>
                                      </p:to>
                                    </p:set>
                                    <p:anim calcmode="lin" valueType="num">
                                      <p:cBhvr additive="base">
                                        <p:cTn id="14" dur="500" fill="hold"/>
                                        <p:tgtEl>
                                          <p:spTgt spid="2">
                                            <p:graphicEl>
                                              <a:dgm id="{10E7E7CF-A354-4FD9-A143-EEF098B97FB8}"/>
                                            </p:graphicEl>
                                          </p:spTgt>
                                        </p:tgtEl>
                                        <p:attrNameLst>
                                          <p:attrName>ppt_x</p:attrName>
                                        </p:attrNameLst>
                                      </p:cBhvr>
                                      <p:tavLst>
                                        <p:tav tm="0">
                                          <p:val>
                                            <p:strVal val="0-#ppt_w/2"/>
                                          </p:val>
                                        </p:tav>
                                        <p:tav tm="100000">
                                          <p:val>
                                            <p:strVal val="#ppt_x"/>
                                          </p:val>
                                        </p:tav>
                                      </p:tavLst>
                                    </p:anim>
                                    <p:anim calcmode="lin" valueType="num">
                                      <p:cBhvr additive="base">
                                        <p:cTn id="15" dur="500" fill="hold"/>
                                        <p:tgtEl>
                                          <p:spTgt spid="2">
                                            <p:graphicEl>
                                              <a:dgm id="{10E7E7CF-A354-4FD9-A143-EEF098B97FB8}"/>
                                            </p:graphicEl>
                                          </p:spTgt>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2">
                                            <p:graphicEl>
                                              <a:dgm id="{9596759D-4F78-4E4E-809C-FB594A274C11}"/>
                                            </p:graphicEl>
                                          </p:spTgt>
                                        </p:tgtEl>
                                        <p:attrNameLst>
                                          <p:attrName>style.visibility</p:attrName>
                                        </p:attrNameLst>
                                      </p:cBhvr>
                                      <p:to>
                                        <p:strVal val="visible"/>
                                      </p:to>
                                    </p:set>
                                    <p:anim calcmode="lin" valueType="num">
                                      <p:cBhvr additive="base">
                                        <p:cTn id="20" dur="500" fill="hold"/>
                                        <p:tgtEl>
                                          <p:spTgt spid="2">
                                            <p:graphicEl>
                                              <a:dgm id="{9596759D-4F78-4E4E-809C-FB594A274C11}"/>
                                            </p:graphicEl>
                                          </p:spTgt>
                                        </p:tgtEl>
                                        <p:attrNameLst>
                                          <p:attrName>ppt_x</p:attrName>
                                        </p:attrNameLst>
                                      </p:cBhvr>
                                      <p:tavLst>
                                        <p:tav tm="0">
                                          <p:val>
                                            <p:strVal val="0-#ppt_w/2"/>
                                          </p:val>
                                        </p:tav>
                                        <p:tav tm="100000">
                                          <p:val>
                                            <p:strVal val="#ppt_x"/>
                                          </p:val>
                                        </p:tav>
                                      </p:tavLst>
                                    </p:anim>
                                    <p:anim calcmode="lin" valueType="num">
                                      <p:cBhvr additive="base">
                                        <p:cTn id="21" dur="500" fill="hold"/>
                                        <p:tgtEl>
                                          <p:spTgt spid="2">
                                            <p:graphicEl>
                                              <a:dgm id="{9596759D-4F78-4E4E-809C-FB594A274C11}"/>
                                            </p:graphicEl>
                                          </p:spTgt>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2">
                                            <p:graphicEl>
                                              <a:dgm id="{6E9AAC61-591A-49D1-910E-E90AF038E0E3}"/>
                                            </p:graphicEl>
                                          </p:spTgt>
                                        </p:tgtEl>
                                        <p:attrNameLst>
                                          <p:attrName>style.visibility</p:attrName>
                                        </p:attrNameLst>
                                      </p:cBhvr>
                                      <p:to>
                                        <p:strVal val="visible"/>
                                      </p:to>
                                    </p:set>
                                    <p:anim calcmode="lin" valueType="num">
                                      <p:cBhvr additive="base">
                                        <p:cTn id="26" dur="500" fill="hold"/>
                                        <p:tgtEl>
                                          <p:spTgt spid="2">
                                            <p:graphicEl>
                                              <a:dgm id="{6E9AAC61-591A-49D1-910E-E90AF038E0E3}"/>
                                            </p:graphicEl>
                                          </p:spTgt>
                                        </p:tgtEl>
                                        <p:attrNameLst>
                                          <p:attrName>ppt_x</p:attrName>
                                        </p:attrNameLst>
                                      </p:cBhvr>
                                      <p:tavLst>
                                        <p:tav tm="0">
                                          <p:val>
                                            <p:strVal val="0-#ppt_w/2"/>
                                          </p:val>
                                        </p:tav>
                                        <p:tav tm="100000">
                                          <p:val>
                                            <p:strVal val="#ppt_x"/>
                                          </p:val>
                                        </p:tav>
                                      </p:tavLst>
                                    </p:anim>
                                    <p:anim calcmode="lin" valueType="num">
                                      <p:cBhvr additive="base">
                                        <p:cTn id="27" dur="500" fill="hold"/>
                                        <p:tgtEl>
                                          <p:spTgt spid="2">
                                            <p:graphicEl>
                                              <a:dgm id="{6E9AAC61-591A-49D1-910E-E90AF038E0E3}"/>
                                            </p:graphicEl>
                                          </p:spTgt>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2">
                                            <p:graphicEl>
                                              <a:dgm id="{D709BCF0-3C05-41BE-B209-5E461D155CFB}"/>
                                            </p:graphicEl>
                                          </p:spTgt>
                                        </p:tgtEl>
                                        <p:attrNameLst>
                                          <p:attrName>style.visibility</p:attrName>
                                        </p:attrNameLst>
                                      </p:cBhvr>
                                      <p:to>
                                        <p:strVal val="visible"/>
                                      </p:to>
                                    </p:set>
                                    <p:anim calcmode="lin" valueType="num">
                                      <p:cBhvr additive="base">
                                        <p:cTn id="32" dur="500" fill="hold"/>
                                        <p:tgtEl>
                                          <p:spTgt spid="2">
                                            <p:graphicEl>
                                              <a:dgm id="{D709BCF0-3C05-41BE-B209-5E461D155CFB}"/>
                                            </p:graphic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2">
                                            <p:graphicEl>
                                              <a:dgm id="{D709BCF0-3C05-41BE-B209-5E461D155CFB}"/>
                                            </p:graphicEl>
                                          </p:spTgt>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grpId="0" nodeType="clickEffect">
                                  <p:stCondLst>
                                    <p:cond delay="0"/>
                                  </p:stCondLst>
                                  <p:childTnLst>
                                    <p:set>
                                      <p:cBhvr>
                                        <p:cTn id="37" dur="1" fill="hold">
                                          <p:stCondLst>
                                            <p:cond delay="0"/>
                                          </p:stCondLst>
                                        </p:cTn>
                                        <p:tgtEl>
                                          <p:spTgt spid="2">
                                            <p:graphicEl>
                                              <a:dgm id="{C1462A44-B5BE-450D-8792-036AC26CE92A}"/>
                                            </p:graphicEl>
                                          </p:spTgt>
                                        </p:tgtEl>
                                        <p:attrNameLst>
                                          <p:attrName>style.visibility</p:attrName>
                                        </p:attrNameLst>
                                      </p:cBhvr>
                                      <p:to>
                                        <p:strVal val="visible"/>
                                      </p:to>
                                    </p:set>
                                    <p:anim calcmode="lin" valueType="num">
                                      <p:cBhvr additive="base">
                                        <p:cTn id="38" dur="500" fill="hold"/>
                                        <p:tgtEl>
                                          <p:spTgt spid="2">
                                            <p:graphicEl>
                                              <a:dgm id="{C1462A44-B5BE-450D-8792-036AC26CE92A}"/>
                                            </p:graphicEl>
                                          </p:spTgt>
                                        </p:tgtEl>
                                        <p:attrNameLst>
                                          <p:attrName>ppt_x</p:attrName>
                                        </p:attrNameLst>
                                      </p:cBhvr>
                                      <p:tavLst>
                                        <p:tav tm="0">
                                          <p:val>
                                            <p:strVal val="0-#ppt_w/2"/>
                                          </p:val>
                                        </p:tav>
                                        <p:tav tm="100000">
                                          <p:val>
                                            <p:strVal val="#ppt_x"/>
                                          </p:val>
                                        </p:tav>
                                      </p:tavLst>
                                    </p:anim>
                                    <p:anim calcmode="lin" valueType="num">
                                      <p:cBhvr additive="base">
                                        <p:cTn id="39" dur="500" fill="hold"/>
                                        <p:tgtEl>
                                          <p:spTgt spid="2">
                                            <p:graphicEl>
                                              <a:dgm id="{C1462A44-B5BE-450D-8792-036AC26CE92A}"/>
                                            </p:graphicEl>
                                          </p:spTgt>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grpId="0" nodeType="clickEffect">
                                  <p:stCondLst>
                                    <p:cond delay="0"/>
                                  </p:stCondLst>
                                  <p:childTnLst>
                                    <p:set>
                                      <p:cBhvr>
                                        <p:cTn id="43" dur="1" fill="hold">
                                          <p:stCondLst>
                                            <p:cond delay="0"/>
                                          </p:stCondLst>
                                        </p:cTn>
                                        <p:tgtEl>
                                          <p:spTgt spid="2">
                                            <p:graphicEl>
                                              <a:dgm id="{E1AF4A35-6CBF-4DB6-B26D-DA4453FBE578}"/>
                                            </p:graphicEl>
                                          </p:spTgt>
                                        </p:tgtEl>
                                        <p:attrNameLst>
                                          <p:attrName>style.visibility</p:attrName>
                                        </p:attrNameLst>
                                      </p:cBhvr>
                                      <p:to>
                                        <p:strVal val="visible"/>
                                      </p:to>
                                    </p:set>
                                    <p:anim calcmode="lin" valueType="num">
                                      <p:cBhvr additive="base">
                                        <p:cTn id="44" dur="500" fill="hold"/>
                                        <p:tgtEl>
                                          <p:spTgt spid="2">
                                            <p:graphicEl>
                                              <a:dgm id="{E1AF4A35-6CBF-4DB6-B26D-DA4453FBE578}"/>
                                            </p:graphicEl>
                                          </p:spTgt>
                                        </p:tgtEl>
                                        <p:attrNameLst>
                                          <p:attrName>ppt_x</p:attrName>
                                        </p:attrNameLst>
                                      </p:cBhvr>
                                      <p:tavLst>
                                        <p:tav tm="0">
                                          <p:val>
                                            <p:strVal val="0-#ppt_w/2"/>
                                          </p:val>
                                        </p:tav>
                                        <p:tav tm="100000">
                                          <p:val>
                                            <p:strVal val="#ppt_x"/>
                                          </p:val>
                                        </p:tav>
                                      </p:tavLst>
                                    </p:anim>
                                    <p:anim calcmode="lin" valueType="num">
                                      <p:cBhvr additive="base">
                                        <p:cTn id="45" dur="500" fill="hold"/>
                                        <p:tgtEl>
                                          <p:spTgt spid="2">
                                            <p:graphicEl>
                                              <a:dgm id="{E1AF4A35-6CBF-4DB6-B26D-DA4453FBE578}"/>
                                            </p:graphicEl>
                                          </p:spTgt>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8" fill="hold" grpId="0" nodeType="clickEffect">
                                  <p:stCondLst>
                                    <p:cond delay="0"/>
                                  </p:stCondLst>
                                  <p:childTnLst>
                                    <p:set>
                                      <p:cBhvr>
                                        <p:cTn id="49" dur="1" fill="hold">
                                          <p:stCondLst>
                                            <p:cond delay="0"/>
                                          </p:stCondLst>
                                        </p:cTn>
                                        <p:tgtEl>
                                          <p:spTgt spid="2">
                                            <p:graphicEl>
                                              <a:dgm id="{890F870E-C403-41CE-83AD-78E9EFC8541C}"/>
                                            </p:graphicEl>
                                          </p:spTgt>
                                        </p:tgtEl>
                                        <p:attrNameLst>
                                          <p:attrName>style.visibility</p:attrName>
                                        </p:attrNameLst>
                                      </p:cBhvr>
                                      <p:to>
                                        <p:strVal val="visible"/>
                                      </p:to>
                                    </p:set>
                                    <p:anim calcmode="lin" valueType="num">
                                      <p:cBhvr additive="base">
                                        <p:cTn id="50" dur="500" fill="hold"/>
                                        <p:tgtEl>
                                          <p:spTgt spid="2">
                                            <p:graphicEl>
                                              <a:dgm id="{890F870E-C403-41CE-83AD-78E9EFC8541C}"/>
                                            </p:graphicEl>
                                          </p:spTgt>
                                        </p:tgtEl>
                                        <p:attrNameLst>
                                          <p:attrName>ppt_x</p:attrName>
                                        </p:attrNameLst>
                                      </p:cBhvr>
                                      <p:tavLst>
                                        <p:tav tm="0">
                                          <p:val>
                                            <p:strVal val="0-#ppt_w/2"/>
                                          </p:val>
                                        </p:tav>
                                        <p:tav tm="100000">
                                          <p:val>
                                            <p:strVal val="#ppt_x"/>
                                          </p:val>
                                        </p:tav>
                                      </p:tavLst>
                                    </p:anim>
                                    <p:anim calcmode="lin" valueType="num">
                                      <p:cBhvr additive="base">
                                        <p:cTn id="51" dur="500" fill="hold"/>
                                        <p:tgtEl>
                                          <p:spTgt spid="2">
                                            <p:graphicEl>
                                              <a:dgm id="{890F870E-C403-41CE-83AD-78E9EFC8541C}"/>
                                            </p:graphicEl>
                                          </p:spTgt>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grpId="0" nodeType="clickEffect">
                                  <p:stCondLst>
                                    <p:cond delay="0"/>
                                  </p:stCondLst>
                                  <p:childTnLst>
                                    <p:set>
                                      <p:cBhvr>
                                        <p:cTn id="55" dur="1" fill="hold">
                                          <p:stCondLst>
                                            <p:cond delay="0"/>
                                          </p:stCondLst>
                                        </p:cTn>
                                        <p:tgtEl>
                                          <p:spTgt spid="2">
                                            <p:graphicEl>
                                              <a:dgm id="{5D8B12B0-ACEA-466C-8838-3094169D1CF3}"/>
                                            </p:graphicEl>
                                          </p:spTgt>
                                        </p:tgtEl>
                                        <p:attrNameLst>
                                          <p:attrName>style.visibility</p:attrName>
                                        </p:attrNameLst>
                                      </p:cBhvr>
                                      <p:to>
                                        <p:strVal val="visible"/>
                                      </p:to>
                                    </p:set>
                                    <p:anim calcmode="lin" valueType="num">
                                      <p:cBhvr additive="base">
                                        <p:cTn id="56" dur="500" fill="hold"/>
                                        <p:tgtEl>
                                          <p:spTgt spid="2">
                                            <p:graphicEl>
                                              <a:dgm id="{5D8B12B0-ACEA-466C-8838-3094169D1CF3}"/>
                                            </p:graphicEl>
                                          </p:spTgt>
                                        </p:tgtEl>
                                        <p:attrNameLst>
                                          <p:attrName>ppt_x</p:attrName>
                                        </p:attrNameLst>
                                      </p:cBhvr>
                                      <p:tavLst>
                                        <p:tav tm="0">
                                          <p:val>
                                            <p:strVal val="0-#ppt_w/2"/>
                                          </p:val>
                                        </p:tav>
                                        <p:tav tm="100000">
                                          <p:val>
                                            <p:strVal val="#ppt_x"/>
                                          </p:val>
                                        </p:tav>
                                      </p:tavLst>
                                    </p:anim>
                                    <p:anim calcmode="lin" valueType="num">
                                      <p:cBhvr additive="base">
                                        <p:cTn id="57" dur="500" fill="hold"/>
                                        <p:tgtEl>
                                          <p:spTgt spid="2">
                                            <p:graphicEl>
                                              <a:dgm id="{5D8B12B0-ACEA-466C-8838-3094169D1CF3}"/>
                                            </p:graphicEl>
                                          </p:spTgt>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8" fill="hold" grpId="0" nodeType="clickEffect">
                                  <p:stCondLst>
                                    <p:cond delay="0"/>
                                  </p:stCondLst>
                                  <p:childTnLst>
                                    <p:set>
                                      <p:cBhvr>
                                        <p:cTn id="61" dur="1" fill="hold">
                                          <p:stCondLst>
                                            <p:cond delay="0"/>
                                          </p:stCondLst>
                                        </p:cTn>
                                        <p:tgtEl>
                                          <p:spTgt spid="2">
                                            <p:graphicEl>
                                              <a:dgm id="{1C9B48C0-3F3E-4537-A402-FE6FC0EFF57E}"/>
                                            </p:graphicEl>
                                          </p:spTgt>
                                        </p:tgtEl>
                                        <p:attrNameLst>
                                          <p:attrName>style.visibility</p:attrName>
                                        </p:attrNameLst>
                                      </p:cBhvr>
                                      <p:to>
                                        <p:strVal val="visible"/>
                                      </p:to>
                                    </p:set>
                                    <p:anim calcmode="lin" valueType="num">
                                      <p:cBhvr additive="base">
                                        <p:cTn id="62" dur="500" fill="hold"/>
                                        <p:tgtEl>
                                          <p:spTgt spid="2">
                                            <p:graphicEl>
                                              <a:dgm id="{1C9B48C0-3F3E-4537-A402-FE6FC0EFF57E}"/>
                                            </p:graphicEl>
                                          </p:spTgt>
                                        </p:tgtEl>
                                        <p:attrNameLst>
                                          <p:attrName>ppt_x</p:attrName>
                                        </p:attrNameLst>
                                      </p:cBhvr>
                                      <p:tavLst>
                                        <p:tav tm="0">
                                          <p:val>
                                            <p:strVal val="0-#ppt_w/2"/>
                                          </p:val>
                                        </p:tav>
                                        <p:tav tm="100000">
                                          <p:val>
                                            <p:strVal val="#ppt_x"/>
                                          </p:val>
                                        </p:tav>
                                      </p:tavLst>
                                    </p:anim>
                                    <p:anim calcmode="lin" valueType="num">
                                      <p:cBhvr additive="base">
                                        <p:cTn id="63" dur="500" fill="hold"/>
                                        <p:tgtEl>
                                          <p:spTgt spid="2">
                                            <p:graphicEl>
                                              <a:dgm id="{1C9B48C0-3F3E-4537-A402-FE6FC0EFF57E}"/>
                                            </p:graphicEl>
                                          </p:spTgt>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8" fill="hold" grpId="0" nodeType="clickEffect">
                                  <p:stCondLst>
                                    <p:cond delay="0"/>
                                  </p:stCondLst>
                                  <p:childTnLst>
                                    <p:set>
                                      <p:cBhvr>
                                        <p:cTn id="67" dur="1" fill="hold">
                                          <p:stCondLst>
                                            <p:cond delay="0"/>
                                          </p:stCondLst>
                                        </p:cTn>
                                        <p:tgtEl>
                                          <p:spTgt spid="2">
                                            <p:graphicEl>
                                              <a:dgm id="{473D1338-C709-41BA-AF89-DBAE8998A74A}"/>
                                            </p:graphicEl>
                                          </p:spTgt>
                                        </p:tgtEl>
                                        <p:attrNameLst>
                                          <p:attrName>style.visibility</p:attrName>
                                        </p:attrNameLst>
                                      </p:cBhvr>
                                      <p:to>
                                        <p:strVal val="visible"/>
                                      </p:to>
                                    </p:set>
                                    <p:anim calcmode="lin" valueType="num">
                                      <p:cBhvr additive="base">
                                        <p:cTn id="68" dur="500" fill="hold"/>
                                        <p:tgtEl>
                                          <p:spTgt spid="2">
                                            <p:graphicEl>
                                              <a:dgm id="{473D1338-C709-41BA-AF89-DBAE8998A74A}"/>
                                            </p:graphicEl>
                                          </p:spTgt>
                                        </p:tgtEl>
                                        <p:attrNameLst>
                                          <p:attrName>ppt_x</p:attrName>
                                        </p:attrNameLst>
                                      </p:cBhvr>
                                      <p:tavLst>
                                        <p:tav tm="0">
                                          <p:val>
                                            <p:strVal val="0-#ppt_w/2"/>
                                          </p:val>
                                        </p:tav>
                                        <p:tav tm="100000">
                                          <p:val>
                                            <p:strVal val="#ppt_x"/>
                                          </p:val>
                                        </p:tav>
                                      </p:tavLst>
                                    </p:anim>
                                    <p:anim calcmode="lin" valueType="num">
                                      <p:cBhvr additive="base">
                                        <p:cTn id="69" dur="500" fill="hold"/>
                                        <p:tgtEl>
                                          <p:spTgt spid="2">
                                            <p:graphicEl>
                                              <a:dgm id="{473D1338-C709-41BA-AF89-DBAE8998A74A}"/>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Graphic spid="2"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533400" y="152400"/>
            <a:ext cx="8041440" cy="1219200"/>
          </a:xfrm>
        </p:spPr>
        <p:txBody>
          <a:bodyPr/>
          <a:lstStyle/>
          <a:p>
            <a:r>
              <a:rPr lang="en-US" dirty="0"/>
              <a:t>Types of Innovators</a:t>
            </a:r>
          </a:p>
        </p:txBody>
      </p:sp>
      <p:graphicFrame>
        <p:nvGraphicFramePr>
          <p:cNvPr id="2" name="Diagram 1"/>
          <p:cNvGraphicFramePr/>
          <p:nvPr>
            <p:extLst>
              <p:ext uri="{D42A27DB-BD31-4B8C-83A1-F6EECF244321}">
                <p14:modId xmlns:p14="http://schemas.microsoft.com/office/powerpoint/2010/main" val="4241763387"/>
              </p:ext>
            </p:extLst>
          </p:nvPr>
        </p:nvGraphicFramePr>
        <p:xfrm>
          <a:off x="457200" y="914400"/>
          <a:ext cx="8382000" cy="563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2530"/>
                                        </p:tgtEl>
                                        <p:attrNameLst>
                                          <p:attrName>style.visibility</p:attrName>
                                        </p:attrNameLst>
                                      </p:cBhvr>
                                      <p:to>
                                        <p:strVal val="visible"/>
                                      </p:to>
                                    </p:set>
                                    <p:anim calcmode="lin" valueType="num">
                                      <p:cBhvr>
                                        <p:cTn id="7" dur="500" fill="hold"/>
                                        <p:tgtEl>
                                          <p:spTgt spid="22530"/>
                                        </p:tgtEl>
                                        <p:attrNameLst>
                                          <p:attrName>ppt_w</p:attrName>
                                        </p:attrNameLst>
                                      </p:cBhvr>
                                      <p:tavLst>
                                        <p:tav tm="0">
                                          <p:val>
                                            <p:fltVal val="0"/>
                                          </p:val>
                                        </p:tav>
                                        <p:tav tm="100000">
                                          <p:val>
                                            <p:strVal val="#ppt_w"/>
                                          </p:val>
                                        </p:tav>
                                      </p:tavLst>
                                    </p:anim>
                                    <p:anim calcmode="lin" valueType="num">
                                      <p:cBhvr>
                                        <p:cTn id="8" dur="500" fill="hold"/>
                                        <p:tgtEl>
                                          <p:spTgt spid="22530"/>
                                        </p:tgtEl>
                                        <p:attrNameLst>
                                          <p:attrName>ppt_h</p:attrName>
                                        </p:attrNameLst>
                                      </p:cBhvr>
                                      <p:tavLst>
                                        <p:tav tm="0">
                                          <p:val>
                                            <p:fltVal val="0"/>
                                          </p:val>
                                        </p:tav>
                                        <p:tav tm="100000">
                                          <p:val>
                                            <p:strVal val="#ppt_h"/>
                                          </p:val>
                                        </p:tav>
                                      </p:tavLst>
                                    </p:anim>
                                    <p:animEffect transition="in" filter="fade">
                                      <p:cBhvr>
                                        <p:cTn id="9" dur="500"/>
                                        <p:tgtEl>
                                          <p:spTgt spid="2253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
                                            <p:graphicEl>
                                              <a:dgm id="{C99210C3-79CD-4514-AEAE-4B4B84B558F9}"/>
                                            </p:graphicEl>
                                          </p:spTgt>
                                        </p:tgtEl>
                                        <p:attrNameLst>
                                          <p:attrName>style.visibility</p:attrName>
                                        </p:attrNameLst>
                                      </p:cBhvr>
                                      <p:to>
                                        <p:strVal val="visible"/>
                                      </p:to>
                                    </p:set>
                                    <p:animEffect transition="in" filter="fade">
                                      <p:cBhvr>
                                        <p:cTn id="14" dur="500"/>
                                        <p:tgtEl>
                                          <p:spTgt spid="2">
                                            <p:graphicEl>
                                              <a:dgm id="{C99210C3-79CD-4514-AEAE-4B4B84B558F9}"/>
                                            </p:graphic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
                                            <p:graphicEl>
                                              <a:dgm id="{6FFED28D-1A96-4291-97CB-6BC21D8E3467}"/>
                                            </p:graphicEl>
                                          </p:spTgt>
                                        </p:tgtEl>
                                        <p:attrNameLst>
                                          <p:attrName>style.visibility</p:attrName>
                                        </p:attrNameLst>
                                      </p:cBhvr>
                                      <p:to>
                                        <p:strVal val="visible"/>
                                      </p:to>
                                    </p:set>
                                    <p:animEffect transition="in" filter="fade">
                                      <p:cBhvr>
                                        <p:cTn id="19" dur="500"/>
                                        <p:tgtEl>
                                          <p:spTgt spid="2">
                                            <p:graphicEl>
                                              <a:dgm id="{6FFED28D-1A96-4291-97CB-6BC21D8E3467}"/>
                                            </p:graphic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
                                            <p:graphicEl>
                                              <a:dgm id="{666273B6-15A6-46EA-8486-CA994DDF2647}"/>
                                            </p:graphicEl>
                                          </p:spTgt>
                                        </p:tgtEl>
                                        <p:attrNameLst>
                                          <p:attrName>style.visibility</p:attrName>
                                        </p:attrNameLst>
                                      </p:cBhvr>
                                      <p:to>
                                        <p:strVal val="visible"/>
                                      </p:to>
                                    </p:set>
                                    <p:animEffect transition="in" filter="fade">
                                      <p:cBhvr>
                                        <p:cTn id="24" dur="500"/>
                                        <p:tgtEl>
                                          <p:spTgt spid="2">
                                            <p:graphicEl>
                                              <a:dgm id="{666273B6-15A6-46EA-8486-CA994DDF2647}"/>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
                                            <p:graphicEl>
                                              <a:dgm id="{4C19448D-C490-4AEA-B341-D60A58D0861B}"/>
                                            </p:graphicEl>
                                          </p:spTgt>
                                        </p:tgtEl>
                                        <p:attrNameLst>
                                          <p:attrName>style.visibility</p:attrName>
                                        </p:attrNameLst>
                                      </p:cBhvr>
                                      <p:to>
                                        <p:strVal val="visible"/>
                                      </p:to>
                                    </p:set>
                                    <p:animEffect transition="in" filter="fade">
                                      <p:cBhvr>
                                        <p:cTn id="29" dur="500"/>
                                        <p:tgtEl>
                                          <p:spTgt spid="2">
                                            <p:graphicEl>
                                              <a:dgm id="{4C19448D-C490-4AEA-B341-D60A58D0861B}"/>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
                                            <p:graphicEl>
                                              <a:dgm id="{E900A8F6-19FC-4F62-87B2-044FCC028127}"/>
                                            </p:graphicEl>
                                          </p:spTgt>
                                        </p:tgtEl>
                                        <p:attrNameLst>
                                          <p:attrName>style.visibility</p:attrName>
                                        </p:attrNameLst>
                                      </p:cBhvr>
                                      <p:to>
                                        <p:strVal val="visible"/>
                                      </p:to>
                                    </p:set>
                                    <p:animEffect transition="in" filter="fade">
                                      <p:cBhvr>
                                        <p:cTn id="34" dur="500"/>
                                        <p:tgtEl>
                                          <p:spTgt spid="2">
                                            <p:graphicEl>
                                              <a:dgm id="{E900A8F6-19FC-4F62-87B2-044FCC028127}"/>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
                                            <p:graphicEl>
                                              <a:dgm id="{519CDF6E-3056-4926-BCD1-11805FF4BCD4}"/>
                                            </p:graphicEl>
                                          </p:spTgt>
                                        </p:tgtEl>
                                        <p:attrNameLst>
                                          <p:attrName>style.visibility</p:attrName>
                                        </p:attrNameLst>
                                      </p:cBhvr>
                                      <p:to>
                                        <p:strVal val="visible"/>
                                      </p:to>
                                    </p:set>
                                    <p:animEffect transition="in" filter="fade">
                                      <p:cBhvr>
                                        <p:cTn id="39" dur="500"/>
                                        <p:tgtEl>
                                          <p:spTgt spid="2">
                                            <p:graphicEl>
                                              <a:dgm id="{519CDF6E-3056-4926-BCD1-11805FF4BCD4}"/>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
                                            <p:graphicEl>
                                              <a:dgm id="{26645FFA-EBF0-4069-B61D-F0B08BCF50B4}"/>
                                            </p:graphicEl>
                                          </p:spTgt>
                                        </p:tgtEl>
                                        <p:attrNameLst>
                                          <p:attrName>style.visibility</p:attrName>
                                        </p:attrNameLst>
                                      </p:cBhvr>
                                      <p:to>
                                        <p:strVal val="visible"/>
                                      </p:to>
                                    </p:set>
                                    <p:animEffect transition="in" filter="fade">
                                      <p:cBhvr>
                                        <p:cTn id="44" dur="500"/>
                                        <p:tgtEl>
                                          <p:spTgt spid="2">
                                            <p:graphicEl>
                                              <a:dgm id="{26645FFA-EBF0-4069-B61D-F0B08BCF50B4}"/>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
                                            <p:graphicEl>
                                              <a:dgm id="{6611B4A5-071C-4435-85AD-E17027D1F53F}"/>
                                            </p:graphicEl>
                                          </p:spTgt>
                                        </p:tgtEl>
                                        <p:attrNameLst>
                                          <p:attrName>style.visibility</p:attrName>
                                        </p:attrNameLst>
                                      </p:cBhvr>
                                      <p:to>
                                        <p:strVal val="visible"/>
                                      </p:to>
                                    </p:set>
                                    <p:animEffect transition="in" filter="fade">
                                      <p:cBhvr>
                                        <p:cTn id="49" dur="500"/>
                                        <p:tgtEl>
                                          <p:spTgt spid="2">
                                            <p:graphicEl>
                                              <a:dgm id="{6611B4A5-071C-4435-85AD-E17027D1F53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Graphic spid="2"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fontScale="90000"/>
          </a:bodyPr>
          <a:lstStyle/>
          <a:p>
            <a:r>
              <a:rPr lang="en-US" sz="4000" dirty="0"/>
              <a:t>Characteristics That Encourage</a:t>
            </a:r>
            <a:r>
              <a:rPr lang="en-US" sz="4400" dirty="0"/>
              <a:t> Rejection </a:t>
            </a:r>
          </a:p>
        </p:txBody>
      </p:sp>
      <p:graphicFrame>
        <p:nvGraphicFramePr>
          <p:cNvPr id="2" name="Content Placeholder 1"/>
          <p:cNvGraphicFramePr>
            <a:graphicFrameLocks noGrp="1"/>
          </p:cNvGraphicFramePr>
          <p:nvPr>
            <p:ph sz="quarter" idx="1"/>
            <p:extLst>
              <p:ext uri="{D42A27DB-BD31-4B8C-83A1-F6EECF244321}">
                <p14:modId xmlns:p14="http://schemas.microsoft.com/office/powerpoint/2010/main" val="2164741114"/>
              </p:ext>
            </p:extLst>
          </p:nvPr>
        </p:nvGraphicFramePr>
        <p:xfrm>
          <a:off x="914400" y="144780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3554"/>
                                        </p:tgtEl>
                                        <p:attrNameLst>
                                          <p:attrName>style.visibility</p:attrName>
                                        </p:attrNameLst>
                                      </p:cBhvr>
                                      <p:to>
                                        <p:strVal val="visible"/>
                                      </p:to>
                                    </p:set>
                                    <p:anim calcmode="lin" valueType="num">
                                      <p:cBhvr>
                                        <p:cTn id="7" dur="500" fill="hold"/>
                                        <p:tgtEl>
                                          <p:spTgt spid="23554"/>
                                        </p:tgtEl>
                                        <p:attrNameLst>
                                          <p:attrName>ppt_w</p:attrName>
                                        </p:attrNameLst>
                                      </p:cBhvr>
                                      <p:tavLst>
                                        <p:tav tm="0">
                                          <p:val>
                                            <p:fltVal val="0"/>
                                          </p:val>
                                        </p:tav>
                                        <p:tav tm="100000">
                                          <p:val>
                                            <p:strVal val="#ppt_w"/>
                                          </p:val>
                                        </p:tav>
                                      </p:tavLst>
                                    </p:anim>
                                    <p:anim calcmode="lin" valueType="num">
                                      <p:cBhvr>
                                        <p:cTn id="8" dur="500" fill="hold"/>
                                        <p:tgtEl>
                                          <p:spTgt spid="23554"/>
                                        </p:tgtEl>
                                        <p:attrNameLst>
                                          <p:attrName>ppt_h</p:attrName>
                                        </p:attrNameLst>
                                      </p:cBhvr>
                                      <p:tavLst>
                                        <p:tav tm="0">
                                          <p:val>
                                            <p:fltVal val="0"/>
                                          </p:val>
                                        </p:tav>
                                        <p:tav tm="100000">
                                          <p:val>
                                            <p:strVal val="#ppt_h"/>
                                          </p:val>
                                        </p:tav>
                                      </p:tavLst>
                                    </p:anim>
                                    <p:animEffect transition="in" filter="fade">
                                      <p:cBhvr>
                                        <p:cTn id="9" dur="500"/>
                                        <p:tgtEl>
                                          <p:spTgt spid="23554"/>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
                                            <p:graphicEl>
                                              <a:dgm id="{8983D3B9-84F8-4E89-8A6E-C4E53257BD17}"/>
                                            </p:graphicEl>
                                          </p:spTgt>
                                        </p:tgtEl>
                                        <p:attrNameLst>
                                          <p:attrName>style.visibility</p:attrName>
                                        </p:attrNameLst>
                                      </p:cBhvr>
                                      <p:to>
                                        <p:strVal val="visible"/>
                                      </p:to>
                                    </p:set>
                                    <p:anim calcmode="lin" valueType="num">
                                      <p:cBhvr additive="base">
                                        <p:cTn id="14" dur="500" fill="hold"/>
                                        <p:tgtEl>
                                          <p:spTgt spid="2">
                                            <p:graphicEl>
                                              <a:dgm id="{8983D3B9-84F8-4E89-8A6E-C4E53257BD17}"/>
                                            </p:graphicEl>
                                          </p:spTgt>
                                        </p:tgtEl>
                                        <p:attrNameLst>
                                          <p:attrName>ppt_x</p:attrName>
                                        </p:attrNameLst>
                                      </p:cBhvr>
                                      <p:tavLst>
                                        <p:tav tm="0">
                                          <p:val>
                                            <p:strVal val="0-#ppt_w/2"/>
                                          </p:val>
                                        </p:tav>
                                        <p:tav tm="100000">
                                          <p:val>
                                            <p:strVal val="#ppt_x"/>
                                          </p:val>
                                        </p:tav>
                                      </p:tavLst>
                                    </p:anim>
                                    <p:anim calcmode="lin" valueType="num">
                                      <p:cBhvr additive="base">
                                        <p:cTn id="15" dur="500" fill="hold"/>
                                        <p:tgtEl>
                                          <p:spTgt spid="2">
                                            <p:graphicEl>
                                              <a:dgm id="{8983D3B9-84F8-4E89-8A6E-C4E53257BD17}"/>
                                            </p:graphicEl>
                                          </p:spTgt>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2">
                                            <p:graphicEl>
                                              <a:dgm id="{5B09D0A8-F12C-4828-A726-973F623E5725}"/>
                                            </p:graphicEl>
                                          </p:spTgt>
                                        </p:tgtEl>
                                        <p:attrNameLst>
                                          <p:attrName>style.visibility</p:attrName>
                                        </p:attrNameLst>
                                      </p:cBhvr>
                                      <p:to>
                                        <p:strVal val="visible"/>
                                      </p:to>
                                    </p:set>
                                    <p:anim calcmode="lin" valueType="num">
                                      <p:cBhvr additive="base">
                                        <p:cTn id="20" dur="500" fill="hold"/>
                                        <p:tgtEl>
                                          <p:spTgt spid="2">
                                            <p:graphicEl>
                                              <a:dgm id="{5B09D0A8-F12C-4828-A726-973F623E5725}"/>
                                            </p:graphicEl>
                                          </p:spTgt>
                                        </p:tgtEl>
                                        <p:attrNameLst>
                                          <p:attrName>ppt_x</p:attrName>
                                        </p:attrNameLst>
                                      </p:cBhvr>
                                      <p:tavLst>
                                        <p:tav tm="0">
                                          <p:val>
                                            <p:strVal val="0-#ppt_w/2"/>
                                          </p:val>
                                        </p:tav>
                                        <p:tav tm="100000">
                                          <p:val>
                                            <p:strVal val="#ppt_x"/>
                                          </p:val>
                                        </p:tav>
                                      </p:tavLst>
                                    </p:anim>
                                    <p:anim calcmode="lin" valueType="num">
                                      <p:cBhvr additive="base">
                                        <p:cTn id="21" dur="500" fill="hold"/>
                                        <p:tgtEl>
                                          <p:spTgt spid="2">
                                            <p:graphicEl>
                                              <a:dgm id="{5B09D0A8-F12C-4828-A726-973F623E5725}"/>
                                            </p:graphicEl>
                                          </p:spTgt>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2">
                                            <p:graphicEl>
                                              <a:dgm id="{6F488378-08EF-4804-A823-2EEDFC3326F3}"/>
                                            </p:graphicEl>
                                          </p:spTgt>
                                        </p:tgtEl>
                                        <p:attrNameLst>
                                          <p:attrName>style.visibility</p:attrName>
                                        </p:attrNameLst>
                                      </p:cBhvr>
                                      <p:to>
                                        <p:strVal val="visible"/>
                                      </p:to>
                                    </p:set>
                                    <p:anim calcmode="lin" valueType="num">
                                      <p:cBhvr additive="base">
                                        <p:cTn id="26" dur="500" fill="hold"/>
                                        <p:tgtEl>
                                          <p:spTgt spid="2">
                                            <p:graphicEl>
                                              <a:dgm id="{6F488378-08EF-4804-A823-2EEDFC3326F3}"/>
                                            </p:graphicEl>
                                          </p:spTgt>
                                        </p:tgtEl>
                                        <p:attrNameLst>
                                          <p:attrName>ppt_x</p:attrName>
                                        </p:attrNameLst>
                                      </p:cBhvr>
                                      <p:tavLst>
                                        <p:tav tm="0">
                                          <p:val>
                                            <p:strVal val="0-#ppt_w/2"/>
                                          </p:val>
                                        </p:tav>
                                        <p:tav tm="100000">
                                          <p:val>
                                            <p:strVal val="#ppt_x"/>
                                          </p:val>
                                        </p:tav>
                                      </p:tavLst>
                                    </p:anim>
                                    <p:anim calcmode="lin" valueType="num">
                                      <p:cBhvr additive="base">
                                        <p:cTn id="27" dur="500" fill="hold"/>
                                        <p:tgtEl>
                                          <p:spTgt spid="2">
                                            <p:graphicEl>
                                              <a:dgm id="{6F488378-08EF-4804-A823-2EEDFC3326F3}"/>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Graphic spid="2"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dirty="0"/>
              <a:t>Speed of Diffusion</a:t>
            </a:r>
          </a:p>
        </p:txBody>
      </p:sp>
      <p:graphicFrame>
        <p:nvGraphicFramePr>
          <p:cNvPr id="2" name="Content Placeholder 1"/>
          <p:cNvGraphicFramePr>
            <a:graphicFrameLocks noGrp="1"/>
          </p:cNvGraphicFramePr>
          <p:nvPr>
            <p:ph sz="quarter" idx="1"/>
            <p:extLst>
              <p:ext uri="{D42A27DB-BD31-4B8C-83A1-F6EECF244321}">
                <p14:modId xmlns:p14="http://schemas.microsoft.com/office/powerpoint/2010/main" val="656988357"/>
              </p:ext>
            </p:extLst>
          </p:nvPr>
        </p:nvGraphicFramePr>
        <p:xfrm>
          <a:off x="838200" y="1905000"/>
          <a:ext cx="7696200" cy="441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p:cTn id="7" dur="500" fill="hold"/>
                                        <p:tgtEl>
                                          <p:spTgt spid="24578"/>
                                        </p:tgtEl>
                                        <p:attrNameLst>
                                          <p:attrName>ppt_w</p:attrName>
                                        </p:attrNameLst>
                                      </p:cBhvr>
                                      <p:tavLst>
                                        <p:tav tm="0">
                                          <p:val>
                                            <p:fltVal val="0"/>
                                          </p:val>
                                        </p:tav>
                                        <p:tav tm="100000">
                                          <p:val>
                                            <p:strVal val="#ppt_w"/>
                                          </p:val>
                                        </p:tav>
                                      </p:tavLst>
                                    </p:anim>
                                    <p:anim calcmode="lin" valueType="num">
                                      <p:cBhvr>
                                        <p:cTn id="8" dur="500" fill="hold"/>
                                        <p:tgtEl>
                                          <p:spTgt spid="24578"/>
                                        </p:tgtEl>
                                        <p:attrNameLst>
                                          <p:attrName>ppt_h</p:attrName>
                                        </p:attrNameLst>
                                      </p:cBhvr>
                                      <p:tavLst>
                                        <p:tav tm="0">
                                          <p:val>
                                            <p:fltVal val="0"/>
                                          </p:val>
                                        </p:tav>
                                        <p:tav tm="100000">
                                          <p:val>
                                            <p:strVal val="#ppt_h"/>
                                          </p:val>
                                        </p:tav>
                                      </p:tavLst>
                                    </p:anim>
                                    <p:animEffect transition="in" filter="fade">
                                      <p:cBhvr>
                                        <p:cTn id="9" dur="500"/>
                                        <p:tgtEl>
                                          <p:spTgt spid="24578"/>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
                                            <p:graphicEl>
                                              <a:dgm id="{528216B7-3C67-41DF-8004-D663A88138CD}"/>
                                            </p:graphicEl>
                                          </p:spTgt>
                                        </p:tgtEl>
                                        <p:attrNameLst>
                                          <p:attrName>style.visibility</p:attrName>
                                        </p:attrNameLst>
                                      </p:cBhvr>
                                      <p:to>
                                        <p:strVal val="visible"/>
                                      </p:to>
                                    </p:set>
                                    <p:animEffect transition="in" filter="fade">
                                      <p:cBhvr>
                                        <p:cTn id="14" dur="500"/>
                                        <p:tgtEl>
                                          <p:spTgt spid="2">
                                            <p:graphicEl>
                                              <a:dgm id="{528216B7-3C67-41DF-8004-D663A88138CD}"/>
                                            </p:graphic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
                                            <p:graphicEl>
                                              <a:dgm id="{0B6573FB-291F-43DA-84BB-4F4542C6BC84}"/>
                                            </p:graphicEl>
                                          </p:spTgt>
                                        </p:tgtEl>
                                        <p:attrNameLst>
                                          <p:attrName>style.visibility</p:attrName>
                                        </p:attrNameLst>
                                      </p:cBhvr>
                                      <p:to>
                                        <p:strVal val="visible"/>
                                      </p:to>
                                    </p:set>
                                    <p:animEffect transition="in" filter="fade">
                                      <p:cBhvr>
                                        <p:cTn id="19" dur="500"/>
                                        <p:tgtEl>
                                          <p:spTgt spid="2">
                                            <p:graphicEl>
                                              <a:dgm id="{0B6573FB-291F-43DA-84BB-4F4542C6BC84}"/>
                                            </p:graphic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
                                            <p:graphicEl>
                                              <a:dgm id="{03449712-B984-40B5-B05C-5D6B981B0672}"/>
                                            </p:graphicEl>
                                          </p:spTgt>
                                        </p:tgtEl>
                                        <p:attrNameLst>
                                          <p:attrName>style.visibility</p:attrName>
                                        </p:attrNameLst>
                                      </p:cBhvr>
                                      <p:to>
                                        <p:strVal val="visible"/>
                                      </p:to>
                                    </p:set>
                                    <p:animEffect transition="in" filter="fade">
                                      <p:cBhvr>
                                        <p:cTn id="24" dur="500"/>
                                        <p:tgtEl>
                                          <p:spTgt spid="2">
                                            <p:graphicEl>
                                              <a:dgm id="{03449712-B984-40B5-B05C-5D6B981B0672}"/>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
                                            <p:graphicEl>
                                              <a:dgm id="{AB1B13EE-EB80-446A-8FCB-53520084EADA}"/>
                                            </p:graphicEl>
                                          </p:spTgt>
                                        </p:tgtEl>
                                        <p:attrNameLst>
                                          <p:attrName>style.visibility</p:attrName>
                                        </p:attrNameLst>
                                      </p:cBhvr>
                                      <p:to>
                                        <p:strVal val="visible"/>
                                      </p:to>
                                    </p:set>
                                    <p:animEffect transition="in" filter="fade">
                                      <p:cBhvr>
                                        <p:cTn id="29" dur="500"/>
                                        <p:tgtEl>
                                          <p:spTgt spid="2">
                                            <p:graphicEl>
                                              <a:dgm id="{AB1B13EE-EB80-446A-8FCB-53520084EADA}"/>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
                                            <p:graphicEl>
                                              <a:dgm id="{CCE1F7F5-D176-4839-AC50-50ADAC5921BB}"/>
                                            </p:graphicEl>
                                          </p:spTgt>
                                        </p:tgtEl>
                                        <p:attrNameLst>
                                          <p:attrName>style.visibility</p:attrName>
                                        </p:attrNameLst>
                                      </p:cBhvr>
                                      <p:to>
                                        <p:strVal val="visible"/>
                                      </p:to>
                                    </p:set>
                                    <p:animEffect transition="in" filter="fade">
                                      <p:cBhvr>
                                        <p:cTn id="34" dur="500"/>
                                        <p:tgtEl>
                                          <p:spTgt spid="2">
                                            <p:graphicEl>
                                              <a:dgm id="{CCE1F7F5-D176-4839-AC50-50ADAC5921BB}"/>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
                                            <p:graphicEl>
                                              <a:dgm id="{925AC124-E610-4839-912E-0012580ED182}"/>
                                            </p:graphicEl>
                                          </p:spTgt>
                                        </p:tgtEl>
                                        <p:attrNameLst>
                                          <p:attrName>style.visibility</p:attrName>
                                        </p:attrNameLst>
                                      </p:cBhvr>
                                      <p:to>
                                        <p:strVal val="visible"/>
                                      </p:to>
                                    </p:set>
                                    <p:animEffect transition="in" filter="fade">
                                      <p:cBhvr>
                                        <p:cTn id="39" dur="500"/>
                                        <p:tgtEl>
                                          <p:spTgt spid="2">
                                            <p:graphicEl>
                                              <a:dgm id="{925AC124-E610-4839-912E-0012580ED182}"/>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
                                            <p:graphicEl>
                                              <a:dgm id="{5D7D6A36-2FB6-4D63-8581-ADD60EE9D048}"/>
                                            </p:graphicEl>
                                          </p:spTgt>
                                        </p:tgtEl>
                                        <p:attrNameLst>
                                          <p:attrName>style.visibility</p:attrName>
                                        </p:attrNameLst>
                                      </p:cBhvr>
                                      <p:to>
                                        <p:strVal val="visible"/>
                                      </p:to>
                                    </p:set>
                                    <p:animEffect transition="in" filter="fade">
                                      <p:cBhvr>
                                        <p:cTn id="44" dur="500"/>
                                        <p:tgtEl>
                                          <p:spTgt spid="2">
                                            <p:graphicEl>
                                              <a:dgm id="{5D7D6A36-2FB6-4D63-8581-ADD60EE9D048}"/>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
                                            <p:graphicEl>
                                              <a:dgm id="{2655D1F7-9361-4211-9A66-4AC836393F7B}"/>
                                            </p:graphicEl>
                                          </p:spTgt>
                                        </p:tgtEl>
                                        <p:attrNameLst>
                                          <p:attrName>style.visibility</p:attrName>
                                        </p:attrNameLst>
                                      </p:cBhvr>
                                      <p:to>
                                        <p:strVal val="visible"/>
                                      </p:to>
                                    </p:set>
                                    <p:animEffect transition="in" filter="fade">
                                      <p:cBhvr>
                                        <p:cTn id="49" dur="500"/>
                                        <p:tgtEl>
                                          <p:spTgt spid="2">
                                            <p:graphicEl>
                                              <a:dgm id="{2655D1F7-9361-4211-9A66-4AC836393F7B}"/>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2">
                                            <p:graphicEl>
                                              <a:dgm id="{92B0231B-54D3-4107-9826-9E4ED586E323}"/>
                                            </p:graphicEl>
                                          </p:spTgt>
                                        </p:tgtEl>
                                        <p:attrNameLst>
                                          <p:attrName>style.visibility</p:attrName>
                                        </p:attrNameLst>
                                      </p:cBhvr>
                                      <p:to>
                                        <p:strVal val="visible"/>
                                      </p:to>
                                    </p:set>
                                    <p:animEffect transition="in" filter="fade">
                                      <p:cBhvr>
                                        <p:cTn id="54" dur="500"/>
                                        <p:tgtEl>
                                          <p:spTgt spid="2">
                                            <p:graphicEl>
                                              <a:dgm id="{92B0231B-54D3-4107-9826-9E4ED586E323}"/>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
                                            <p:graphicEl>
                                              <a:dgm id="{17FF2489-4EBF-45D8-9438-C31548F2480E}"/>
                                            </p:graphicEl>
                                          </p:spTgt>
                                        </p:tgtEl>
                                        <p:attrNameLst>
                                          <p:attrName>style.visibility</p:attrName>
                                        </p:attrNameLst>
                                      </p:cBhvr>
                                      <p:to>
                                        <p:strVal val="visible"/>
                                      </p:to>
                                    </p:set>
                                    <p:animEffect transition="in" filter="fade">
                                      <p:cBhvr>
                                        <p:cTn id="59" dur="500"/>
                                        <p:tgtEl>
                                          <p:spTgt spid="2">
                                            <p:graphicEl>
                                              <a:dgm id="{17FF2489-4EBF-45D8-9438-C31548F2480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Graphic spid="2"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dirty="0"/>
              <a:t>Communication of New Products</a:t>
            </a:r>
          </a:p>
        </p:txBody>
      </p:sp>
      <p:graphicFrame>
        <p:nvGraphicFramePr>
          <p:cNvPr id="2" name="Content Placeholder 1"/>
          <p:cNvGraphicFramePr>
            <a:graphicFrameLocks noGrp="1"/>
          </p:cNvGraphicFramePr>
          <p:nvPr>
            <p:ph sz="quarter" idx="1"/>
            <p:extLst>
              <p:ext uri="{D42A27DB-BD31-4B8C-83A1-F6EECF244321}">
                <p14:modId xmlns:p14="http://schemas.microsoft.com/office/powerpoint/2010/main" val="2929012838"/>
              </p:ext>
            </p:extLst>
          </p:nvPr>
        </p:nvGraphicFramePr>
        <p:xfrm>
          <a:off x="685800" y="1676400"/>
          <a:ext cx="8001000" cy="464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5602"/>
                                        </p:tgtEl>
                                        <p:attrNameLst>
                                          <p:attrName>style.visibility</p:attrName>
                                        </p:attrNameLst>
                                      </p:cBhvr>
                                      <p:to>
                                        <p:strVal val="visible"/>
                                      </p:to>
                                    </p:set>
                                    <p:anim calcmode="lin" valueType="num">
                                      <p:cBhvr>
                                        <p:cTn id="7" dur="500" fill="hold"/>
                                        <p:tgtEl>
                                          <p:spTgt spid="25602"/>
                                        </p:tgtEl>
                                        <p:attrNameLst>
                                          <p:attrName>ppt_w</p:attrName>
                                        </p:attrNameLst>
                                      </p:cBhvr>
                                      <p:tavLst>
                                        <p:tav tm="0">
                                          <p:val>
                                            <p:fltVal val="0"/>
                                          </p:val>
                                        </p:tav>
                                        <p:tav tm="100000">
                                          <p:val>
                                            <p:strVal val="#ppt_w"/>
                                          </p:val>
                                        </p:tav>
                                      </p:tavLst>
                                    </p:anim>
                                    <p:anim calcmode="lin" valueType="num">
                                      <p:cBhvr>
                                        <p:cTn id="8" dur="500" fill="hold"/>
                                        <p:tgtEl>
                                          <p:spTgt spid="25602"/>
                                        </p:tgtEl>
                                        <p:attrNameLst>
                                          <p:attrName>ppt_h</p:attrName>
                                        </p:attrNameLst>
                                      </p:cBhvr>
                                      <p:tavLst>
                                        <p:tav tm="0">
                                          <p:val>
                                            <p:fltVal val="0"/>
                                          </p:val>
                                        </p:tav>
                                        <p:tav tm="100000">
                                          <p:val>
                                            <p:strVal val="#ppt_h"/>
                                          </p:val>
                                        </p:tav>
                                      </p:tavLst>
                                    </p:anim>
                                    <p:animEffect transition="in" filter="fade">
                                      <p:cBhvr>
                                        <p:cTn id="9" dur="500"/>
                                        <p:tgtEl>
                                          <p:spTgt spid="2560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
                                            <p:graphicEl>
                                              <a:dgm id="{B2670112-06F5-49E8-8510-A1242B77B2BF}"/>
                                            </p:graphicEl>
                                          </p:spTgt>
                                        </p:tgtEl>
                                        <p:attrNameLst>
                                          <p:attrName>style.visibility</p:attrName>
                                        </p:attrNameLst>
                                      </p:cBhvr>
                                      <p:to>
                                        <p:strVal val="visible"/>
                                      </p:to>
                                    </p:set>
                                    <p:animEffect transition="in" filter="fade">
                                      <p:cBhvr>
                                        <p:cTn id="14" dur="500"/>
                                        <p:tgtEl>
                                          <p:spTgt spid="2">
                                            <p:graphicEl>
                                              <a:dgm id="{B2670112-06F5-49E8-8510-A1242B77B2BF}"/>
                                            </p:graphic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
                                            <p:graphicEl>
                                              <a:dgm id="{3E812309-FCFB-4265-BE5E-961348F48450}"/>
                                            </p:graphicEl>
                                          </p:spTgt>
                                        </p:tgtEl>
                                        <p:attrNameLst>
                                          <p:attrName>style.visibility</p:attrName>
                                        </p:attrNameLst>
                                      </p:cBhvr>
                                      <p:to>
                                        <p:strVal val="visible"/>
                                      </p:to>
                                    </p:set>
                                    <p:animEffect transition="in" filter="fade">
                                      <p:cBhvr>
                                        <p:cTn id="17" dur="500"/>
                                        <p:tgtEl>
                                          <p:spTgt spid="2">
                                            <p:graphicEl>
                                              <a:dgm id="{3E812309-FCFB-4265-BE5E-961348F48450}"/>
                                            </p:graphic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
                                            <p:graphicEl>
                                              <a:dgm id="{AA82DC9D-2068-46EA-9433-2B3365AE1BC8}"/>
                                            </p:graphicEl>
                                          </p:spTgt>
                                        </p:tgtEl>
                                        <p:attrNameLst>
                                          <p:attrName>style.visibility</p:attrName>
                                        </p:attrNameLst>
                                      </p:cBhvr>
                                      <p:to>
                                        <p:strVal val="visible"/>
                                      </p:to>
                                    </p:set>
                                    <p:animEffect transition="in" filter="fade">
                                      <p:cBhvr>
                                        <p:cTn id="20" dur="500"/>
                                        <p:tgtEl>
                                          <p:spTgt spid="2">
                                            <p:graphicEl>
                                              <a:dgm id="{AA82DC9D-2068-46EA-9433-2B3365AE1BC8}"/>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
                                            <p:graphicEl>
                                              <a:dgm id="{105FB9B0-369C-4081-BAA5-922E9A984C46}"/>
                                            </p:graphicEl>
                                          </p:spTgt>
                                        </p:tgtEl>
                                        <p:attrNameLst>
                                          <p:attrName>style.visibility</p:attrName>
                                        </p:attrNameLst>
                                      </p:cBhvr>
                                      <p:to>
                                        <p:strVal val="visible"/>
                                      </p:to>
                                    </p:set>
                                    <p:animEffect transition="in" filter="fade">
                                      <p:cBhvr>
                                        <p:cTn id="25" dur="500"/>
                                        <p:tgtEl>
                                          <p:spTgt spid="2">
                                            <p:graphicEl>
                                              <a:dgm id="{105FB9B0-369C-4081-BAA5-922E9A984C46}"/>
                                            </p:graphic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
                                            <p:graphicEl>
                                              <a:dgm id="{FBDEC8AF-30AA-4BE4-B422-14E7F9BB970E}"/>
                                            </p:graphicEl>
                                          </p:spTgt>
                                        </p:tgtEl>
                                        <p:attrNameLst>
                                          <p:attrName>style.visibility</p:attrName>
                                        </p:attrNameLst>
                                      </p:cBhvr>
                                      <p:to>
                                        <p:strVal val="visible"/>
                                      </p:to>
                                    </p:set>
                                    <p:animEffect transition="in" filter="fade">
                                      <p:cBhvr>
                                        <p:cTn id="28" dur="500"/>
                                        <p:tgtEl>
                                          <p:spTgt spid="2">
                                            <p:graphicEl>
                                              <a:dgm id="{FBDEC8AF-30AA-4BE4-B422-14E7F9BB970E}"/>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
                                            <p:graphicEl>
                                              <a:dgm id="{76776B6D-610E-480F-8F76-AD083C4E5307}"/>
                                            </p:graphicEl>
                                          </p:spTgt>
                                        </p:tgtEl>
                                        <p:attrNameLst>
                                          <p:attrName>style.visibility</p:attrName>
                                        </p:attrNameLst>
                                      </p:cBhvr>
                                      <p:to>
                                        <p:strVal val="visible"/>
                                      </p:to>
                                    </p:set>
                                    <p:animEffect transition="in" filter="fade">
                                      <p:cBhvr>
                                        <p:cTn id="33" dur="500"/>
                                        <p:tgtEl>
                                          <p:spTgt spid="2">
                                            <p:graphicEl>
                                              <a:dgm id="{76776B6D-610E-480F-8F76-AD083C4E5307}"/>
                                            </p:graphic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
                                            <p:graphicEl>
                                              <a:dgm id="{132D0491-B533-47F0-A830-932270CB9A02}"/>
                                            </p:graphicEl>
                                          </p:spTgt>
                                        </p:tgtEl>
                                        <p:attrNameLst>
                                          <p:attrName>style.visibility</p:attrName>
                                        </p:attrNameLst>
                                      </p:cBhvr>
                                      <p:to>
                                        <p:strVal val="visible"/>
                                      </p:to>
                                    </p:set>
                                    <p:animEffect transition="in" filter="fade">
                                      <p:cBhvr>
                                        <p:cTn id="36" dur="500"/>
                                        <p:tgtEl>
                                          <p:spTgt spid="2">
                                            <p:graphicEl>
                                              <a:dgm id="{132D0491-B533-47F0-A830-932270CB9A02}"/>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
                                            <p:graphicEl>
                                              <a:dgm id="{35B2F3CF-A6E3-4A92-9DD8-126DCF691729}"/>
                                            </p:graphicEl>
                                          </p:spTgt>
                                        </p:tgtEl>
                                        <p:attrNameLst>
                                          <p:attrName>style.visibility</p:attrName>
                                        </p:attrNameLst>
                                      </p:cBhvr>
                                      <p:to>
                                        <p:strVal val="visible"/>
                                      </p:to>
                                    </p:set>
                                    <p:animEffect transition="in" filter="fade">
                                      <p:cBhvr>
                                        <p:cTn id="41" dur="500"/>
                                        <p:tgtEl>
                                          <p:spTgt spid="2">
                                            <p:graphicEl>
                                              <a:dgm id="{35B2F3CF-A6E3-4A92-9DD8-126DCF691729}"/>
                                            </p:graphic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
                                            <p:graphicEl>
                                              <a:dgm id="{31B16756-7496-41F3-BFC7-9AC9DB2B53F8}"/>
                                            </p:graphicEl>
                                          </p:spTgt>
                                        </p:tgtEl>
                                        <p:attrNameLst>
                                          <p:attrName>style.visibility</p:attrName>
                                        </p:attrNameLst>
                                      </p:cBhvr>
                                      <p:to>
                                        <p:strVal val="visible"/>
                                      </p:to>
                                    </p:set>
                                    <p:animEffect transition="in" filter="fade">
                                      <p:cBhvr>
                                        <p:cTn id="44" dur="500"/>
                                        <p:tgtEl>
                                          <p:spTgt spid="2">
                                            <p:graphicEl>
                                              <a:dgm id="{31B16756-7496-41F3-BFC7-9AC9DB2B53F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Graphic spid="2"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8" name="Rectangle 4"/>
          <p:cNvSpPr>
            <a:spLocks noGrp="1" noChangeArrowheads="1"/>
          </p:cNvSpPr>
          <p:nvPr>
            <p:ph type="title"/>
          </p:nvPr>
        </p:nvSpPr>
        <p:spPr>
          <a:xfrm>
            <a:off x="914400" y="228600"/>
            <a:ext cx="7010400" cy="914400"/>
          </a:xfrm>
        </p:spPr>
        <p:txBody>
          <a:bodyPr>
            <a:noAutofit/>
          </a:bodyPr>
          <a:lstStyle/>
          <a:p>
            <a:pPr algn="r"/>
            <a:r>
              <a:rPr lang="en-US" sz="3600" dirty="0"/>
              <a:t>The Adoption – Decision Process</a:t>
            </a:r>
            <a:br>
              <a:rPr lang="en-US" sz="3600" dirty="0"/>
            </a:br>
            <a:r>
              <a:rPr lang="en-US" sz="1800" dirty="0"/>
              <a:t>Everett Rogers</a:t>
            </a:r>
          </a:p>
        </p:txBody>
      </p:sp>
      <p:sp>
        <p:nvSpPr>
          <p:cNvPr id="26633" name="Rectangle 9"/>
          <p:cNvSpPr>
            <a:spLocks noChangeArrowheads="1"/>
          </p:cNvSpPr>
          <p:nvPr/>
        </p:nvSpPr>
        <p:spPr bwMode="auto">
          <a:xfrm>
            <a:off x="2819400" y="5867400"/>
            <a:ext cx="3200400" cy="685800"/>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p>
            <a:pPr algn="ctr"/>
            <a:r>
              <a:rPr lang="en-US"/>
              <a:t>Confirmation</a:t>
            </a:r>
          </a:p>
        </p:txBody>
      </p:sp>
      <p:sp>
        <p:nvSpPr>
          <p:cNvPr id="26634" name="Rectangle 10"/>
          <p:cNvSpPr>
            <a:spLocks noChangeArrowheads="1"/>
          </p:cNvSpPr>
          <p:nvPr/>
        </p:nvSpPr>
        <p:spPr bwMode="auto">
          <a:xfrm>
            <a:off x="2743200" y="1295400"/>
            <a:ext cx="3276600" cy="762000"/>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r>
              <a:rPr lang="en-US" dirty="0"/>
              <a:t>Knowledge</a:t>
            </a:r>
          </a:p>
        </p:txBody>
      </p:sp>
      <p:sp>
        <p:nvSpPr>
          <p:cNvPr id="26635" name="Rectangle 11"/>
          <p:cNvSpPr>
            <a:spLocks noChangeArrowheads="1"/>
          </p:cNvSpPr>
          <p:nvPr/>
        </p:nvSpPr>
        <p:spPr bwMode="auto">
          <a:xfrm>
            <a:off x="2819400" y="2438400"/>
            <a:ext cx="3200400" cy="762000"/>
          </a:xfrm>
          <a:prstGeom prst="rect">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algn="ctr"/>
            <a:r>
              <a:rPr lang="en-US"/>
              <a:t>Persuasion</a:t>
            </a:r>
          </a:p>
        </p:txBody>
      </p:sp>
      <p:sp>
        <p:nvSpPr>
          <p:cNvPr id="26636" name="Rectangle 12"/>
          <p:cNvSpPr>
            <a:spLocks noChangeArrowheads="1"/>
          </p:cNvSpPr>
          <p:nvPr/>
        </p:nvSpPr>
        <p:spPr bwMode="auto">
          <a:xfrm>
            <a:off x="2819400" y="3429000"/>
            <a:ext cx="3200400" cy="838200"/>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pPr algn="ctr"/>
            <a:r>
              <a:rPr lang="en-US"/>
              <a:t>Decision</a:t>
            </a:r>
          </a:p>
        </p:txBody>
      </p:sp>
      <p:sp>
        <p:nvSpPr>
          <p:cNvPr id="26637" name="Rectangle 13"/>
          <p:cNvSpPr>
            <a:spLocks noChangeArrowheads="1"/>
          </p:cNvSpPr>
          <p:nvPr/>
        </p:nvSpPr>
        <p:spPr bwMode="auto">
          <a:xfrm>
            <a:off x="2819400" y="4724400"/>
            <a:ext cx="3200400" cy="762000"/>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r>
              <a:rPr lang="en-US" dirty="0"/>
              <a:t>Implementation</a:t>
            </a:r>
          </a:p>
        </p:txBody>
      </p:sp>
      <p:sp>
        <p:nvSpPr>
          <p:cNvPr id="26638" name="Line 14"/>
          <p:cNvSpPr>
            <a:spLocks noChangeShapeType="1"/>
          </p:cNvSpPr>
          <p:nvPr/>
        </p:nvSpPr>
        <p:spPr bwMode="auto">
          <a:xfrm>
            <a:off x="4419600" y="2057400"/>
            <a:ext cx="0" cy="381000"/>
          </a:xfrm>
          <a:prstGeom prst="line">
            <a:avLst/>
          </a:prstGeom>
          <a:noFill/>
          <a:ln w="9525">
            <a:solidFill>
              <a:schemeClr val="tx1"/>
            </a:solidFill>
            <a:round/>
            <a:headEnd/>
            <a:tailEnd type="triangle" w="med" len="med"/>
          </a:ln>
          <a:effectLst/>
        </p:spPr>
        <p:txBody>
          <a:bodyPr/>
          <a:lstStyle/>
          <a:p>
            <a:endParaRPr lang="en-US"/>
          </a:p>
        </p:txBody>
      </p:sp>
      <p:sp>
        <p:nvSpPr>
          <p:cNvPr id="26639" name="Line 15"/>
          <p:cNvSpPr>
            <a:spLocks noChangeShapeType="1"/>
          </p:cNvSpPr>
          <p:nvPr/>
        </p:nvSpPr>
        <p:spPr bwMode="auto">
          <a:xfrm>
            <a:off x="4419600" y="3200400"/>
            <a:ext cx="0" cy="228600"/>
          </a:xfrm>
          <a:prstGeom prst="line">
            <a:avLst/>
          </a:prstGeom>
          <a:noFill/>
          <a:ln w="9525">
            <a:solidFill>
              <a:schemeClr val="tx1"/>
            </a:solidFill>
            <a:round/>
            <a:headEnd/>
            <a:tailEnd type="triangle" w="med" len="med"/>
          </a:ln>
          <a:effectLst/>
        </p:spPr>
        <p:txBody>
          <a:bodyPr/>
          <a:lstStyle/>
          <a:p>
            <a:endParaRPr lang="en-US"/>
          </a:p>
        </p:txBody>
      </p:sp>
      <p:sp>
        <p:nvSpPr>
          <p:cNvPr id="26640" name="Line 16"/>
          <p:cNvSpPr>
            <a:spLocks noChangeShapeType="1"/>
          </p:cNvSpPr>
          <p:nvPr/>
        </p:nvSpPr>
        <p:spPr bwMode="auto">
          <a:xfrm>
            <a:off x="4419600" y="4267200"/>
            <a:ext cx="0" cy="457200"/>
          </a:xfrm>
          <a:prstGeom prst="line">
            <a:avLst/>
          </a:prstGeom>
          <a:noFill/>
          <a:ln w="9525">
            <a:solidFill>
              <a:schemeClr val="tx1"/>
            </a:solidFill>
            <a:round/>
            <a:headEnd/>
            <a:tailEnd type="triangle" w="med" len="med"/>
          </a:ln>
          <a:effectLst/>
        </p:spPr>
        <p:txBody>
          <a:bodyPr/>
          <a:lstStyle/>
          <a:p>
            <a:endParaRPr lang="en-US"/>
          </a:p>
        </p:txBody>
      </p:sp>
      <p:sp>
        <p:nvSpPr>
          <p:cNvPr id="26641" name="Line 17"/>
          <p:cNvSpPr>
            <a:spLocks noChangeShapeType="1"/>
          </p:cNvSpPr>
          <p:nvPr/>
        </p:nvSpPr>
        <p:spPr bwMode="auto">
          <a:xfrm>
            <a:off x="4419600" y="5486400"/>
            <a:ext cx="0" cy="381000"/>
          </a:xfrm>
          <a:prstGeom prst="line">
            <a:avLst/>
          </a:prstGeom>
          <a:noFill/>
          <a:ln w="9525">
            <a:solidFill>
              <a:schemeClr val="tx1"/>
            </a:solidFill>
            <a:round/>
            <a:headEnd/>
            <a:tailEnd type="triangle" w="med" len="med"/>
          </a:ln>
          <a:effectLst/>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6628"/>
                                        </p:tgtEl>
                                        <p:attrNameLst>
                                          <p:attrName>style.visibility</p:attrName>
                                        </p:attrNameLst>
                                      </p:cBhvr>
                                      <p:to>
                                        <p:strVal val="visible"/>
                                      </p:to>
                                    </p:set>
                                    <p:anim calcmode="lin" valueType="num">
                                      <p:cBhvr>
                                        <p:cTn id="7" dur="500" fill="hold"/>
                                        <p:tgtEl>
                                          <p:spTgt spid="26628"/>
                                        </p:tgtEl>
                                        <p:attrNameLst>
                                          <p:attrName>ppt_w</p:attrName>
                                        </p:attrNameLst>
                                      </p:cBhvr>
                                      <p:tavLst>
                                        <p:tav tm="0">
                                          <p:val>
                                            <p:fltVal val="0"/>
                                          </p:val>
                                        </p:tav>
                                        <p:tav tm="100000">
                                          <p:val>
                                            <p:strVal val="#ppt_w"/>
                                          </p:val>
                                        </p:tav>
                                      </p:tavLst>
                                    </p:anim>
                                    <p:anim calcmode="lin" valueType="num">
                                      <p:cBhvr>
                                        <p:cTn id="8" dur="500" fill="hold"/>
                                        <p:tgtEl>
                                          <p:spTgt spid="26628"/>
                                        </p:tgtEl>
                                        <p:attrNameLst>
                                          <p:attrName>ppt_h</p:attrName>
                                        </p:attrNameLst>
                                      </p:cBhvr>
                                      <p:tavLst>
                                        <p:tav tm="0">
                                          <p:val>
                                            <p:fltVal val="0"/>
                                          </p:val>
                                        </p:tav>
                                        <p:tav tm="100000">
                                          <p:val>
                                            <p:strVal val="#ppt_h"/>
                                          </p:val>
                                        </p:tav>
                                      </p:tavLst>
                                    </p:anim>
                                    <p:animEffect transition="in" filter="fade">
                                      <p:cBhvr>
                                        <p:cTn id="9" dur="500"/>
                                        <p:tgtEl>
                                          <p:spTgt spid="266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533400" y="76200"/>
            <a:ext cx="8041440" cy="1442674"/>
          </a:xfrm>
        </p:spPr>
        <p:txBody>
          <a:bodyPr/>
          <a:lstStyle/>
          <a:p>
            <a:r>
              <a:rPr lang="en-US" dirty="0"/>
              <a:t>Adopter Classes</a:t>
            </a:r>
          </a:p>
        </p:txBody>
      </p:sp>
      <p:graphicFrame>
        <p:nvGraphicFramePr>
          <p:cNvPr id="2" name="Content Placeholder 1"/>
          <p:cNvGraphicFramePr>
            <a:graphicFrameLocks noGrp="1"/>
          </p:cNvGraphicFramePr>
          <p:nvPr>
            <p:ph sz="quarter" idx="1"/>
            <p:extLst>
              <p:ext uri="{D42A27DB-BD31-4B8C-83A1-F6EECF244321}">
                <p14:modId xmlns:p14="http://schemas.microsoft.com/office/powerpoint/2010/main" val="2061133544"/>
              </p:ext>
            </p:extLst>
          </p:nvPr>
        </p:nvGraphicFramePr>
        <p:xfrm>
          <a:off x="609600" y="1371600"/>
          <a:ext cx="81534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9698"/>
                                        </p:tgtEl>
                                        <p:attrNameLst>
                                          <p:attrName>style.visibility</p:attrName>
                                        </p:attrNameLst>
                                      </p:cBhvr>
                                      <p:to>
                                        <p:strVal val="visible"/>
                                      </p:to>
                                    </p:set>
                                    <p:anim calcmode="lin" valueType="num">
                                      <p:cBhvr>
                                        <p:cTn id="7" dur="500" fill="hold"/>
                                        <p:tgtEl>
                                          <p:spTgt spid="29698"/>
                                        </p:tgtEl>
                                        <p:attrNameLst>
                                          <p:attrName>ppt_w</p:attrName>
                                        </p:attrNameLst>
                                      </p:cBhvr>
                                      <p:tavLst>
                                        <p:tav tm="0">
                                          <p:val>
                                            <p:fltVal val="0"/>
                                          </p:val>
                                        </p:tav>
                                        <p:tav tm="100000">
                                          <p:val>
                                            <p:strVal val="#ppt_w"/>
                                          </p:val>
                                        </p:tav>
                                      </p:tavLst>
                                    </p:anim>
                                    <p:anim calcmode="lin" valueType="num">
                                      <p:cBhvr>
                                        <p:cTn id="8" dur="500" fill="hold"/>
                                        <p:tgtEl>
                                          <p:spTgt spid="29698"/>
                                        </p:tgtEl>
                                        <p:attrNameLst>
                                          <p:attrName>ppt_h</p:attrName>
                                        </p:attrNameLst>
                                      </p:cBhvr>
                                      <p:tavLst>
                                        <p:tav tm="0">
                                          <p:val>
                                            <p:fltVal val="0"/>
                                          </p:val>
                                        </p:tav>
                                        <p:tav tm="100000">
                                          <p:val>
                                            <p:strVal val="#ppt_h"/>
                                          </p:val>
                                        </p:tav>
                                      </p:tavLst>
                                    </p:anim>
                                    <p:animEffect transition="in" filter="fade">
                                      <p:cBhvr>
                                        <p:cTn id="9" dur="500"/>
                                        <p:tgtEl>
                                          <p:spTgt spid="29698"/>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2">
                                            <p:graphicEl>
                                              <a:dgm id="{1894D5EC-E562-45B7-9DE8-64FF20A2E526}"/>
                                            </p:graphicEl>
                                          </p:spTgt>
                                        </p:tgtEl>
                                        <p:attrNameLst>
                                          <p:attrName>style.visibility</p:attrName>
                                        </p:attrNameLst>
                                      </p:cBhvr>
                                      <p:to>
                                        <p:strVal val="visible"/>
                                      </p:to>
                                    </p:set>
                                    <p:animEffect transition="in" filter="wipe(down)">
                                      <p:cBhvr>
                                        <p:cTn id="14" dur="500"/>
                                        <p:tgtEl>
                                          <p:spTgt spid="2">
                                            <p:graphicEl>
                                              <a:dgm id="{1894D5EC-E562-45B7-9DE8-64FF20A2E526}"/>
                                            </p:graphic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2">
                                            <p:graphicEl>
                                              <a:dgm id="{1B5BF0C9-7861-41BE-8627-35B393562475}"/>
                                            </p:graphicEl>
                                          </p:spTgt>
                                        </p:tgtEl>
                                        <p:attrNameLst>
                                          <p:attrName>style.visibility</p:attrName>
                                        </p:attrNameLst>
                                      </p:cBhvr>
                                      <p:to>
                                        <p:strVal val="visible"/>
                                      </p:to>
                                    </p:set>
                                    <p:animEffect transition="in" filter="wipe(down)">
                                      <p:cBhvr>
                                        <p:cTn id="19" dur="500"/>
                                        <p:tgtEl>
                                          <p:spTgt spid="2">
                                            <p:graphicEl>
                                              <a:dgm id="{1B5BF0C9-7861-41BE-8627-35B393562475}"/>
                                            </p:graphic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2">
                                            <p:graphicEl>
                                              <a:dgm id="{FC128173-5D0C-4169-8451-54CDEC5A70D9}"/>
                                            </p:graphicEl>
                                          </p:spTgt>
                                        </p:tgtEl>
                                        <p:attrNameLst>
                                          <p:attrName>style.visibility</p:attrName>
                                        </p:attrNameLst>
                                      </p:cBhvr>
                                      <p:to>
                                        <p:strVal val="visible"/>
                                      </p:to>
                                    </p:set>
                                    <p:animEffect transition="in" filter="wipe(down)">
                                      <p:cBhvr>
                                        <p:cTn id="24" dur="500"/>
                                        <p:tgtEl>
                                          <p:spTgt spid="2">
                                            <p:graphicEl>
                                              <a:dgm id="{FC128173-5D0C-4169-8451-54CDEC5A70D9}"/>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2">
                                            <p:graphicEl>
                                              <a:dgm id="{54A7363D-45FA-45B8-B532-BC1A9AD43935}"/>
                                            </p:graphicEl>
                                          </p:spTgt>
                                        </p:tgtEl>
                                        <p:attrNameLst>
                                          <p:attrName>style.visibility</p:attrName>
                                        </p:attrNameLst>
                                      </p:cBhvr>
                                      <p:to>
                                        <p:strVal val="visible"/>
                                      </p:to>
                                    </p:set>
                                    <p:animEffect transition="in" filter="wipe(down)">
                                      <p:cBhvr>
                                        <p:cTn id="29" dur="500"/>
                                        <p:tgtEl>
                                          <p:spTgt spid="2">
                                            <p:graphicEl>
                                              <a:dgm id="{54A7363D-45FA-45B8-B532-BC1A9AD43935}"/>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2">
                                            <p:graphicEl>
                                              <a:dgm id="{21D48884-6F12-4F47-A5CE-09FD2767F238}"/>
                                            </p:graphicEl>
                                          </p:spTgt>
                                        </p:tgtEl>
                                        <p:attrNameLst>
                                          <p:attrName>style.visibility</p:attrName>
                                        </p:attrNameLst>
                                      </p:cBhvr>
                                      <p:to>
                                        <p:strVal val="visible"/>
                                      </p:to>
                                    </p:set>
                                    <p:animEffect transition="in" filter="wipe(down)">
                                      <p:cBhvr>
                                        <p:cTn id="34" dur="500"/>
                                        <p:tgtEl>
                                          <p:spTgt spid="2">
                                            <p:graphicEl>
                                              <a:dgm id="{21D48884-6F12-4F47-A5CE-09FD2767F2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Graphic spid="2"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228600"/>
            <a:ext cx="8041440" cy="1442674"/>
          </a:xfrm>
        </p:spPr>
        <p:txBody>
          <a:bodyPr/>
          <a:lstStyle/>
          <a:p>
            <a:r>
              <a:rPr lang="en-US" dirty="0"/>
              <a:t>Innovativeness</a:t>
            </a:r>
          </a:p>
        </p:txBody>
      </p:sp>
      <p:sp>
        <p:nvSpPr>
          <p:cNvPr id="31747" name="Rectangle 3"/>
          <p:cNvSpPr>
            <a:spLocks noGrp="1" noChangeArrowheads="1"/>
          </p:cNvSpPr>
          <p:nvPr>
            <p:ph sz="quarter" idx="1"/>
          </p:nvPr>
        </p:nvSpPr>
        <p:spPr>
          <a:xfrm>
            <a:off x="914400" y="1677938"/>
            <a:ext cx="7467600" cy="3951337"/>
          </a:xfrm>
        </p:spPr>
        <p:txBody>
          <a:bodyPr/>
          <a:lstStyle/>
          <a:p>
            <a:pPr>
              <a:buFontTx/>
              <a:buNone/>
            </a:pPr>
            <a:r>
              <a:rPr lang="en-US" dirty="0"/>
              <a:t>   This is the degree to which an individual adopts an innovation relatively earlier than others</a:t>
            </a:r>
          </a:p>
          <a:p>
            <a:pPr>
              <a:buFontTx/>
              <a:buNone/>
            </a:pPr>
            <a:endParaRPr lang="en-US" dirty="0"/>
          </a:p>
          <a:p>
            <a:r>
              <a:rPr lang="en-US" dirty="0"/>
              <a:t>Based on time of adoption</a:t>
            </a:r>
          </a:p>
          <a:p>
            <a:endParaRPr lang="en-US" dirty="0"/>
          </a:p>
          <a:p>
            <a:r>
              <a:rPr lang="en-US" dirty="0"/>
              <a:t>Based on number of new product adoption</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48400" y="4629150"/>
            <a:ext cx="2667000" cy="2000250"/>
          </a:xfrm>
          <a:prstGeom prst="rect">
            <a:avLst/>
          </a:prstGeom>
          <a:ln>
            <a:noFill/>
          </a:ln>
          <a:effectLst>
            <a:softEdge rad="112500"/>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1746"/>
                                        </p:tgtEl>
                                        <p:attrNameLst>
                                          <p:attrName>style.visibility</p:attrName>
                                        </p:attrNameLst>
                                      </p:cBhvr>
                                      <p:to>
                                        <p:strVal val="visible"/>
                                      </p:to>
                                    </p:set>
                                    <p:anim calcmode="lin" valueType="num">
                                      <p:cBhvr>
                                        <p:cTn id="7" dur="500" fill="hold"/>
                                        <p:tgtEl>
                                          <p:spTgt spid="31746"/>
                                        </p:tgtEl>
                                        <p:attrNameLst>
                                          <p:attrName>ppt_w</p:attrName>
                                        </p:attrNameLst>
                                      </p:cBhvr>
                                      <p:tavLst>
                                        <p:tav tm="0">
                                          <p:val>
                                            <p:fltVal val="0"/>
                                          </p:val>
                                        </p:tav>
                                        <p:tav tm="100000">
                                          <p:val>
                                            <p:strVal val="#ppt_w"/>
                                          </p:val>
                                        </p:tav>
                                      </p:tavLst>
                                    </p:anim>
                                    <p:anim calcmode="lin" valueType="num">
                                      <p:cBhvr>
                                        <p:cTn id="8" dur="500" fill="hold"/>
                                        <p:tgtEl>
                                          <p:spTgt spid="31746"/>
                                        </p:tgtEl>
                                        <p:attrNameLst>
                                          <p:attrName>ppt_h</p:attrName>
                                        </p:attrNameLst>
                                      </p:cBhvr>
                                      <p:tavLst>
                                        <p:tav tm="0">
                                          <p:val>
                                            <p:fltVal val="0"/>
                                          </p:val>
                                        </p:tav>
                                        <p:tav tm="100000">
                                          <p:val>
                                            <p:strVal val="#ppt_h"/>
                                          </p:val>
                                        </p:tav>
                                      </p:tavLst>
                                    </p:anim>
                                    <p:animEffect transition="in" filter="fade">
                                      <p:cBhvr>
                                        <p:cTn id="9" dur="500"/>
                                        <p:tgtEl>
                                          <p:spTgt spid="31746"/>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1747">
                                            <p:txEl>
                                              <p:pRg st="0" end="0"/>
                                            </p:txEl>
                                          </p:spTgt>
                                        </p:tgtEl>
                                        <p:attrNameLst>
                                          <p:attrName>style.visibility</p:attrName>
                                        </p:attrNameLst>
                                      </p:cBhvr>
                                      <p:to>
                                        <p:strVal val="visible"/>
                                      </p:to>
                                    </p:set>
                                    <p:animEffect transition="in" filter="fade">
                                      <p:cBhvr>
                                        <p:cTn id="14" dur="1000">
                                          <p:stCondLst>
                                            <p:cond delay="0"/>
                                          </p:stCondLst>
                                        </p:cTn>
                                        <p:tgtEl>
                                          <p:spTgt spid="31747">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1747">
                                            <p:txEl>
                                              <p:pRg st="2" end="2"/>
                                            </p:txEl>
                                          </p:spTgt>
                                        </p:tgtEl>
                                        <p:attrNameLst>
                                          <p:attrName>style.visibility</p:attrName>
                                        </p:attrNameLst>
                                      </p:cBhvr>
                                      <p:to>
                                        <p:strVal val="visible"/>
                                      </p:to>
                                    </p:set>
                                    <p:animEffect transition="in" filter="fade">
                                      <p:cBhvr>
                                        <p:cTn id="19" dur="1000">
                                          <p:stCondLst>
                                            <p:cond delay="0"/>
                                          </p:stCondLst>
                                        </p:cTn>
                                        <p:tgtEl>
                                          <p:spTgt spid="31747">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1747">
                                            <p:txEl>
                                              <p:pRg st="4" end="4"/>
                                            </p:txEl>
                                          </p:spTgt>
                                        </p:tgtEl>
                                        <p:attrNameLst>
                                          <p:attrName>style.visibility</p:attrName>
                                        </p:attrNameLst>
                                      </p:cBhvr>
                                      <p:to>
                                        <p:strVal val="visible"/>
                                      </p:to>
                                    </p:set>
                                    <p:animEffect transition="in" filter="fade">
                                      <p:cBhvr>
                                        <p:cTn id="24" dur="1000">
                                          <p:stCondLst>
                                            <p:cond delay="0"/>
                                          </p:stCondLst>
                                        </p:cTn>
                                        <p:tgtEl>
                                          <p:spTgt spid="317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P spid="31747"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533400" y="457200"/>
            <a:ext cx="8041440" cy="1442674"/>
          </a:xfrm>
        </p:spPr>
        <p:txBody>
          <a:bodyPr/>
          <a:lstStyle/>
          <a:p>
            <a:r>
              <a:rPr lang="en-US" sz="4400" dirty="0"/>
              <a:t>Parameters for Innovativeness</a:t>
            </a:r>
          </a:p>
        </p:txBody>
      </p:sp>
      <p:graphicFrame>
        <p:nvGraphicFramePr>
          <p:cNvPr id="2" name="Content Placeholder 1"/>
          <p:cNvGraphicFramePr>
            <a:graphicFrameLocks noGrp="1"/>
          </p:cNvGraphicFramePr>
          <p:nvPr>
            <p:ph sz="quarter" idx="1"/>
            <p:extLst>
              <p:ext uri="{D42A27DB-BD31-4B8C-83A1-F6EECF244321}">
                <p14:modId xmlns:p14="http://schemas.microsoft.com/office/powerpoint/2010/main" val="4023023562"/>
              </p:ext>
            </p:extLst>
          </p:nvPr>
        </p:nvGraphicFramePr>
        <p:xfrm>
          <a:off x="762000" y="1905000"/>
          <a:ext cx="7543800" cy="4267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p:cTn id="7" dur="500" fill="hold"/>
                                        <p:tgtEl>
                                          <p:spTgt spid="32770"/>
                                        </p:tgtEl>
                                        <p:attrNameLst>
                                          <p:attrName>ppt_w</p:attrName>
                                        </p:attrNameLst>
                                      </p:cBhvr>
                                      <p:tavLst>
                                        <p:tav tm="0">
                                          <p:val>
                                            <p:fltVal val="0"/>
                                          </p:val>
                                        </p:tav>
                                        <p:tav tm="100000">
                                          <p:val>
                                            <p:strVal val="#ppt_w"/>
                                          </p:val>
                                        </p:tav>
                                      </p:tavLst>
                                    </p:anim>
                                    <p:anim calcmode="lin" valueType="num">
                                      <p:cBhvr>
                                        <p:cTn id="8" dur="500" fill="hold"/>
                                        <p:tgtEl>
                                          <p:spTgt spid="32770"/>
                                        </p:tgtEl>
                                        <p:attrNameLst>
                                          <p:attrName>ppt_h</p:attrName>
                                        </p:attrNameLst>
                                      </p:cBhvr>
                                      <p:tavLst>
                                        <p:tav tm="0">
                                          <p:val>
                                            <p:fltVal val="0"/>
                                          </p:val>
                                        </p:tav>
                                        <p:tav tm="100000">
                                          <p:val>
                                            <p:strVal val="#ppt_h"/>
                                          </p:val>
                                        </p:tav>
                                      </p:tavLst>
                                    </p:anim>
                                    <p:animEffect transition="in" filter="fade">
                                      <p:cBhvr>
                                        <p:cTn id="9" dur="500"/>
                                        <p:tgtEl>
                                          <p:spTgt spid="3277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
                                            <p:graphicEl>
                                              <a:dgm id="{2CB0698F-FE77-413E-A65D-88F78E596AC2}"/>
                                            </p:graphicEl>
                                          </p:spTgt>
                                        </p:tgtEl>
                                        <p:attrNameLst>
                                          <p:attrName>style.visibility</p:attrName>
                                        </p:attrNameLst>
                                      </p:cBhvr>
                                      <p:to>
                                        <p:strVal val="visible"/>
                                      </p:to>
                                    </p:set>
                                    <p:animEffect transition="in" filter="fade">
                                      <p:cBhvr>
                                        <p:cTn id="14" dur="500"/>
                                        <p:tgtEl>
                                          <p:spTgt spid="2">
                                            <p:graphicEl>
                                              <a:dgm id="{2CB0698F-FE77-413E-A65D-88F78E596AC2}"/>
                                            </p:graphic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
                                            <p:graphicEl>
                                              <a:dgm id="{7D1ECAF1-755A-441C-AA59-6B3492105356}"/>
                                            </p:graphicEl>
                                          </p:spTgt>
                                        </p:tgtEl>
                                        <p:attrNameLst>
                                          <p:attrName>style.visibility</p:attrName>
                                        </p:attrNameLst>
                                      </p:cBhvr>
                                      <p:to>
                                        <p:strVal val="visible"/>
                                      </p:to>
                                    </p:set>
                                    <p:animEffect transition="in" filter="fade">
                                      <p:cBhvr>
                                        <p:cTn id="19" dur="500"/>
                                        <p:tgtEl>
                                          <p:spTgt spid="2">
                                            <p:graphicEl>
                                              <a:dgm id="{7D1ECAF1-755A-441C-AA59-6B3492105356}"/>
                                            </p:graphic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
                                            <p:graphicEl>
                                              <a:dgm id="{0E0D1A6F-8066-45A9-AEFB-CC907AE5ACED}"/>
                                            </p:graphicEl>
                                          </p:spTgt>
                                        </p:tgtEl>
                                        <p:attrNameLst>
                                          <p:attrName>style.visibility</p:attrName>
                                        </p:attrNameLst>
                                      </p:cBhvr>
                                      <p:to>
                                        <p:strVal val="visible"/>
                                      </p:to>
                                    </p:set>
                                    <p:animEffect transition="in" filter="fade">
                                      <p:cBhvr>
                                        <p:cTn id="24" dur="500"/>
                                        <p:tgtEl>
                                          <p:spTgt spid="2">
                                            <p:graphicEl>
                                              <a:dgm id="{0E0D1A6F-8066-45A9-AEFB-CC907AE5ACE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Graphic spid="2" grpId="0">
        <p:bldSub>
          <a:bldDgm bld="one"/>
        </p:bldSub>
      </p:bldGraphic>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dirty="0"/>
              <a:t>Socio – Economic Variables </a:t>
            </a:r>
          </a:p>
        </p:txBody>
      </p:sp>
      <p:graphicFrame>
        <p:nvGraphicFramePr>
          <p:cNvPr id="2" name="Content Placeholder 1"/>
          <p:cNvGraphicFramePr>
            <a:graphicFrameLocks noGrp="1"/>
          </p:cNvGraphicFramePr>
          <p:nvPr>
            <p:ph sz="quarter" idx="1"/>
            <p:extLst>
              <p:ext uri="{D42A27DB-BD31-4B8C-83A1-F6EECF244321}">
                <p14:modId xmlns:p14="http://schemas.microsoft.com/office/powerpoint/2010/main" val="3290128819"/>
              </p:ext>
            </p:extLst>
          </p:nvPr>
        </p:nvGraphicFramePr>
        <p:xfrm>
          <a:off x="762000" y="1981200"/>
          <a:ext cx="7620000" cy="43624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3794"/>
                                        </p:tgtEl>
                                        <p:attrNameLst>
                                          <p:attrName>style.visibility</p:attrName>
                                        </p:attrNameLst>
                                      </p:cBhvr>
                                      <p:to>
                                        <p:strVal val="visible"/>
                                      </p:to>
                                    </p:set>
                                    <p:anim calcmode="lin" valueType="num">
                                      <p:cBhvr>
                                        <p:cTn id="7" dur="500" fill="hold"/>
                                        <p:tgtEl>
                                          <p:spTgt spid="33794"/>
                                        </p:tgtEl>
                                        <p:attrNameLst>
                                          <p:attrName>ppt_w</p:attrName>
                                        </p:attrNameLst>
                                      </p:cBhvr>
                                      <p:tavLst>
                                        <p:tav tm="0">
                                          <p:val>
                                            <p:fltVal val="0"/>
                                          </p:val>
                                        </p:tav>
                                        <p:tav tm="100000">
                                          <p:val>
                                            <p:strVal val="#ppt_w"/>
                                          </p:val>
                                        </p:tav>
                                      </p:tavLst>
                                    </p:anim>
                                    <p:anim calcmode="lin" valueType="num">
                                      <p:cBhvr>
                                        <p:cTn id="8" dur="500" fill="hold"/>
                                        <p:tgtEl>
                                          <p:spTgt spid="33794"/>
                                        </p:tgtEl>
                                        <p:attrNameLst>
                                          <p:attrName>ppt_h</p:attrName>
                                        </p:attrNameLst>
                                      </p:cBhvr>
                                      <p:tavLst>
                                        <p:tav tm="0">
                                          <p:val>
                                            <p:fltVal val="0"/>
                                          </p:val>
                                        </p:tav>
                                        <p:tav tm="100000">
                                          <p:val>
                                            <p:strVal val="#ppt_h"/>
                                          </p:val>
                                        </p:tav>
                                      </p:tavLst>
                                    </p:anim>
                                    <p:animEffect transition="in" filter="fade">
                                      <p:cBhvr>
                                        <p:cTn id="9" dur="500"/>
                                        <p:tgtEl>
                                          <p:spTgt spid="33794"/>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
                                            <p:graphicEl>
                                              <a:dgm id="{73873F83-5E6C-4389-A715-CA260F5A07C9}"/>
                                            </p:graphicEl>
                                          </p:spTgt>
                                        </p:tgtEl>
                                        <p:attrNameLst>
                                          <p:attrName>style.visibility</p:attrName>
                                        </p:attrNameLst>
                                      </p:cBhvr>
                                      <p:to>
                                        <p:strVal val="visible"/>
                                      </p:to>
                                    </p:set>
                                    <p:animEffect transition="in" filter="fade">
                                      <p:cBhvr>
                                        <p:cTn id="14" dur="500"/>
                                        <p:tgtEl>
                                          <p:spTgt spid="2">
                                            <p:graphicEl>
                                              <a:dgm id="{73873F83-5E6C-4389-A715-CA260F5A07C9}"/>
                                            </p:graphic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
                                            <p:graphicEl>
                                              <a:dgm id="{B08DF698-894C-48B1-BFCC-52D2B6617AD2}"/>
                                            </p:graphicEl>
                                          </p:spTgt>
                                        </p:tgtEl>
                                        <p:attrNameLst>
                                          <p:attrName>style.visibility</p:attrName>
                                        </p:attrNameLst>
                                      </p:cBhvr>
                                      <p:to>
                                        <p:strVal val="visible"/>
                                      </p:to>
                                    </p:set>
                                    <p:animEffect transition="in" filter="fade">
                                      <p:cBhvr>
                                        <p:cTn id="17" dur="500"/>
                                        <p:tgtEl>
                                          <p:spTgt spid="2">
                                            <p:graphicEl>
                                              <a:dgm id="{B08DF698-894C-48B1-BFCC-52D2B6617AD2}"/>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graphicEl>
                                              <a:dgm id="{C2D1A80D-6457-4515-835B-ED40F9E3003A}"/>
                                            </p:graphicEl>
                                          </p:spTgt>
                                        </p:tgtEl>
                                        <p:attrNameLst>
                                          <p:attrName>style.visibility</p:attrName>
                                        </p:attrNameLst>
                                      </p:cBhvr>
                                      <p:to>
                                        <p:strVal val="visible"/>
                                      </p:to>
                                    </p:set>
                                    <p:animEffect transition="in" filter="fade">
                                      <p:cBhvr>
                                        <p:cTn id="22" dur="500"/>
                                        <p:tgtEl>
                                          <p:spTgt spid="2">
                                            <p:graphicEl>
                                              <a:dgm id="{C2D1A80D-6457-4515-835B-ED40F9E3003A}"/>
                                            </p:graphic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
                                            <p:graphicEl>
                                              <a:dgm id="{E85C77BA-AF3B-4054-A7DB-A88BA5C03B96}"/>
                                            </p:graphicEl>
                                          </p:spTgt>
                                        </p:tgtEl>
                                        <p:attrNameLst>
                                          <p:attrName>style.visibility</p:attrName>
                                        </p:attrNameLst>
                                      </p:cBhvr>
                                      <p:to>
                                        <p:strVal val="visible"/>
                                      </p:to>
                                    </p:set>
                                    <p:animEffect transition="in" filter="fade">
                                      <p:cBhvr>
                                        <p:cTn id="25" dur="500"/>
                                        <p:tgtEl>
                                          <p:spTgt spid="2">
                                            <p:graphicEl>
                                              <a:dgm id="{E85C77BA-AF3B-4054-A7DB-A88BA5C03B96}"/>
                                            </p:graphic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
                                            <p:graphicEl>
                                              <a:dgm id="{69CDAE1E-79DA-4EE6-B209-F1A3341EDB8C}"/>
                                            </p:graphicEl>
                                          </p:spTgt>
                                        </p:tgtEl>
                                        <p:attrNameLst>
                                          <p:attrName>style.visibility</p:attrName>
                                        </p:attrNameLst>
                                      </p:cBhvr>
                                      <p:to>
                                        <p:strVal val="visible"/>
                                      </p:to>
                                    </p:set>
                                    <p:animEffect transition="in" filter="fade">
                                      <p:cBhvr>
                                        <p:cTn id="30" dur="500"/>
                                        <p:tgtEl>
                                          <p:spTgt spid="2">
                                            <p:graphicEl>
                                              <a:dgm id="{69CDAE1E-79DA-4EE6-B209-F1A3341EDB8C}"/>
                                            </p:graphic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
                                            <p:graphicEl>
                                              <a:dgm id="{F37DE4C4-CB94-4821-83BE-D09AAB2A3B07}"/>
                                            </p:graphicEl>
                                          </p:spTgt>
                                        </p:tgtEl>
                                        <p:attrNameLst>
                                          <p:attrName>style.visibility</p:attrName>
                                        </p:attrNameLst>
                                      </p:cBhvr>
                                      <p:to>
                                        <p:strVal val="visible"/>
                                      </p:to>
                                    </p:set>
                                    <p:animEffect transition="in" filter="fade">
                                      <p:cBhvr>
                                        <p:cTn id="33" dur="500"/>
                                        <p:tgtEl>
                                          <p:spTgt spid="2">
                                            <p:graphicEl>
                                              <a:dgm id="{F37DE4C4-CB94-4821-83BE-D09AAB2A3B07}"/>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
                                            <p:graphicEl>
                                              <a:dgm id="{5AA0B16C-9FB2-4CC2-AEBF-163510822B8B}"/>
                                            </p:graphicEl>
                                          </p:spTgt>
                                        </p:tgtEl>
                                        <p:attrNameLst>
                                          <p:attrName>style.visibility</p:attrName>
                                        </p:attrNameLst>
                                      </p:cBhvr>
                                      <p:to>
                                        <p:strVal val="visible"/>
                                      </p:to>
                                    </p:set>
                                    <p:animEffect transition="in" filter="fade">
                                      <p:cBhvr>
                                        <p:cTn id="38" dur="500"/>
                                        <p:tgtEl>
                                          <p:spTgt spid="2">
                                            <p:graphicEl>
                                              <a:dgm id="{5AA0B16C-9FB2-4CC2-AEBF-163510822B8B}"/>
                                            </p:graphic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
                                            <p:graphicEl>
                                              <a:dgm id="{EF3872E1-0A69-4717-B8C2-4EB0B6CA3423}"/>
                                            </p:graphicEl>
                                          </p:spTgt>
                                        </p:tgtEl>
                                        <p:attrNameLst>
                                          <p:attrName>style.visibility</p:attrName>
                                        </p:attrNameLst>
                                      </p:cBhvr>
                                      <p:to>
                                        <p:strVal val="visible"/>
                                      </p:to>
                                    </p:set>
                                    <p:animEffect transition="in" filter="fade">
                                      <p:cBhvr>
                                        <p:cTn id="41" dur="500"/>
                                        <p:tgtEl>
                                          <p:spTgt spid="2">
                                            <p:graphicEl>
                                              <a:dgm id="{EF3872E1-0A69-4717-B8C2-4EB0B6CA3423}"/>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
                                            <p:graphicEl>
                                              <a:dgm id="{F21E6DEB-B688-4146-81F9-69EC95CC4E4F}"/>
                                            </p:graphicEl>
                                          </p:spTgt>
                                        </p:tgtEl>
                                        <p:attrNameLst>
                                          <p:attrName>style.visibility</p:attrName>
                                        </p:attrNameLst>
                                      </p:cBhvr>
                                      <p:to>
                                        <p:strVal val="visible"/>
                                      </p:to>
                                    </p:set>
                                    <p:animEffect transition="in" filter="fade">
                                      <p:cBhvr>
                                        <p:cTn id="46" dur="500"/>
                                        <p:tgtEl>
                                          <p:spTgt spid="2">
                                            <p:graphicEl>
                                              <a:dgm id="{F21E6DEB-B688-4146-81F9-69EC95CC4E4F}"/>
                                            </p:graphic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
                                            <p:graphicEl>
                                              <a:dgm id="{E9469334-F424-4C08-8E45-C7C19CBED046}"/>
                                            </p:graphicEl>
                                          </p:spTgt>
                                        </p:tgtEl>
                                        <p:attrNameLst>
                                          <p:attrName>style.visibility</p:attrName>
                                        </p:attrNameLst>
                                      </p:cBhvr>
                                      <p:to>
                                        <p:strVal val="visible"/>
                                      </p:to>
                                    </p:set>
                                    <p:animEffect transition="in" filter="fade">
                                      <p:cBhvr>
                                        <p:cTn id="49" dur="500"/>
                                        <p:tgtEl>
                                          <p:spTgt spid="2">
                                            <p:graphicEl>
                                              <a:dgm id="{E9469334-F424-4C08-8E45-C7C19CBED046}"/>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2">
                                            <p:graphicEl>
                                              <a:dgm id="{C26B7E2F-FEB4-4139-89B5-D3B3D7E190E6}"/>
                                            </p:graphicEl>
                                          </p:spTgt>
                                        </p:tgtEl>
                                        <p:attrNameLst>
                                          <p:attrName>style.visibility</p:attrName>
                                        </p:attrNameLst>
                                      </p:cBhvr>
                                      <p:to>
                                        <p:strVal val="visible"/>
                                      </p:to>
                                    </p:set>
                                    <p:animEffect transition="in" filter="fade">
                                      <p:cBhvr>
                                        <p:cTn id="54" dur="500"/>
                                        <p:tgtEl>
                                          <p:spTgt spid="2">
                                            <p:graphicEl>
                                              <a:dgm id="{C26B7E2F-FEB4-4139-89B5-D3B3D7E190E6}"/>
                                            </p:graphicEl>
                                          </p:spTgt>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
                                            <p:graphicEl>
                                              <a:dgm id="{9A0C762F-1B56-401F-B259-C437DA37DB16}"/>
                                            </p:graphicEl>
                                          </p:spTgt>
                                        </p:tgtEl>
                                        <p:attrNameLst>
                                          <p:attrName>style.visibility</p:attrName>
                                        </p:attrNameLst>
                                      </p:cBhvr>
                                      <p:to>
                                        <p:strVal val="visible"/>
                                      </p:to>
                                    </p:set>
                                    <p:animEffect transition="in" filter="fade">
                                      <p:cBhvr>
                                        <p:cTn id="57" dur="500"/>
                                        <p:tgtEl>
                                          <p:spTgt spid="2">
                                            <p:graphicEl>
                                              <a:dgm id="{9A0C762F-1B56-401F-B259-C437DA37DB16}"/>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
                                            <p:graphicEl>
                                              <a:dgm id="{2C8C29EB-34DA-4154-9B43-DED22E526664}"/>
                                            </p:graphicEl>
                                          </p:spTgt>
                                        </p:tgtEl>
                                        <p:attrNameLst>
                                          <p:attrName>style.visibility</p:attrName>
                                        </p:attrNameLst>
                                      </p:cBhvr>
                                      <p:to>
                                        <p:strVal val="visible"/>
                                      </p:to>
                                    </p:set>
                                    <p:animEffect transition="in" filter="fade">
                                      <p:cBhvr>
                                        <p:cTn id="62" dur="500"/>
                                        <p:tgtEl>
                                          <p:spTgt spid="2">
                                            <p:graphicEl>
                                              <a:dgm id="{2C8C29EB-34DA-4154-9B43-DED22E526664}"/>
                                            </p:graphicEl>
                                          </p:spTgt>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
                                            <p:graphicEl>
                                              <a:dgm id="{A3AD5808-337C-4B37-B423-99ECA02E932E}"/>
                                            </p:graphicEl>
                                          </p:spTgt>
                                        </p:tgtEl>
                                        <p:attrNameLst>
                                          <p:attrName>style.visibility</p:attrName>
                                        </p:attrNameLst>
                                      </p:cBhvr>
                                      <p:to>
                                        <p:strVal val="visible"/>
                                      </p:to>
                                    </p:set>
                                    <p:animEffect transition="in" filter="fade">
                                      <p:cBhvr>
                                        <p:cTn id="65" dur="500"/>
                                        <p:tgtEl>
                                          <p:spTgt spid="2">
                                            <p:graphicEl>
                                              <a:dgm id="{A3AD5808-337C-4B37-B423-99ECA02E932E}"/>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2">
                                            <p:graphicEl>
                                              <a:dgm id="{7013E72B-E747-4081-A6BF-9847DDF7FE01}"/>
                                            </p:graphicEl>
                                          </p:spTgt>
                                        </p:tgtEl>
                                        <p:attrNameLst>
                                          <p:attrName>style.visibility</p:attrName>
                                        </p:attrNameLst>
                                      </p:cBhvr>
                                      <p:to>
                                        <p:strVal val="visible"/>
                                      </p:to>
                                    </p:set>
                                    <p:animEffect transition="in" filter="fade">
                                      <p:cBhvr>
                                        <p:cTn id="70" dur="500"/>
                                        <p:tgtEl>
                                          <p:spTgt spid="2">
                                            <p:graphicEl>
                                              <a:dgm id="{7013E72B-E747-4081-A6BF-9847DDF7FE01}"/>
                                            </p:graphicEl>
                                          </p:spTgt>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
                                            <p:graphicEl>
                                              <a:dgm id="{EFF66029-015B-4D77-B765-507D49BFEE0D}"/>
                                            </p:graphicEl>
                                          </p:spTgt>
                                        </p:tgtEl>
                                        <p:attrNameLst>
                                          <p:attrName>style.visibility</p:attrName>
                                        </p:attrNameLst>
                                      </p:cBhvr>
                                      <p:to>
                                        <p:strVal val="visible"/>
                                      </p:to>
                                    </p:set>
                                    <p:animEffect transition="in" filter="fade">
                                      <p:cBhvr>
                                        <p:cTn id="73" dur="500"/>
                                        <p:tgtEl>
                                          <p:spTgt spid="2">
                                            <p:graphicEl>
                                              <a:dgm id="{EFF66029-015B-4D77-B765-507D49BFEE0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Graphic spid="2" grpId="0">
        <p:bldSub>
          <a:bldDgm bld="one"/>
        </p:bldSub>
      </p:bldGraphic>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533400" y="152400"/>
            <a:ext cx="8041440" cy="1442674"/>
          </a:xfrm>
        </p:spPr>
        <p:txBody>
          <a:bodyPr/>
          <a:lstStyle/>
          <a:p>
            <a:r>
              <a:rPr lang="en-US" dirty="0"/>
              <a:t>Personality and Attitude</a:t>
            </a:r>
          </a:p>
        </p:txBody>
      </p:sp>
      <p:sp>
        <p:nvSpPr>
          <p:cNvPr id="34820" name="Rectangle 4"/>
          <p:cNvSpPr>
            <a:spLocks noGrp="1" noChangeArrowheads="1"/>
          </p:cNvSpPr>
          <p:nvPr>
            <p:ph sz="quarter" idx="1"/>
          </p:nvPr>
        </p:nvSpPr>
        <p:spPr>
          <a:xfrm>
            <a:off x="838200" y="1600200"/>
            <a:ext cx="3657600" cy="3950208"/>
          </a:xfrm>
          <a:prstGeom prst="rect">
            <a:avLst/>
          </a:prstGeom>
        </p:spPr>
        <p:txBody>
          <a:bodyPr/>
          <a:lstStyle/>
          <a:p>
            <a:r>
              <a:rPr lang="en-US" dirty="0"/>
              <a:t>Empathy</a:t>
            </a:r>
          </a:p>
          <a:p>
            <a:r>
              <a:rPr lang="en-US" dirty="0"/>
              <a:t>Ability to deal in abstraction</a:t>
            </a:r>
          </a:p>
          <a:p>
            <a:r>
              <a:rPr lang="en-US" dirty="0"/>
              <a:t>Rationality</a:t>
            </a:r>
          </a:p>
          <a:p>
            <a:r>
              <a:rPr lang="en-US" dirty="0"/>
              <a:t>Intelligence</a:t>
            </a:r>
          </a:p>
          <a:p>
            <a:r>
              <a:rPr lang="en-US" dirty="0" err="1"/>
              <a:t>Favourable</a:t>
            </a:r>
            <a:r>
              <a:rPr lang="en-US" dirty="0"/>
              <a:t> attitude towards change</a:t>
            </a:r>
          </a:p>
          <a:p>
            <a:pPr>
              <a:buFontTx/>
              <a:buNone/>
            </a:pPr>
            <a:endParaRPr lang="en-US" dirty="0"/>
          </a:p>
        </p:txBody>
      </p:sp>
      <p:sp>
        <p:nvSpPr>
          <p:cNvPr id="34821" name="Rectangle 5"/>
          <p:cNvSpPr>
            <a:spLocks noGrp="1" noChangeArrowheads="1"/>
          </p:cNvSpPr>
          <p:nvPr>
            <p:ph sz="quarter" idx="2"/>
          </p:nvPr>
        </p:nvSpPr>
        <p:spPr>
          <a:xfrm>
            <a:off x="4724400" y="1524000"/>
            <a:ext cx="3657600" cy="3950208"/>
          </a:xfrm>
          <a:prstGeom prst="rect">
            <a:avLst/>
          </a:prstGeom>
        </p:spPr>
        <p:txBody>
          <a:bodyPr/>
          <a:lstStyle/>
          <a:p>
            <a:r>
              <a:rPr lang="en-US" dirty="0"/>
              <a:t>Ability to cope with uncertainty</a:t>
            </a:r>
          </a:p>
          <a:p>
            <a:r>
              <a:rPr lang="en-US" dirty="0" err="1"/>
              <a:t>Favourable</a:t>
            </a:r>
            <a:r>
              <a:rPr lang="en-US" dirty="0"/>
              <a:t> attitude towards education </a:t>
            </a:r>
          </a:p>
          <a:p>
            <a:r>
              <a:rPr lang="en-US" dirty="0" err="1"/>
              <a:t>Favourable</a:t>
            </a:r>
            <a:r>
              <a:rPr lang="en-US" dirty="0"/>
              <a:t> attitude towards science</a:t>
            </a:r>
          </a:p>
          <a:p>
            <a:r>
              <a:rPr lang="en-US" dirty="0"/>
              <a:t>High aspirations</a:t>
            </a:r>
          </a:p>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4600" y="4648200"/>
            <a:ext cx="2387600" cy="19050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4818"/>
                                        </p:tgtEl>
                                        <p:attrNameLst>
                                          <p:attrName>style.visibility</p:attrName>
                                        </p:attrNameLst>
                                      </p:cBhvr>
                                      <p:to>
                                        <p:strVal val="visible"/>
                                      </p:to>
                                    </p:set>
                                    <p:anim calcmode="lin" valueType="num">
                                      <p:cBhvr>
                                        <p:cTn id="7" dur="500" fill="hold"/>
                                        <p:tgtEl>
                                          <p:spTgt spid="34818"/>
                                        </p:tgtEl>
                                        <p:attrNameLst>
                                          <p:attrName>ppt_w</p:attrName>
                                        </p:attrNameLst>
                                      </p:cBhvr>
                                      <p:tavLst>
                                        <p:tav tm="0">
                                          <p:val>
                                            <p:fltVal val="0"/>
                                          </p:val>
                                        </p:tav>
                                        <p:tav tm="100000">
                                          <p:val>
                                            <p:strVal val="#ppt_w"/>
                                          </p:val>
                                        </p:tav>
                                      </p:tavLst>
                                    </p:anim>
                                    <p:anim calcmode="lin" valueType="num">
                                      <p:cBhvr>
                                        <p:cTn id="8" dur="500" fill="hold"/>
                                        <p:tgtEl>
                                          <p:spTgt spid="34818"/>
                                        </p:tgtEl>
                                        <p:attrNameLst>
                                          <p:attrName>ppt_h</p:attrName>
                                        </p:attrNameLst>
                                      </p:cBhvr>
                                      <p:tavLst>
                                        <p:tav tm="0">
                                          <p:val>
                                            <p:fltVal val="0"/>
                                          </p:val>
                                        </p:tav>
                                        <p:tav tm="100000">
                                          <p:val>
                                            <p:strVal val="#ppt_h"/>
                                          </p:val>
                                        </p:tav>
                                      </p:tavLst>
                                    </p:anim>
                                    <p:animEffect transition="in" filter="fade">
                                      <p:cBhvr>
                                        <p:cTn id="9" dur="500"/>
                                        <p:tgtEl>
                                          <p:spTgt spid="34818"/>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4820">
                                            <p:txEl>
                                              <p:pRg st="0" end="0"/>
                                            </p:txEl>
                                          </p:spTgt>
                                        </p:tgtEl>
                                        <p:attrNameLst>
                                          <p:attrName>style.visibility</p:attrName>
                                        </p:attrNameLst>
                                      </p:cBhvr>
                                      <p:to>
                                        <p:strVal val="visible"/>
                                      </p:to>
                                    </p:set>
                                    <p:animEffect transition="in" filter="fade">
                                      <p:cBhvr>
                                        <p:cTn id="14" dur="1000">
                                          <p:stCondLst>
                                            <p:cond delay="0"/>
                                          </p:stCondLst>
                                        </p:cTn>
                                        <p:tgtEl>
                                          <p:spTgt spid="34820">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4820">
                                            <p:txEl>
                                              <p:pRg st="1" end="1"/>
                                            </p:txEl>
                                          </p:spTgt>
                                        </p:tgtEl>
                                        <p:attrNameLst>
                                          <p:attrName>style.visibility</p:attrName>
                                        </p:attrNameLst>
                                      </p:cBhvr>
                                      <p:to>
                                        <p:strVal val="visible"/>
                                      </p:to>
                                    </p:set>
                                    <p:animEffect transition="in" filter="fade">
                                      <p:cBhvr>
                                        <p:cTn id="19" dur="1000">
                                          <p:stCondLst>
                                            <p:cond delay="0"/>
                                          </p:stCondLst>
                                        </p:cTn>
                                        <p:tgtEl>
                                          <p:spTgt spid="34820">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4820">
                                            <p:txEl>
                                              <p:pRg st="2" end="2"/>
                                            </p:txEl>
                                          </p:spTgt>
                                        </p:tgtEl>
                                        <p:attrNameLst>
                                          <p:attrName>style.visibility</p:attrName>
                                        </p:attrNameLst>
                                      </p:cBhvr>
                                      <p:to>
                                        <p:strVal val="visible"/>
                                      </p:to>
                                    </p:set>
                                    <p:animEffect transition="in" filter="fade">
                                      <p:cBhvr>
                                        <p:cTn id="24" dur="1000">
                                          <p:stCondLst>
                                            <p:cond delay="0"/>
                                          </p:stCondLst>
                                        </p:cTn>
                                        <p:tgtEl>
                                          <p:spTgt spid="34820">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4820">
                                            <p:txEl>
                                              <p:pRg st="3" end="3"/>
                                            </p:txEl>
                                          </p:spTgt>
                                        </p:tgtEl>
                                        <p:attrNameLst>
                                          <p:attrName>style.visibility</p:attrName>
                                        </p:attrNameLst>
                                      </p:cBhvr>
                                      <p:to>
                                        <p:strVal val="visible"/>
                                      </p:to>
                                    </p:set>
                                    <p:animEffect transition="in" filter="fade">
                                      <p:cBhvr>
                                        <p:cTn id="29" dur="1000">
                                          <p:stCondLst>
                                            <p:cond delay="0"/>
                                          </p:stCondLst>
                                        </p:cTn>
                                        <p:tgtEl>
                                          <p:spTgt spid="34820">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4820">
                                            <p:txEl>
                                              <p:pRg st="4" end="4"/>
                                            </p:txEl>
                                          </p:spTgt>
                                        </p:tgtEl>
                                        <p:attrNameLst>
                                          <p:attrName>style.visibility</p:attrName>
                                        </p:attrNameLst>
                                      </p:cBhvr>
                                      <p:to>
                                        <p:strVal val="visible"/>
                                      </p:to>
                                    </p:set>
                                    <p:animEffect transition="in" filter="fade">
                                      <p:cBhvr>
                                        <p:cTn id="34" dur="1000">
                                          <p:stCondLst>
                                            <p:cond delay="0"/>
                                          </p:stCondLst>
                                        </p:cTn>
                                        <p:tgtEl>
                                          <p:spTgt spid="34820">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4821">
                                            <p:txEl>
                                              <p:pRg st="0" end="0"/>
                                            </p:txEl>
                                          </p:spTgt>
                                        </p:tgtEl>
                                        <p:attrNameLst>
                                          <p:attrName>style.visibility</p:attrName>
                                        </p:attrNameLst>
                                      </p:cBhvr>
                                      <p:to>
                                        <p:strVal val="visible"/>
                                      </p:to>
                                    </p:set>
                                    <p:animEffect transition="in" filter="fade">
                                      <p:cBhvr>
                                        <p:cTn id="39" dur="1000">
                                          <p:stCondLst>
                                            <p:cond delay="0"/>
                                          </p:stCondLst>
                                        </p:cTn>
                                        <p:tgtEl>
                                          <p:spTgt spid="34821">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4821">
                                            <p:txEl>
                                              <p:pRg st="1" end="1"/>
                                            </p:txEl>
                                          </p:spTgt>
                                        </p:tgtEl>
                                        <p:attrNameLst>
                                          <p:attrName>style.visibility</p:attrName>
                                        </p:attrNameLst>
                                      </p:cBhvr>
                                      <p:to>
                                        <p:strVal val="visible"/>
                                      </p:to>
                                    </p:set>
                                    <p:animEffect transition="in" filter="fade">
                                      <p:cBhvr>
                                        <p:cTn id="44" dur="1000">
                                          <p:stCondLst>
                                            <p:cond delay="0"/>
                                          </p:stCondLst>
                                        </p:cTn>
                                        <p:tgtEl>
                                          <p:spTgt spid="34821">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4821">
                                            <p:txEl>
                                              <p:pRg st="2" end="2"/>
                                            </p:txEl>
                                          </p:spTgt>
                                        </p:tgtEl>
                                        <p:attrNameLst>
                                          <p:attrName>style.visibility</p:attrName>
                                        </p:attrNameLst>
                                      </p:cBhvr>
                                      <p:to>
                                        <p:strVal val="visible"/>
                                      </p:to>
                                    </p:set>
                                    <p:animEffect transition="in" filter="fade">
                                      <p:cBhvr>
                                        <p:cTn id="49" dur="1000">
                                          <p:stCondLst>
                                            <p:cond delay="0"/>
                                          </p:stCondLst>
                                        </p:cTn>
                                        <p:tgtEl>
                                          <p:spTgt spid="34821">
                                            <p:txEl>
                                              <p:pRg st="2" end="2"/>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34821">
                                            <p:txEl>
                                              <p:pRg st="3" end="3"/>
                                            </p:txEl>
                                          </p:spTgt>
                                        </p:tgtEl>
                                        <p:attrNameLst>
                                          <p:attrName>style.visibility</p:attrName>
                                        </p:attrNameLst>
                                      </p:cBhvr>
                                      <p:to>
                                        <p:strVal val="visible"/>
                                      </p:to>
                                    </p:set>
                                    <p:animEffect transition="in" filter="fade">
                                      <p:cBhvr>
                                        <p:cTn id="54" dur="1000">
                                          <p:stCondLst>
                                            <p:cond delay="0"/>
                                          </p:stCondLst>
                                        </p:cTn>
                                        <p:tgtEl>
                                          <p:spTgt spid="3482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P spid="34820" grpId="0" build="p"/>
      <p:bldP spid="34821"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64363" y="304800"/>
            <a:ext cx="8041440" cy="1442674"/>
          </a:xfrm>
        </p:spPr>
        <p:txBody>
          <a:bodyPr/>
          <a:lstStyle/>
          <a:p>
            <a:r>
              <a:rPr lang="en-US" dirty="0"/>
              <a:t>Communication Variables</a:t>
            </a:r>
          </a:p>
        </p:txBody>
      </p:sp>
      <p:sp>
        <p:nvSpPr>
          <p:cNvPr id="36868" name="Rectangle 4"/>
          <p:cNvSpPr>
            <a:spLocks noGrp="1" noChangeArrowheads="1"/>
          </p:cNvSpPr>
          <p:nvPr>
            <p:ph sz="quarter" idx="1"/>
          </p:nvPr>
        </p:nvSpPr>
        <p:spPr>
          <a:xfrm>
            <a:off x="838200" y="1905000"/>
            <a:ext cx="3657600" cy="3950208"/>
          </a:xfrm>
          <a:prstGeom prst="rect">
            <a:avLst/>
          </a:prstGeom>
        </p:spPr>
        <p:txBody>
          <a:bodyPr/>
          <a:lstStyle/>
          <a:p>
            <a:r>
              <a:rPr lang="en-US" sz="2400" dirty="0"/>
              <a:t>Social participation</a:t>
            </a:r>
          </a:p>
          <a:p>
            <a:r>
              <a:rPr lang="en-US" sz="2400" dirty="0"/>
              <a:t>Interconnectedness with the social system</a:t>
            </a:r>
          </a:p>
          <a:p>
            <a:r>
              <a:rPr lang="en-US" sz="2400" dirty="0" err="1"/>
              <a:t>Cosmopoliteness</a:t>
            </a:r>
            <a:endParaRPr lang="en-US" sz="2400" dirty="0"/>
          </a:p>
          <a:p>
            <a:r>
              <a:rPr lang="en-US" sz="2400" dirty="0"/>
              <a:t>Change agent contact</a:t>
            </a:r>
          </a:p>
          <a:p>
            <a:r>
              <a:rPr lang="en-US" sz="2400" dirty="0"/>
              <a:t>Mass media exposure</a:t>
            </a:r>
          </a:p>
        </p:txBody>
      </p:sp>
      <p:sp>
        <p:nvSpPr>
          <p:cNvPr id="36869" name="Rectangle 5"/>
          <p:cNvSpPr>
            <a:spLocks noGrp="1" noChangeArrowheads="1"/>
          </p:cNvSpPr>
          <p:nvPr>
            <p:ph sz="quarter" idx="2"/>
          </p:nvPr>
        </p:nvSpPr>
        <p:spPr>
          <a:xfrm>
            <a:off x="4685083" y="1905000"/>
            <a:ext cx="4194048" cy="4133088"/>
          </a:xfrm>
          <a:prstGeom prst="rect">
            <a:avLst/>
          </a:prstGeom>
        </p:spPr>
        <p:txBody>
          <a:bodyPr/>
          <a:lstStyle/>
          <a:p>
            <a:r>
              <a:rPr lang="en-US" sz="2400" dirty="0"/>
              <a:t>Exposure to interpersonal communication channels</a:t>
            </a:r>
          </a:p>
          <a:p>
            <a:r>
              <a:rPr lang="en-US" sz="2400" dirty="0"/>
              <a:t>Knowledge of innovations</a:t>
            </a:r>
          </a:p>
          <a:p>
            <a:r>
              <a:rPr lang="en-US" sz="2400" dirty="0"/>
              <a:t>Opinion leadership</a:t>
            </a:r>
          </a:p>
          <a:p>
            <a:r>
              <a:rPr lang="en-US" sz="2400" dirty="0"/>
              <a:t>Belonging to highly interconnected systems</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29000" y="4648200"/>
            <a:ext cx="2512166" cy="191709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p:cTn id="7" dur="500" fill="hold"/>
                                        <p:tgtEl>
                                          <p:spTgt spid="36866"/>
                                        </p:tgtEl>
                                        <p:attrNameLst>
                                          <p:attrName>ppt_w</p:attrName>
                                        </p:attrNameLst>
                                      </p:cBhvr>
                                      <p:tavLst>
                                        <p:tav tm="0">
                                          <p:val>
                                            <p:fltVal val="0"/>
                                          </p:val>
                                        </p:tav>
                                        <p:tav tm="100000">
                                          <p:val>
                                            <p:strVal val="#ppt_w"/>
                                          </p:val>
                                        </p:tav>
                                      </p:tavLst>
                                    </p:anim>
                                    <p:anim calcmode="lin" valueType="num">
                                      <p:cBhvr>
                                        <p:cTn id="8" dur="500" fill="hold"/>
                                        <p:tgtEl>
                                          <p:spTgt spid="36866"/>
                                        </p:tgtEl>
                                        <p:attrNameLst>
                                          <p:attrName>ppt_h</p:attrName>
                                        </p:attrNameLst>
                                      </p:cBhvr>
                                      <p:tavLst>
                                        <p:tav tm="0">
                                          <p:val>
                                            <p:fltVal val="0"/>
                                          </p:val>
                                        </p:tav>
                                        <p:tav tm="100000">
                                          <p:val>
                                            <p:strVal val="#ppt_h"/>
                                          </p:val>
                                        </p:tav>
                                      </p:tavLst>
                                    </p:anim>
                                    <p:animEffect transition="in" filter="fade">
                                      <p:cBhvr>
                                        <p:cTn id="9" dur="500"/>
                                        <p:tgtEl>
                                          <p:spTgt spid="36866"/>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6868">
                                            <p:txEl>
                                              <p:pRg st="0" end="0"/>
                                            </p:txEl>
                                          </p:spTgt>
                                        </p:tgtEl>
                                        <p:attrNameLst>
                                          <p:attrName>style.visibility</p:attrName>
                                        </p:attrNameLst>
                                      </p:cBhvr>
                                      <p:to>
                                        <p:strVal val="visible"/>
                                      </p:to>
                                    </p:set>
                                    <p:animEffect transition="in" filter="fade">
                                      <p:cBhvr>
                                        <p:cTn id="14" dur="1000">
                                          <p:stCondLst>
                                            <p:cond delay="0"/>
                                          </p:stCondLst>
                                        </p:cTn>
                                        <p:tgtEl>
                                          <p:spTgt spid="36868">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6868">
                                            <p:txEl>
                                              <p:pRg st="1" end="1"/>
                                            </p:txEl>
                                          </p:spTgt>
                                        </p:tgtEl>
                                        <p:attrNameLst>
                                          <p:attrName>style.visibility</p:attrName>
                                        </p:attrNameLst>
                                      </p:cBhvr>
                                      <p:to>
                                        <p:strVal val="visible"/>
                                      </p:to>
                                    </p:set>
                                    <p:animEffect transition="in" filter="fade">
                                      <p:cBhvr>
                                        <p:cTn id="19" dur="1000">
                                          <p:stCondLst>
                                            <p:cond delay="0"/>
                                          </p:stCondLst>
                                        </p:cTn>
                                        <p:tgtEl>
                                          <p:spTgt spid="36868">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6868">
                                            <p:txEl>
                                              <p:pRg st="2" end="2"/>
                                            </p:txEl>
                                          </p:spTgt>
                                        </p:tgtEl>
                                        <p:attrNameLst>
                                          <p:attrName>style.visibility</p:attrName>
                                        </p:attrNameLst>
                                      </p:cBhvr>
                                      <p:to>
                                        <p:strVal val="visible"/>
                                      </p:to>
                                    </p:set>
                                    <p:animEffect transition="in" filter="fade">
                                      <p:cBhvr>
                                        <p:cTn id="24" dur="1000">
                                          <p:stCondLst>
                                            <p:cond delay="0"/>
                                          </p:stCondLst>
                                        </p:cTn>
                                        <p:tgtEl>
                                          <p:spTgt spid="36868">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6868">
                                            <p:txEl>
                                              <p:pRg st="3" end="3"/>
                                            </p:txEl>
                                          </p:spTgt>
                                        </p:tgtEl>
                                        <p:attrNameLst>
                                          <p:attrName>style.visibility</p:attrName>
                                        </p:attrNameLst>
                                      </p:cBhvr>
                                      <p:to>
                                        <p:strVal val="visible"/>
                                      </p:to>
                                    </p:set>
                                    <p:animEffect transition="in" filter="fade">
                                      <p:cBhvr>
                                        <p:cTn id="29" dur="1000">
                                          <p:stCondLst>
                                            <p:cond delay="0"/>
                                          </p:stCondLst>
                                        </p:cTn>
                                        <p:tgtEl>
                                          <p:spTgt spid="36868">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6868">
                                            <p:txEl>
                                              <p:pRg st="4" end="4"/>
                                            </p:txEl>
                                          </p:spTgt>
                                        </p:tgtEl>
                                        <p:attrNameLst>
                                          <p:attrName>style.visibility</p:attrName>
                                        </p:attrNameLst>
                                      </p:cBhvr>
                                      <p:to>
                                        <p:strVal val="visible"/>
                                      </p:to>
                                    </p:set>
                                    <p:animEffect transition="in" filter="fade">
                                      <p:cBhvr>
                                        <p:cTn id="34" dur="1000">
                                          <p:stCondLst>
                                            <p:cond delay="0"/>
                                          </p:stCondLst>
                                        </p:cTn>
                                        <p:tgtEl>
                                          <p:spTgt spid="36868">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6869">
                                            <p:txEl>
                                              <p:pRg st="0" end="0"/>
                                            </p:txEl>
                                          </p:spTgt>
                                        </p:tgtEl>
                                        <p:attrNameLst>
                                          <p:attrName>style.visibility</p:attrName>
                                        </p:attrNameLst>
                                      </p:cBhvr>
                                      <p:to>
                                        <p:strVal val="visible"/>
                                      </p:to>
                                    </p:set>
                                    <p:animEffect transition="in" filter="fade">
                                      <p:cBhvr>
                                        <p:cTn id="39" dur="1000">
                                          <p:stCondLst>
                                            <p:cond delay="0"/>
                                          </p:stCondLst>
                                        </p:cTn>
                                        <p:tgtEl>
                                          <p:spTgt spid="36869">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6869">
                                            <p:txEl>
                                              <p:pRg st="1" end="1"/>
                                            </p:txEl>
                                          </p:spTgt>
                                        </p:tgtEl>
                                        <p:attrNameLst>
                                          <p:attrName>style.visibility</p:attrName>
                                        </p:attrNameLst>
                                      </p:cBhvr>
                                      <p:to>
                                        <p:strVal val="visible"/>
                                      </p:to>
                                    </p:set>
                                    <p:animEffect transition="in" filter="fade">
                                      <p:cBhvr>
                                        <p:cTn id="44" dur="1000">
                                          <p:stCondLst>
                                            <p:cond delay="0"/>
                                          </p:stCondLst>
                                        </p:cTn>
                                        <p:tgtEl>
                                          <p:spTgt spid="36869">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6869">
                                            <p:txEl>
                                              <p:pRg st="2" end="2"/>
                                            </p:txEl>
                                          </p:spTgt>
                                        </p:tgtEl>
                                        <p:attrNameLst>
                                          <p:attrName>style.visibility</p:attrName>
                                        </p:attrNameLst>
                                      </p:cBhvr>
                                      <p:to>
                                        <p:strVal val="visible"/>
                                      </p:to>
                                    </p:set>
                                    <p:animEffect transition="in" filter="fade">
                                      <p:cBhvr>
                                        <p:cTn id="49" dur="1000">
                                          <p:stCondLst>
                                            <p:cond delay="0"/>
                                          </p:stCondLst>
                                        </p:cTn>
                                        <p:tgtEl>
                                          <p:spTgt spid="36869">
                                            <p:txEl>
                                              <p:pRg st="2" end="2"/>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36869">
                                            <p:txEl>
                                              <p:pRg st="3" end="3"/>
                                            </p:txEl>
                                          </p:spTgt>
                                        </p:tgtEl>
                                        <p:attrNameLst>
                                          <p:attrName>style.visibility</p:attrName>
                                        </p:attrNameLst>
                                      </p:cBhvr>
                                      <p:to>
                                        <p:strVal val="visible"/>
                                      </p:to>
                                    </p:set>
                                    <p:animEffect transition="in" filter="fade">
                                      <p:cBhvr>
                                        <p:cTn id="54" dur="1000">
                                          <p:stCondLst>
                                            <p:cond delay="0"/>
                                          </p:stCondLst>
                                        </p:cTn>
                                        <p:tgtEl>
                                          <p:spTgt spid="3686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36868" grpId="0" build="p"/>
      <p:bldP spid="36869"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252</TotalTime>
  <Words>759</Words>
  <Application>Microsoft Office PowerPoint</Application>
  <PresentationFormat>On-screen Show (4:3)</PresentationFormat>
  <Paragraphs>128</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Franklin Gothic Book</vt:lpstr>
      <vt:lpstr>Perpetua</vt:lpstr>
      <vt:lpstr>Times New Roman</vt:lpstr>
      <vt:lpstr>Wingdings 2</vt:lpstr>
      <vt:lpstr>Equity</vt:lpstr>
      <vt:lpstr>Diffusion of Innovation</vt:lpstr>
      <vt:lpstr>New Products in the Market</vt:lpstr>
      <vt:lpstr>Why does this Happen?</vt:lpstr>
      <vt:lpstr>Why does this Happen? (Contd.)</vt:lpstr>
      <vt:lpstr>The Value Chain</vt:lpstr>
      <vt:lpstr>What Is An Innovation?</vt:lpstr>
      <vt:lpstr>Diffusion of Innovation</vt:lpstr>
      <vt:lpstr>Diffusion Variables</vt:lpstr>
      <vt:lpstr>Types of Innovations</vt:lpstr>
      <vt:lpstr>Innovations include both a hardware and a software component</vt:lpstr>
      <vt:lpstr>Likelihood of Innovation Success</vt:lpstr>
      <vt:lpstr>Types of Innovators</vt:lpstr>
      <vt:lpstr>Characteristics That Encourage Rejection </vt:lpstr>
      <vt:lpstr>Speed of Diffusion</vt:lpstr>
      <vt:lpstr>Communication of New Products</vt:lpstr>
      <vt:lpstr>The Adoption – Decision Process Everett Rogers</vt:lpstr>
      <vt:lpstr>Adopter Classes</vt:lpstr>
      <vt:lpstr>Innovativeness</vt:lpstr>
      <vt:lpstr>Parameters for Innovativeness</vt:lpstr>
      <vt:lpstr>Socio – Economic Variables </vt:lpstr>
      <vt:lpstr>Personality and Attitude</vt:lpstr>
      <vt:lpstr>Communication Variables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MN Tripathi</cp:lastModifiedBy>
  <cp:revision>17</cp:revision>
  <dcterms:created xsi:type="dcterms:W3CDTF">1601-01-01T00:00:00Z</dcterms:created>
  <dcterms:modified xsi:type="dcterms:W3CDTF">2019-11-18T12:29:41Z</dcterms:modified>
</cp:coreProperties>
</file>