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58" r:id="rId5"/>
    <p:sldId id="259" r:id="rId6"/>
    <p:sldId id="267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286A21C8-9ACA-42AB-9ED6-4BC8D514DBDC}" type="datetimeFigureOut">
              <a:rPr lang="en-US" smtClean="0"/>
              <a:pPr/>
              <a:t>8/11/2009</a:t>
            </a:fld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910DA6-F79E-452D-AAC2-2F86F9504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A21C8-9ACA-42AB-9ED6-4BC8D514DBDC}" type="datetimeFigureOut">
              <a:rPr lang="en-US" smtClean="0"/>
              <a:pPr/>
              <a:t>8/11/2009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10DA6-F79E-452D-AAC2-2F86F9504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A21C8-9ACA-42AB-9ED6-4BC8D514DBDC}" type="datetimeFigureOut">
              <a:rPr lang="en-US" smtClean="0"/>
              <a:pPr/>
              <a:t>8/11/2009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10DA6-F79E-452D-AAC2-2F86F9504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A21C8-9ACA-42AB-9ED6-4BC8D514DBDC}" type="datetimeFigureOut">
              <a:rPr lang="en-US" smtClean="0"/>
              <a:pPr/>
              <a:t>8/11/2009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10DA6-F79E-452D-AAC2-2F86F9504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A21C8-9ACA-42AB-9ED6-4BC8D514DBDC}" type="datetimeFigureOut">
              <a:rPr lang="en-US" smtClean="0"/>
              <a:pPr/>
              <a:t>8/11/2009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10DA6-F79E-452D-AAC2-2F86F9504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A21C8-9ACA-42AB-9ED6-4BC8D514DBDC}" type="datetimeFigureOut">
              <a:rPr lang="en-US" smtClean="0"/>
              <a:pPr/>
              <a:t>8/11/2009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10DA6-F79E-452D-AAC2-2F86F9504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A21C8-9ACA-42AB-9ED6-4BC8D514DBDC}" type="datetimeFigureOut">
              <a:rPr lang="en-US" smtClean="0"/>
              <a:pPr/>
              <a:t>8/11/2009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10DA6-F79E-452D-AAC2-2F86F9504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A21C8-9ACA-42AB-9ED6-4BC8D514DBDC}" type="datetimeFigureOut">
              <a:rPr lang="en-US" smtClean="0"/>
              <a:pPr/>
              <a:t>8/11/2009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10DA6-F79E-452D-AAC2-2F86F9504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A21C8-9ACA-42AB-9ED6-4BC8D514DBDC}" type="datetimeFigureOut">
              <a:rPr lang="en-US" smtClean="0"/>
              <a:pPr/>
              <a:t>8/11/2009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10DA6-F79E-452D-AAC2-2F86F9504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A21C8-9ACA-42AB-9ED6-4BC8D514DBDC}" type="datetimeFigureOut">
              <a:rPr lang="en-US" smtClean="0"/>
              <a:pPr/>
              <a:t>8/11/2009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10DA6-F79E-452D-AAC2-2F86F9504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A21C8-9ACA-42AB-9ED6-4BC8D514DBDC}" type="datetimeFigureOut">
              <a:rPr lang="en-US" smtClean="0"/>
              <a:pPr/>
              <a:t>8/11/2009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10DA6-F79E-452D-AAC2-2F86F9504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286A21C8-9ACA-42AB-9ED6-4BC8D514DBDC}" type="datetimeFigureOut">
              <a:rPr lang="en-US" smtClean="0"/>
              <a:pPr/>
              <a:t>8/11/2009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A910DA6-F79E-452D-AAC2-2F86F9504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Glob</a:t>
            </a:r>
            <a:r>
              <a:rPr lang="en-US" dirty="0" smtClean="0"/>
              <a:t>al </a:t>
            </a:r>
            <a:r>
              <a:rPr lang="en-US" dirty="0" smtClean="0"/>
              <a:t>Marketing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447799"/>
          </a:xfrm>
        </p:spPr>
        <p:txBody>
          <a:bodyPr/>
          <a:lstStyle/>
          <a:p>
            <a:r>
              <a:rPr lang="en-US" dirty="0" smtClean="0"/>
              <a:t>What is global marketing?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2971800"/>
            <a:ext cx="6400800" cy="2667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It is the process of focusing the resources and objectives of a company on global marketing opportunities. Companies engage in global marketing to take advantage of marketing opportunities, and to survive.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Decisions in </a:t>
            </a:r>
            <a:r>
              <a:rPr lang="en-US" sz="3600" dirty="0" smtClean="0"/>
              <a:t>Global</a:t>
            </a:r>
            <a:r>
              <a:rPr lang="en-US" sz="3600" dirty="0" smtClean="0"/>
              <a:t> </a:t>
            </a:r>
            <a:r>
              <a:rPr lang="en-US" sz="3600" dirty="0" smtClean="0"/>
              <a:t>Marketing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go abroad?</a:t>
            </a:r>
          </a:p>
          <a:p>
            <a:r>
              <a:rPr lang="en-US" dirty="0" smtClean="0"/>
              <a:t>Which markets to enter?</a:t>
            </a:r>
          </a:p>
          <a:p>
            <a:r>
              <a:rPr lang="en-US" dirty="0" smtClean="0"/>
              <a:t>How to enter?</a:t>
            </a:r>
          </a:p>
          <a:p>
            <a:r>
              <a:rPr lang="en-US" dirty="0" smtClean="0"/>
              <a:t>What marketing program?</a:t>
            </a:r>
          </a:p>
          <a:p>
            <a:r>
              <a:rPr lang="en-US" dirty="0" smtClean="0"/>
              <a:t>What marketing organization?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Why go abroad?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en-US" dirty="0" smtClean="0"/>
              <a:t>Higher profit opportunities</a:t>
            </a:r>
          </a:p>
          <a:p>
            <a:r>
              <a:rPr lang="en-US" dirty="0" smtClean="0"/>
              <a:t>Achieving economies of scale</a:t>
            </a:r>
          </a:p>
          <a:p>
            <a:r>
              <a:rPr lang="en-US" dirty="0" smtClean="0"/>
              <a:t>Reducing vulnerabilities</a:t>
            </a:r>
          </a:p>
          <a:p>
            <a:r>
              <a:rPr lang="en-US" dirty="0" smtClean="0"/>
              <a:t>Countering competition</a:t>
            </a:r>
          </a:p>
          <a:p>
            <a:r>
              <a:rPr lang="en-US" dirty="0" smtClean="0"/>
              <a:t>Higher customer expectations in terms of service and products</a:t>
            </a:r>
          </a:p>
          <a:p>
            <a:r>
              <a:rPr lang="en-US" dirty="0" smtClean="0"/>
              <a:t>Competitive advantage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Risks involved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Knowledge of the new market and preferences of customers</a:t>
            </a:r>
          </a:p>
          <a:p>
            <a:r>
              <a:rPr lang="en-US" dirty="0" smtClean="0"/>
              <a:t>Culture of foreign markets</a:t>
            </a:r>
          </a:p>
          <a:p>
            <a:r>
              <a:rPr lang="en-US" dirty="0" smtClean="0"/>
              <a:t>In-house availability of personnel able to operate in foreign markets</a:t>
            </a:r>
          </a:p>
          <a:p>
            <a:r>
              <a:rPr lang="en-US" dirty="0" smtClean="0"/>
              <a:t>Environmental constraints that could affect business </a:t>
            </a:r>
            <a:r>
              <a:rPr lang="en-US" dirty="0" err="1" smtClean="0"/>
              <a:t>eg</a:t>
            </a:r>
            <a:r>
              <a:rPr lang="en-US" dirty="0" smtClean="0"/>
              <a:t>. laws, regulations, political turmoil, etc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World View of Personnel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 ethnocentric person believes that his way of life is the best and therefore  finds other ways of life as odd.</a:t>
            </a:r>
          </a:p>
          <a:p>
            <a:r>
              <a:rPr lang="en-US" dirty="0" smtClean="0"/>
              <a:t>A geocentric person sees similarities and differences in the way of life in different nations </a:t>
            </a:r>
          </a:p>
          <a:p>
            <a:r>
              <a:rPr lang="en-US" dirty="0" smtClean="0"/>
              <a:t>A polycentric person sees each and every nation as unique and differently 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regiocentric</a:t>
            </a:r>
            <a:r>
              <a:rPr lang="en-US" dirty="0" smtClean="0"/>
              <a:t> person sees similarities within the region and differences across the rest of the world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Companies feel their way into new foreign markets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r>
              <a:rPr lang="en-US" dirty="0" smtClean="0"/>
              <a:t>Limited exports through an agent</a:t>
            </a:r>
          </a:p>
          <a:p>
            <a:r>
              <a:rPr lang="en-US" dirty="0" smtClean="0"/>
              <a:t>Having their own office</a:t>
            </a:r>
          </a:p>
          <a:p>
            <a:r>
              <a:rPr lang="en-US" dirty="0" smtClean="0"/>
              <a:t>Establishing subsidiaries</a:t>
            </a:r>
          </a:p>
          <a:p>
            <a:r>
              <a:rPr lang="en-US" dirty="0" smtClean="0"/>
              <a:t>Having your own production unit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Which markets to enter?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kind of business you are in?</a:t>
            </a:r>
          </a:p>
          <a:p>
            <a:r>
              <a:rPr lang="en-US" dirty="0" smtClean="0"/>
              <a:t>What kind of potentials exist ?</a:t>
            </a:r>
          </a:p>
          <a:p>
            <a:r>
              <a:rPr lang="en-US" i="1" dirty="0" smtClean="0"/>
              <a:t>Waterfall approach – </a:t>
            </a:r>
            <a:r>
              <a:rPr lang="en-US" dirty="0" smtClean="0"/>
              <a:t>entering countries in sequence</a:t>
            </a:r>
          </a:p>
          <a:p>
            <a:r>
              <a:rPr lang="en-US" i="1" dirty="0" smtClean="0"/>
              <a:t>Sprinkler approach – </a:t>
            </a:r>
            <a:r>
              <a:rPr lang="en-US" dirty="0" smtClean="0"/>
              <a:t>entering countries simultaneously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Nomenclature of </a:t>
            </a:r>
            <a:r>
              <a:rPr lang="en-US" sz="3600" dirty="0" smtClean="0"/>
              <a:t>global</a:t>
            </a:r>
            <a:r>
              <a:rPr lang="en-US" sz="3600" dirty="0" smtClean="0"/>
              <a:t> </a:t>
            </a:r>
            <a:r>
              <a:rPr lang="en-US" sz="3600" dirty="0" smtClean="0"/>
              <a:t>markets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Developed</a:t>
            </a:r>
          </a:p>
          <a:p>
            <a:r>
              <a:rPr lang="en-US" dirty="0" smtClean="0"/>
              <a:t>Developing</a:t>
            </a:r>
          </a:p>
          <a:p>
            <a:r>
              <a:rPr lang="en-US" dirty="0" smtClean="0"/>
              <a:t>BRIC, NAFTA, SAFTA,EU, APEC, ASEAN, etc.</a:t>
            </a:r>
          </a:p>
          <a:p>
            <a:r>
              <a:rPr lang="en-US" dirty="0" smtClean="0"/>
              <a:t>WTO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How to enter?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Domestic based export department</a:t>
            </a:r>
          </a:p>
          <a:p>
            <a:r>
              <a:rPr lang="en-US" dirty="0" smtClean="0"/>
              <a:t>Overseas subsidiary</a:t>
            </a:r>
          </a:p>
          <a:p>
            <a:r>
              <a:rPr lang="en-US" dirty="0" smtClean="0"/>
              <a:t>International sales organization</a:t>
            </a:r>
          </a:p>
          <a:p>
            <a:r>
              <a:rPr lang="en-US" dirty="0" smtClean="0"/>
              <a:t>Foreign based agents</a:t>
            </a:r>
          </a:p>
          <a:p>
            <a:r>
              <a:rPr lang="en-US" dirty="0" smtClean="0"/>
              <a:t>Licensing</a:t>
            </a:r>
          </a:p>
          <a:p>
            <a:r>
              <a:rPr lang="en-US" dirty="0" smtClean="0"/>
              <a:t>JVs</a:t>
            </a:r>
          </a:p>
          <a:p>
            <a:r>
              <a:rPr lang="en-US" dirty="0" smtClean="0"/>
              <a:t>Direct investment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G</a:t>
            </a:r>
            <a:r>
              <a:rPr lang="en-US" sz="4000" dirty="0" smtClean="0"/>
              <a:t>lob</a:t>
            </a:r>
            <a:r>
              <a:rPr lang="en-US" sz="4000" dirty="0" smtClean="0"/>
              <a:t>al </a:t>
            </a:r>
            <a:r>
              <a:rPr lang="en-US" sz="4000" dirty="0" smtClean="0"/>
              <a:t>Marketing Programs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Standardized marketing mix</a:t>
            </a:r>
          </a:p>
          <a:p>
            <a:r>
              <a:rPr lang="en-US" dirty="0" smtClean="0"/>
              <a:t>‘Think global, act local’</a:t>
            </a:r>
          </a:p>
          <a:p>
            <a:r>
              <a:rPr lang="en-US" dirty="0" smtClean="0"/>
              <a:t>‘Think local, act global’</a:t>
            </a:r>
          </a:p>
          <a:p>
            <a:r>
              <a:rPr lang="en-US" dirty="0" smtClean="0"/>
              <a:t>‘</a:t>
            </a:r>
            <a:r>
              <a:rPr lang="en-US" dirty="0" err="1" smtClean="0"/>
              <a:t>Glocalised</a:t>
            </a:r>
            <a:r>
              <a:rPr lang="en-US" dirty="0" smtClean="0"/>
              <a:t>’ marketing mix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Leveraging Country-of -origin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Japan – automobiles, consumer electronics</a:t>
            </a:r>
          </a:p>
          <a:p>
            <a:r>
              <a:rPr lang="en-US" dirty="0" smtClean="0"/>
              <a:t>USA – soft drinks, jeans, high-tech gadgets</a:t>
            </a:r>
          </a:p>
          <a:p>
            <a:r>
              <a:rPr lang="en-US" dirty="0" smtClean="0"/>
              <a:t>Germany – engineering, beer, </a:t>
            </a:r>
          </a:p>
          <a:p>
            <a:r>
              <a:rPr lang="en-US" dirty="0" smtClean="0"/>
              <a:t>France – perfumes, wines </a:t>
            </a:r>
          </a:p>
          <a:p>
            <a:r>
              <a:rPr lang="en-US" dirty="0" smtClean="0"/>
              <a:t>Italy – clothes, fashion</a:t>
            </a:r>
          </a:p>
          <a:p>
            <a:r>
              <a:rPr lang="en-US" dirty="0" smtClean="0"/>
              <a:t>Switzerland – chocolates, banking</a:t>
            </a:r>
          </a:p>
          <a:p>
            <a:r>
              <a:rPr lang="en-US" dirty="0" smtClean="0"/>
              <a:t>India – spices, gems and </a:t>
            </a:r>
            <a:r>
              <a:rPr lang="en-US" dirty="0" err="1" smtClean="0"/>
              <a:t>jewellery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ind_0011_slide">
  <a:themeElements>
    <a:clrScheme name="Office Theme 3">
      <a:dk1>
        <a:srgbClr val="000000"/>
      </a:dk1>
      <a:lt1>
        <a:srgbClr val="A9CFC0"/>
      </a:lt1>
      <a:dk2>
        <a:srgbClr val="000000"/>
      </a:dk2>
      <a:lt2>
        <a:srgbClr val="A8A8A8"/>
      </a:lt2>
      <a:accent1>
        <a:srgbClr val="D7AEA1"/>
      </a:accent1>
      <a:accent2>
        <a:srgbClr val="B78859"/>
      </a:accent2>
      <a:accent3>
        <a:srgbClr val="D1E4DC"/>
      </a:accent3>
      <a:accent4>
        <a:srgbClr val="000000"/>
      </a:accent4>
      <a:accent5>
        <a:srgbClr val="E8D3CD"/>
      </a:accent5>
      <a:accent6>
        <a:srgbClr val="A67B50"/>
      </a:accent6>
      <a:hlink>
        <a:srgbClr val="3F715D"/>
      </a:hlink>
      <a:folHlink>
        <a:srgbClr val="A15A72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6CCA4"/>
        </a:accent1>
        <a:accent2>
          <a:srgbClr val="88BDA8"/>
        </a:accent2>
        <a:accent3>
          <a:srgbClr val="D1E4DC"/>
        </a:accent3>
        <a:accent4>
          <a:srgbClr val="000000"/>
        </a:accent4>
        <a:accent5>
          <a:srgbClr val="B8E2CF"/>
        </a:accent5>
        <a:accent6>
          <a:srgbClr val="7BAB98"/>
        </a:accent6>
        <a:hlink>
          <a:srgbClr val="339971"/>
        </a:hlink>
        <a:folHlink>
          <a:srgbClr val="2E6B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5B9738"/>
        </a:accent1>
        <a:accent2>
          <a:srgbClr val="3F715D"/>
        </a:accent2>
        <a:accent3>
          <a:srgbClr val="D1E4DC"/>
        </a:accent3>
        <a:accent4>
          <a:srgbClr val="000000"/>
        </a:accent4>
        <a:accent5>
          <a:srgbClr val="B5C9AE"/>
        </a:accent5>
        <a:accent6>
          <a:srgbClr val="386653"/>
        </a:accent6>
        <a:hlink>
          <a:srgbClr val="364F61"/>
        </a:hlink>
        <a:folHlink>
          <a:srgbClr val="1B312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D7AEA1"/>
        </a:accent1>
        <a:accent2>
          <a:srgbClr val="B78859"/>
        </a:accent2>
        <a:accent3>
          <a:srgbClr val="D1E4DC"/>
        </a:accent3>
        <a:accent4>
          <a:srgbClr val="000000"/>
        </a:accent4>
        <a:accent5>
          <a:srgbClr val="E8D3CD"/>
        </a:accent5>
        <a:accent6>
          <a:srgbClr val="A67B50"/>
        </a:accent6>
        <a:hlink>
          <a:srgbClr val="3F715D"/>
        </a:hlink>
        <a:folHlink>
          <a:srgbClr val="A15A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519177"/>
        </a:accent1>
        <a:accent2>
          <a:srgbClr val="ACA34B"/>
        </a:accent2>
        <a:accent3>
          <a:srgbClr val="D1E4DC"/>
        </a:accent3>
        <a:accent4>
          <a:srgbClr val="000000"/>
        </a:accent4>
        <a:accent5>
          <a:srgbClr val="B3C7BD"/>
        </a:accent5>
        <a:accent6>
          <a:srgbClr val="9B9343"/>
        </a:accent6>
        <a:hlink>
          <a:srgbClr val="AC644B"/>
        </a:hlink>
        <a:folHlink>
          <a:srgbClr val="7E69A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6CCA4"/>
        </a:accent1>
        <a:accent2>
          <a:srgbClr val="88BDA8"/>
        </a:accent2>
        <a:accent3>
          <a:srgbClr val="FFFFFF"/>
        </a:accent3>
        <a:accent4>
          <a:srgbClr val="000000"/>
        </a:accent4>
        <a:accent5>
          <a:srgbClr val="B8E2CF"/>
        </a:accent5>
        <a:accent6>
          <a:srgbClr val="7BAB98"/>
        </a:accent6>
        <a:hlink>
          <a:srgbClr val="339971"/>
        </a:hlink>
        <a:folHlink>
          <a:srgbClr val="2E6B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B9738"/>
        </a:accent1>
        <a:accent2>
          <a:srgbClr val="3F715D"/>
        </a:accent2>
        <a:accent3>
          <a:srgbClr val="FFFFFF"/>
        </a:accent3>
        <a:accent4>
          <a:srgbClr val="000000"/>
        </a:accent4>
        <a:accent5>
          <a:srgbClr val="B5C9AE"/>
        </a:accent5>
        <a:accent6>
          <a:srgbClr val="386653"/>
        </a:accent6>
        <a:hlink>
          <a:srgbClr val="364F61"/>
        </a:hlink>
        <a:folHlink>
          <a:srgbClr val="1B312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7AEA1"/>
        </a:accent1>
        <a:accent2>
          <a:srgbClr val="B78859"/>
        </a:accent2>
        <a:accent3>
          <a:srgbClr val="FFFFFF"/>
        </a:accent3>
        <a:accent4>
          <a:srgbClr val="000000"/>
        </a:accent4>
        <a:accent5>
          <a:srgbClr val="E8D3CD"/>
        </a:accent5>
        <a:accent6>
          <a:srgbClr val="A67B50"/>
        </a:accent6>
        <a:hlink>
          <a:srgbClr val="3F715D"/>
        </a:hlink>
        <a:folHlink>
          <a:srgbClr val="A15A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19177"/>
        </a:accent1>
        <a:accent2>
          <a:srgbClr val="ACA34B"/>
        </a:accent2>
        <a:accent3>
          <a:srgbClr val="FFFFFF"/>
        </a:accent3>
        <a:accent4>
          <a:srgbClr val="000000"/>
        </a:accent4>
        <a:accent5>
          <a:srgbClr val="B3C7BD"/>
        </a:accent5>
        <a:accent6>
          <a:srgbClr val="9B9343"/>
        </a:accent6>
        <a:hlink>
          <a:srgbClr val="AC644B"/>
        </a:hlink>
        <a:folHlink>
          <a:srgbClr val="7E69A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Functional inter-dependence</Template>
  <TotalTime>171</TotalTime>
  <Words>369</Words>
  <Application>Microsoft Office PowerPoint</Application>
  <PresentationFormat>On-screen Show (4:3)</PresentationFormat>
  <Paragraphs>62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ind_0011_slide</vt:lpstr>
      <vt:lpstr>Global Marketing</vt:lpstr>
      <vt:lpstr>What is global marketing?</vt:lpstr>
      <vt:lpstr>Decisions in Global Marketing</vt:lpstr>
      <vt:lpstr>Why go abroad? </vt:lpstr>
      <vt:lpstr>Risks involved</vt:lpstr>
      <vt:lpstr>World View of Personnel </vt:lpstr>
      <vt:lpstr>Companies feel their way into new foreign markets</vt:lpstr>
      <vt:lpstr>Which markets to enter?</vt:lpstr>
      <vt:lpstr>Nomenclature of global markets</vt:lpstr>
      <vt:lpstr>How to enter?</vt:lpstr>
      <vt:lpstr>Global Marketing Programs</vt:lpstr>
      <vt:lpstr>Leveraging Country-of -origin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Marketing</dc:title>
  <dc:creator>mnt</dc:creator>
  <cp:lastModifiedBy>mnt</cp:lastModifiedBy>
  <cp:revision>19</cp:revision>
  <dcterms:created xsi:type="dcterms:W3CDTF">2009-08-07T07:57:10Z</dcterms:created>
  <dcterms:modified xsi:type="dcterms:W3CDTF">2009-08-11T13:06:00Z</dcterms:modified>
</cp:coreProperties>
</file>