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3"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2261725F-BF41-4FF8-BECF-05B2492B73A7}" type="datetimeFigureOut">
              <a:rPr lang="en-US" smtClean="0"/>
              <a:pPr/>
              <a:t>12/1/2008</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D64692B-938E-4893-9597-FB46D4C18A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261725F-BF41-4FF8-BECF-05B2492B73A7}" type="datetimeFigureOut">
              <a:rPr lang="en-US" smtClean="0"/>
              <a:pPr/>
              <a:t>12/1/2008</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D64692B-938E-4893-9597-FB46D4C18A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2261725F-BF41-4FF8-BECF-05B2492B73A7}" type="datetimeFigureOut">
              <a:rPr lang="en-US" smtClean="0"/>
              <a:pPr/>
              <a:t>12/1/2008</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D64692B-938E-4893-9597-FB46D4C18A55}"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2261725F-BF41-4FF8-BECF-05B2492B73A7}" type="datetimeFigureOut">
              <a:rPr lang="en-US" smtClean="0"/>
              <a:pPr/>
              <a:t>12/1/2008</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2261725F-BF41-4FF8-BECF-05B2492B73A7}" type="datetimeFigureOut">
              <a:rPr lang="en-US" smtClean="0"/>
              <a:pPr/>
              <a:t>12/1/2008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D64692B-938E-4893-9597-FB46D4C18A55}"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261725F-BF41-4FF8-BECF-05B2492B73A7}" type="datetimeFigureOut">
              <a:rPr lang="en-US" smtClean="0"/>
              <a:pPr/>
              <a:t>12/1/2008</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61725F-BF41-4FF8-BECF-05B2492B73A7}" type="datetimeFigureOut">
              <a:rPr lang="en-US" smtClean="0"/>
              <a:pPr/>
              <a:t>12/1/2008</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261725F-BF41-4FF8-BECF-05B2492B73A7}" type="datetimeFigureOut">
              <a:rPr lang="en-US" smtClean="0"/>
              <a:pPr/>
              <a:t>12/1/2008</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2261725F-BF41-4FF8-BECF-05B2492B73A7}" type="datetimeFigureOut">
              <a:rPr lang="en-US" smtClean="0"/>
              <a:pPr/>
              <a:t>12/1/2008</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D64692B-938E-4893-9597-FB46D4C18A55}"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61725F-BF41-4FF8-BECF-05B2492B73A7}" type="datetimeFigureOut">
              <a:rPr lang="en-US" smtClean="0"/>
              <a:pPr/>
              <a:t>12/1/2008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61725F-BF41-4FF8-BECF-05B2492B73A7}" type="datetimeFigureOut">
              <a:rPr lang="en-US" smtClean="0"/>
              <a:pPr/>
              <a:t>12/1/2008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4692B-938E-4893-9597-FB46D4C18A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261725F-BF41-4FF8-BECF-05B2492B73A7}" type="datetimeFigureOut">
              <a:rPr lang="en-US" smtClean="0"/>
              <a:pPr/>
              <a:t>12/1/2008</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D64692B-938E-4893-9597-FB46D4C18A55}"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Motivations to Buying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people buy?</a:t>
            </a:r>
            <a:endParaRPr lang="en-US" dirty="0"/>
          </a:p>
        </p:txBody>
      </p:sp>
      <p:sp>
        <p:nvSpPr>
          <p:cNvPr id="3" name="Content Placeholder 2"/>
          <p:cNvSpPr>
            <a:spLocks noGrp="1"/>
          </p:cNvSpPr>
          <p:nvPr>
            <p:ph idx="1"/>
          </p:nvPr>
        </p:nvSpPr>
        <p:spPr/>
        <p:txBody>
          <a:bodyPr/>
          <a:lstStyle/>
          <a:p>
            <a:r>
              <a:rPr lang="en-US" dirty="0" smtClean="0"/>
              <a:t>Ostensibly for some need. What is this need?</a:t>
            </a:r>
          </a:p>
          <a:p>
            <a:pPr>
              <a:buNone/>
            </a:pPr>
            <a:r>
              <a:rPr lang="en-US" dirty="0" smtClean="0"/>
              <a:t>Need could be at 3 levels</a:t>
            </a:r>
          </a:p>
          <a:p>
            <a:r>
              <a:rPr lang="en-US" dirty="0" smtClean="0"/>
              <a:t>Conscious</a:t>
            </a:r>
          </a:p>
          <a:p>
            <a:r>
              <a:rPr lang="en-US" dirty="0" smtClean="0"/>
              <a:t>Sub conscious</a:t>
            </a:r>
          </a:p>
          <a:p>
            <a:r>
              <a:rPr lang="en-US" dirty="0" smtClean="0"/>
              <a:t>Unconscious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approaches to buying</a:t>
            </a:r>
            <a:endParaRPr lang="en-US" dirty="0"/>
          </a:p>
        </p:txBody>
      </p:sp>
      <p:sp>
        <p:nvSpPr>
          <p:cNvPr id="3" name="Content Placeholder 2"/>
          <p:cNvSpPr>
            <a:spLocks noGrp="1"/>
          </p:cNvSpPr>
          <p:nvPr>
            <p:ph idx="1"/>
          </p:nvPr>
        </p:nvSpPr>
        <p:spPr/>
        <p:txBody>
          <a:bodyPr/>
          <a:lstStyle/>
          <a:p>
            <a:pPr>
              <a:buNone/>
            </a:pPr>
            <a:r>
              <a:rPr lang="en-US" dirty="0" smtClean="0"/>
              <a:t>Several approaches are there, although no single approach has been universally accepted</a:t>
            </a:r>
          </a:p>
          <a:p>
            <a:r>
              <a:rPr lang="en-US" dirty="0" smtClean="0"/>
              <a:t>The traditional approach</a:t>
            </a:r>
          </a:p>
          <a:p>
            <a:r>
              <a:rPr lang="en-US" dirty="0" smtClean="0"/>
              <a:t>The problem solving approach</a:t>
            </a:r>
          </a:p>
          <a:p>
            <a:r>
              <a:rPr lang="en-US" dirty="0" smtClean="0"/>
              <a:t>The self-concept theory</a:t>
            </a:r>
          </a:p>
          <a:p>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T</a:t>
            </a:r>
            <a:r>
              <a:rPr lang="en-US" dirty="0" smtClean="0"/>
              <a:t>raditional </a:t>
            </a:r>
            <a:r>
              <a:rPr lang="en-US" dirty="0"/>
              <a:t>A</a:t>
            </a:r>
            <a:r>
              <a:rPr lang="en-US" dirty="0" smtClean="0"/>
              <a:t>pproach</a:t>
            </a:r>
            <a:endParaRPr lang="en-US" dirty="0"/>
          </a:p>
        </p:txBody>
      </p:sp>
      <p:sp>
        <p:nvSpPr>
          <p:cNvPr id="3" name="Content Placeholder 2"/>
          <p:cNvSpPr>
            <a:spLocks noGrp="1"/>
          </p:cNvSpPr>
          <p:nvPr>
            <p:ph idx="1"/>
          </p:nvPr>
        </p:nvSpPr>
        <p:spPr/>
        <p:txBody>
          <a:bodyPr>
            <a:normAutofit/>
          </a:bodyPr>
          <a:lstStyle/>
          <a:p>
            <a:r>
              <a:rPr lang="en-US" dirty="0" smtClean="0"/>
              <a:t>Rational Buying motives -  </a:t>
            </a:r>
            <a:r>
              <a:rPr lang="en-US" sz="2000" dirty="0" smtClean="0"/>
              <a:t>reasons to buy, financial gain, value-for-money</a:t>
            </a:r>
          </a:p>
          <a:p>
            <a:pPr>
              <a:buNone/>
            </a:pPr>
            <a:endParaRPr lang="en-US" sz="2000" dirty="0" smtClean="0"/>
          </a:p>
          <a:p>
            <a:r>
              <a:rPr lang="en-US" dirty="0" smtClean="0"/>
              <a:t>Emotional Buying Motives – </a:t>
            </a:r>
            <a:r>
              <a:rPr lang="en-US" sz="2000" dirty="0" smtClean="0"/>
              <a:t>physical pleasure, comfort, avoidance of effort, play and relaxation, aesthetic pleasure, self esteem, pride, ego, power, status, imitation, acquisitiveness, romantic and sexual drives, physical and mental health, desire for new experiences, urge to create, desire for justice, sense of duty, love of others, fear or caution</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Solving Approach</a:t>
            </a:r>
            <a:endParaRPr lang="en-US" dirty="0"/>
          </a:p>
        </p:txBody>
      </p:sp>
      <p:sp>
        <p:nvSpPr>
          <p:cNvPr id="3" name="Content Placeholder 2"/>
          <p:cNvSpPr>
            <a:spLocks noGrp="1"/>
          </p:cNvSpPr>
          <p:nvPr>
            <p:ph idx="1"/>
          </p:nvPr>
        </p:nvSpPr>
        <p:spPr/>
        <p:txBody>
          <a:bodyPr/>
          <a:lstStyle/>
          <a:p>
            <a:r>
              <a:rPr lang="en-US" dirty="0" smtClean="0"/>
              <a:t>Products are a bundle of solutions</a:t>
            </a:r>
          </a:p>
          <a:p>
            <a:r>
              <a:rPr lang="en-US" dirty="0" smtClean="0"/>
              <a:t>Every product/service solves a customer problem</a:t>
            </a:r>
          </a:p>
          <a:p>
            <a:r>
              <a:rPr lang="en-US" dirty="0" smtClean="0"/>
              <a:t>In general, the more problem a product solves, the stronger its appeal. Also the seriousness of the problem solved directly affects its attractiveness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Self Concept </a:t>
            </a:r>
            <a:r>
              <a:rPr lang="en-US" dirty="0"/>
              <a:t>T</a:t>
            </a:r>
            <a:r>
              <a:rPr lang="en-US" dirty="0" smtClean="0"/>
              <a:t>heory</a:t>
            </a:r>
            <a:endParaRPr lang="en-US" dirty="0"/>
          </a:p>
        </p:txBody>
      </p:sp>
      <p:sp>
        <p:nvSpPr>
          <p:cNvPr id="3" name="Content Placeholder 2"/>
          <p:cNvSpPr>
            <a:spLocks noGrp="1"/>
          </p:cNvSpPr>
          <p:nvPr>
            <p:ph idx="1"/>
          </p:nvPr>
        </p:nvSpPr>
        <p:spPr/>
        <p:txBody>
          <a:bodyPr>
            <a:normAutofit/>
          </a:bodyPr>
          <a:lstStyle/>
          <a:p>
            <a:r>
              <a:rPr lang="en-US" dirty="0" smtClean="0"/>
              <a:t>The Real Self – </a:t>
            </a:r>
            <a:r>
              <a:rPr lang="en-US" sz="2400" dirty="0" smtClean="0"/>
              <a:t>what you think you are</a:t>
            </a:r>
          </a:p>
          <a:p>
            <a:r>
              <a:rPr lang="en-US" dirty="0" smtClean="0"/>
              <a:t>The </a:t>
            </a:r>
            <a:r>
              <a:rPr lang="en-US" dirty="0"/>
              <a:t>I</a:t>
            </a:r>
            <a:r>
              <a:rPr lang="en-US" dirty="0" smtClean="0"/>
              <a:t>deal Self – </a:t>
            </a:r>
            <a:r>
              <a:rPr lang="en-US" sz="2400" dirty="0" smtClean="0"/>
              <a:t>how you would like to think of yourself</a:t>
            </a:r>
          </a:p>
          <a:p>
            <a:r>
              <a:rPr lang="en-US" dirty="0" smtClean="0"/>
              <a:t>Self in context (the real other) – </a:t>
            </a:r>
            <a:r>
              <a:rPr lang="en-US" sz="2400" dirty="0" smtClean="0"/>
              <a:t>your perception of others perceptions of you </a:t>
            </a:r>
          </a:p>
          <a:p>
            <a:r>
              <a:rPr lang="en-US" dirty="0" smtClean="0"/>
              <a:t>Extended Self (the ideal other) </a:t>
            </a:r>
            <a:r>
              <a:rPr lang="en-US" sz="2400" dirty="0" smtClean="0"/>
              <a:t>– how you want other people to think of you</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Consumer purchase decision making</a:t>
            </a:r>
            <a:endParaRPr lang="en-US" dirty="0"/>
          </a:p>
        </p:txBody>
      </p:sp>
      <p:sp>
        <p:nvSpPr>
          <p:cNvPr id="4" name="Rectangle 3"/>
          <p:cNvSpPr/>
          <p:nvPr/>
        </p:nvSpPr>
        <p:spPr>
          <a:xfrm>
            <a:off x="3810000" y="14478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Need Recognition</a:t>
            </a:r>
            <a:endParaRPr lang="en-US" sz="1400" dirty="0"/>
          </a:p>
        </p:txBody>
      </p:sp>
      <p:sp>
        <p:nvSpPr>
          <p:cNvPr id="5" name="Rectangle 4"/>
          <p:cNvSpPr/>
          <p:nvPr/>
        </p:nvSpPr>
        <p:spPr>
          <a:xfrm>
            <a:off x="3810000" y="22098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Search for </a:t>
            </a:r>
          </a:p>
          <a:p>
            <a:pPr algn="ctr"/>
            <a:r>
              <a:rPr lang="en-US" sz="1400" dirty="0" smtClean="0"/>
              <a:t>alternatives</a:t>
            </a:r>
            <a:endParaRPr lang="en-US" sz="1400" dirty="0"/>
          </a:p>
        </p:txBody>
      </p:sp>
      <p:sp>
        <p:nvSpPr>
          <p:cNvPr id="6" name="Rectangle 5"/>
          <p:cNvSpPr/>
          <p:nvPr/>
        </p:nvSpPr>
        <p:spPr>
          <a:xfrm>
            <a:off x="3810000" y="2971800"/>
            <a:ext cx="1600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t>Prepurchase</a:t>
            </a:r>
            <a:r>
              <a:rPr lang="en-US" sz="1400" dirty="0" smtClean="0"/>
              <a:t> alternative evaluation</a:t>
            </a:r>
            <a:endParaRPr lang="en-US" sz="1400" dirty="0"/>
          </a:p>
        </p:txBody>
      </p:sp>
      <p:sp>
        <p:nvSpPr>
          <p:cNvPr id="7" name="Rectangle 6"/>
          <p:cNvSpPr/>
          <p:nvPr/>
        </p:nvSpPr>
        <p:spPr>
          <a:xfrm>
            <a:off x="3810000" y="38100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Purchase</a:t>
            </a:r>
            <a:endParaRPr lang="en-US" sz="1400" dirty="0"/>
          </a:p>
        </p:txBody>
      </p:sp>
      <p:sp>
        <p:nvSpPr>
          <p:cNvPr id="8" name="Rectangle 7"/>
          <p:cNvSpPr/>
          <p:nvPr/>
        </p:nvSpPr>
        <p:spPr>
          <a:xfrm>
            <a:off x="3810000" y="45720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Consumption</a:t>
            </a:r>
            <a:endParaRPr lang="en-US" sz="1400" dirty="0"/>
          </a:p>
        </p:txBody>
      </p:sp>
      <p:sp>
        <p:nvSpPr>
          <p:cNvPr id="9" name="Rectangle 8"/>
          <p:cNvSpPr/>
          <p:nvPr/>
        </p:nvSpPr>
        <p:spPr>
          <a:xfrm>
            <a:off x="3810000" y="53340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Post purchase </a:t>
            </a:r>
          </a:p>
          <a:p>
            <a:pPr algn="ctr"/>
            <a:r>
              <a:rPr lang="en-US" sz="1400" dirty="0" smtClean="0"/>
              <a:t>evaluation</a:t>
            </a:r>
            <a:endParaRPr lang="en-US" sz="1400" dirty="0"/>
          </a:p>
        </p:txBody>
      </p:sp>
      <p:sp>
        <p:nvSpPr>
          <p:cNvPr id="10" name="Rectangle 9"/>
          <p:cNvSpPr/>
          <p:nvPr/>
        </p:nvSpPr>
        <p:spPr>
          <a:xfrm>
            <a:off x="3810000" y="60198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Divestment</a:t>
            </a:r>
            <a:endParaRPr lang="en-US" sz="1400" dirty="0"/>
          </a:p>
        </p:txBody>
      </p:sp>
      <p:cxnSp>
        <p:nvCxnSpPr>
          <p:cNvPr id="12" name="Straight Arrow Connector 11"/>
          <p:cNvCxnSpPr>
            <a:stCxn id="4" idx="2"/>
            <a:endCxn id="5" idx="0"/>
          </p:cNvCxnSpPr>
          <p:nvPr/>
        </p:nvCxnSpPr>
        <p:spPr>
          <a:xfrm rot="5400000">
            <a:off x="4457700" y="2057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2"/>
            <a:endCxn id="6" idx="0"/>
          </p:cNvCxnSpPr>
          <p:nvPr/>
        </p:nvCxnSpPr>
        <p:spPr>
          <a:xfrm rot="5400000">
            <a:off x="4457700" y="2819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2"/>
            <a:endCxn id="7" idx="0"/>
          </p:cNvCxnSpPr>
          <p:nvPr/>
        </p:nvCxnSpPr>
        <p:spPr>
          <a:xfrm rot="5400000">
            <a:off x="4457700" y="3657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2"/>
            <a:endCxn id="8" idx="0"/>
          </p:cNvCxnSpPr>
          <p:nvPr/>
        </p:nvCxnSpPr>
        <p:spPr>
          <a:xfrm rot="5400000">
            <a:off x="4457700" y="4419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8" idx="2"/>
            <a:endCxn id="9" idx="0"/>
          </p:cNvCxnSpPr>
          <p:nvPr/>
        </p:nvCxnSpPr>
        <p:spPr>
          <a:xfrm rot="5400000">
            <a:off x="4457700" y="5181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a:endCxn id="10" idx="0"/>
          </p:cNvCxnSpPr>
          <p:nvPr/>
        </p:nvCxnSpPr>
        <p:spPr>
          <a:xfrm rot="5400000">
            <a:off x="4495800" y="59055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Buying</a:t>
            </a:r>
            <a:endParaRPr lang="en-US" dirty="0"/>
          </a:p>
        </p:txBody>
      </p:sp>
      <p:sp>
        <p:nvSpPr>
          <p:cNvPr id="3" name="Content Placeholder 2"/>
          <p:cNvSpPr>
            <a:spLocks noGrp="1"/>
          </p:cNvSpPr>
          <p:nvPr>
            <p:ph idx="1"/>
          </p:nvPr>
        </p:nvSpPr>
        <p:spPr/>
        <p:txBody>
          <a:bodyPr/>
          <a:lstStyle/>
          <a:p>
            <a:r>
              <a:rPr lang="en-US" dirty="0" smtClean="0"/>
              <a:t>Incompatibility with self-concept</a:t>
            </a:r>
          </a:p>
          <a:p>
            <a:r>
              <a:rPr lang="en-US" dirty="0" smtClean="0"/>
              <a:t>Risk of moving away from the ideal self</a:t>
            </a:r>
          </a:p>
          <a:p>
            <a:r>
              <a:rPr lang="en-US" dirty="0" smtClean="0"/>
              <a:t>Guilt</a:t>
            </a:r>
          </a:p>
          <a:p>
            <a:r>
              <a:rPr lang="en-US" dirty="0" smtClean="0"/>
              <a:t>Buying motive and talking point</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121</TotalTime>
  <Words>277</Words>
  <Application>Microsoft Office PowerPoint</Application>
  <PresentationFormat>On-screen Show (4:3)</PresentationFormat>
  <Paragraphs>40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Trek</vt:lpstr>
      <vt:lpstr>Motivations to Buying</vt:lpstr>
      <vt:lpstr>Why do people buy?</vt:lpstr>
      <vt:lpstr>3 approaches to buying</vt:lpstr>
      <vt:lpstr>The Traditional Approach</vt:lpstr>
      <vt:lpstr>The Problem Solving Approach</vt:lpstr>
      <vt:lpstr>The Self Concept Theory</vt:lpstr>
      <vt:lpstr>Consumer purchase decision making</vt:lpstr>
      <vt:lpstr>Barriers to Buying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Motivations to Buying</dc:title>
  <dc:creator>mnt</dc:creator>
  <cp:lastModifiedBy>mnt</cp:lastModifiedBy>
  <cp:revision>15</cp:revision>
  <dcterms:created xsi:type="dcterms:W3CDTF">2008-10-01T12:27:05Z</dcterms:created>
  <dcterms:modified xsi:type="dcterms:W3CDTF">2008-12-01T04:01:27Z</dcterms:modified>
</cp:coreProperties>
</file>