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79" r:id="rId14"/>
    <p:sldId id="277" r:id="rId15"/>
    <p:sldId id="269" r:id="rId16"/>
    <p:sldId id="270" r:id="rId17"/>
    <p:sldId id="280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24579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0" name="Arc 4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1" name="Arc 5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2" name="AutoShape 6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3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585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4586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4587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D7B7A59-8347-4883-8BEB-123B726AE6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DC8B3-F3C8-4311-B6CA-DB5A913893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4A006-6788-40CF-A922-E51AF6D816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A4F04-FDC5-43CA-9569-4E517FE1A1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19A8C-CEC8-4A3D-A0E1-52B459254F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2413AF-58D6-4CF5-B5ED-05165B9D0D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1450D-57DD-4AC1-9D23-44F5DD1397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D5DD68-EA7A-48D7-BACD-CBAE89E9EB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53965-3ECA-44A9-BDF9-AAE54AF431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579F54-8021-4BC5-82F8-62489D0B07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CBDB-943E-4BA8-8242-C256F16084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23555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8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61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356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7E94FF9F-25E3-4640-9573-FFCBD7222682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HOW TO CLOSE A SALE?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CLOSING TECHNIQUES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What is closing?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 commitment to </a:t>
            </a:r>
            <a:r>
              <a:rPr lang="en-US" dirty="0" smtClean="0"/>
              <a:t>buy. A good selling person is a good closer</a:t>
            </a:r>
            <a:endParaRPr lang="en-US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Only one in 5 customers will ever volunteer an order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Those who don’t ask will lose the sale 80 % of the time</a:t>
            </a:r>
          </a:p>
          <a:p>
            <a:endParaRPr lang="en-US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038600"/>
          </a:xfrm>
        </p:spPr>
        <p:txBody>
          <a:bodyPr/>
          <a:lstStyle/>
          <a:p>
            <a:r>
              <a:rPr lang="en-US"/>
              <a:t>Never let a potential order go unasked for</a:t>
            </a:r>
          </a:p>
        </p:txBody>
      </p:sp>
    </p:spTree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962400"/>
          </a:xfrm>
        </p:spPr>
        <p:txBody>
          <a:bodyPr/>
          <a:lstStyle/>
          <a:p>
            <a:r>
              <a:rPr lang="en-US"/>
              <a:t>A ‘No’ is mostly a ‘No, not yet’,</a:t>
            </a:r>
            <a:br>
              <a:rPr lang="en-US"/>
            </a:br>
            <a:r>
              <a:rPr lang="en-US"/>
              <a:t>not a ‘No, not ever’</a:t>
            </a:r>
          </a:p>
        </p:txBody>
      </p:sp>
    </p:spTree>
  </p:cSld>
  <p:clrMapOvr>
    <a:masterClrMapping/>
  </p:clrMapOvr>
  <p:transition>
    <p:check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>
          <a:xfrm>
            <a:off x="685800" y="533400"/>
            <a:ext cx="7772400" cy="2819400"/>
          </a:xfrm>
        </p:spPr>
        <p:txBody>
          <a:bodyPr/>
          <a:lstStyle/>
          <a:p>
            <a:pPr algn="ctr"/>
            <a:r>
              <a:rPr lang="en-US" dirty="0" smtClean="0"/>
              <a:t>When prospects say ‘No’, that means they do not ‘know’ enough to say ‘Yes’. The selling job is not over yet.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smtClean="0"/>
              <a:t>Customer speak</a:t>
            </a:r>
          </a:p>
          <a:p>
            <a:r>
              <a:rPr lang="en-US" dirty="0" smtClean="0"/>
              <a:t>“ I value my money more than the benefits you offer me”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8/73 survey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Knowledge</a:t>
            </a:r>
          </a:p>
          <a:p>
            <a:r>
              <a:rPr lang="en-US"/>
              <a:t>product</a:t>
            </a:r>
          </a:p>
          <a:p>
            <a:r>
              <a:rPr lang="en-US"/>
              <a:t>application</a:t>
            </a:r>
          </a:p>
          <a:p>
            <a:r>
              <a:rPr lang="en-US"/>
              <a:t>financial</a:t>
            </a:r>
          </a:p>
          <a:p>
            <a:r>
              <a:rPr lang="en-US"/>
              <a:t>your customer’s business</a:t>
            </a:r>
          </a:p>
          <a:p>
            <a:r>
              <a:rPr lang="en-US"/>
              <a:t>your customer’s markets</a:t>
            </a:r>
          </a:p>
          <a:p>
            <a:r>
              <a:rPr lang="en-US"/>
              <a:t>competition</a:t>
            </a:r>
          </a:p>
          <a:p>
            <a:r>
              <a:rPr lang="en-US"/>
              <a:t>selling techniques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7772400" cy="4800600"/>
          </a:xfrm>
        </p:spPr>
        <p:txBody>
          <a:bodyPr/>
          <a:lstStyle/>
          <a:p>
            <a:pPr algn="l"/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44% gave up after the 1st objection</a:t>
            </a:r>
            <a:br>
              <a:rPr lang="en-US" sz="3600" dirty="0"/>
            </a:br>
            <a:r>
              <a:rPr lang="en-US" sz="3600" dirty="0"/>
              <a:t>22% gave up after the 2nd objection</a:t>
            </a:r>
            <a:br>
              <a:rPr lang="en-US" sz="3600" dirty="0"/>
            </a:br>
            <a:r>
              <a:rPr lang="en-US" sz="3600" dirty="0"/>
              <a:t>16% gave up after the 3rd objection</a:t>
            </a:r>
            <a:br>
              <a:rPr lang="en-US" sz="3600" dirty="0"/>
            </a:br>
            <a:r>
              <a:rPr lang="en-US" sz="3600" dirty="0"/>
              <a:t>10% gave up after the 4th objection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/>
              <a:t>Therefore 92% gave up after receiving </a:t>
            </a:r>
            <a:r>
              <a:rPr lang="en-US" sz="3600" b="1" dirty="0" err="1"/>
              <a:t>upto</a:t>
            </a:r>
            <a:r>
              <a:rPr lang="en-US" sz="3600" b="1" dirty="0"/>
              <a:t> 4 objections</a:t>
            </a:r>
            <a:br>
              <a:rPr lang="en-US" sz="3600" b="1" dirty="0"/>
            </a:br>
            <a:endParaRPr lang="en-US" dirty="0"/>
          </a:p>
        </p:txBody>
      </p:sp>
    </p:spTree>
  </p:cSld>
  <p:clrMapOvr>
    <a:masterClrMapping/>
  </p:clrMapOvr>
  <p:transition>
    <p:checke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105400"/>
          </a:xfrm>
        </p:spPr>
        <p:txBody>
          <a:bodyPr/>
          <a:lstStyle/>
          <a:p>
            <a:r>
              <a:rPr lang="en-US"/>
              <a:t>73% of customers voiced 5 or more objections before being sure of placing an order</a:t>
            </a:r>
          </a:p>
        </p:txBody>
      </p:sp>
    </p:spTree>
  </p:cSld>
  <p:clrMapOvr>
    <a:masterClrMapping/>
  </p:clrMapOvr>
  <p:transition>
    <p:cover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648200"/>
          </a:xfrm>
        </p:spPr>
        <p:txBody>
          <a:bodyPr/>
          <a:lstStyle/>
          <a:p>
            <a:r>
              <a:rPr lang="en-US" b="1"/>
              <a:t>Therefore 8% of sales people will win 73% of the business that</a:t>
            </a:r>
            <a:br>
              <a:rPr lang="en-US" b="1"/>
            </a:br>
            <a:r>
              <a:rPr lang="en-US" b="1"/>
              <a:t>is available</a:t>
            </a:r>
            <a:r>
              <a:rPr lang="en-US"/>
              <a:t> </a:t>
            </a:r>
          </a:p>
        </p:txBody>
      </p:sp>
    </p:spTree>
  </p:cSld>
  <p:clrMapOvr>
    <a:masterClrMapping/>
  </p:clrMapOvr>
  <p:transition>
    <p:cover dir="l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029200"/>
          </a:xfrm>
        </p:spPr>
        <p:txBody>
          <a:bodyPr/>
          <a:lstStyle/>
          <a:p>
            <a:r>
              <a:rPr lang="en-US"/>
              <a:t>Now these 8% are the ones who asked for the order at least once. The salesmen who did not close are not even in the race!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Who are the best closers?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Children between the ages of 6 - 9 yrs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closing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Alternative choice closing</a:t>
            </a:r>
          </a:p>
          <a:p>
            <a:r>
              <a:rPr lang="en-US" sz="2000" dirty="0" smtClean="0"/>
              <a:t>Assumptive close</a:t>
            </a:r>
          </a:p>
          <a:p>
            <a:r>
              <a:rPr lang="en-US" sz="2000" dirty="0" smtClean="0"/>
              <a:t>Compliment close</a:t>
            </a:r>
          </a:p>
          <a:p>
            <a:r>
              <a:rPr lang="en-US" sz="2000" dirty="0" smtClean="0"/>
              <a:t>Summary of benefits close</a:t>
            </a:r>
          </a:p>
          <a:p>
            <a:r>
              <a:rPr lang="en-US" sz="2000" dirty="0" smtClean="0"/>
              <a:t>Continuous yes – close</a:t>
            </a:r>
          </a:p>
          <a:p>
            <a:r>
              <a:rPr lang="en-US" sz="2000" dirty="0" smtClean="0"/>
              <a:t>Minor points close</a:t>
            </a:r>
          </a:p>
          <a:p>
            <a:r>
              <a:rPr lang="en-US" sz="2000" dirty="0" smtClean="0"/>
              <a:t>Balance sheet close</a:t>
            </a:r>
          </a:p>
          <a:p>
            <a:r>
              <a:rPr lang="en-US" sz="2000" dirty="0" smtClean="0"/>
              <a:t>Standing room only close</a:t>
            </a:r>
          </a:p>
          <a:p>
            <a:r>
              <a:rPr lang="en-US" sz="2000" dirty="0" smtClean="0"/>
              <a:t>Probability close</a:t>
            </a:r>
          </a:p>
          <a:p>
            <a:r>
              <a:rPr lang="en-US" sz="2000" dirty="0" smtClean="0"/>
              <a:t>Negotiation close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Reasons for failure to close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Fear of failure</a:t>
            </a:r>
          </a:p>
          <a:p>
            <a:r>
              <a:rPr lang="en-US" dirty="0" smtClean="0"/>
              <a:t>Guilt</a:t>
            </a:r>
          </a:p>
          <a:p>
            <a:r>
              <a:rPr lang="en-US" dirty="0" err="1" smtClean="0"/>
              <a:t>Imperception</a:t>
            </a:r>
            <a:r>
              <a:rPr lang="en-US" dirty="0" smtClean="0"/>
              <a:t> of need</a:t>
            </a:r>
          </a:p>
          <a:p>
            <a:r>
              <a:rPr lang="en-US" dirty="0" smtClean="0"/>
              <a:t>Ineptness</a:t>
            </a:r>
          </a:p>
          <a:p>
            <a:r>
              <a:rPr lang="en-US" dirty="0" smtClean="0"/>
              <a:t>Cultural taboos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6 words that really turn on customers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Increase</a:t>
            </a:r>
          </a:p>
          <a:p>
            <a:r>
              <a:rPr lang="en-US"/>
              <a:t>improve</a:t>
            </a:r>
          </a:p>
          <a:p>
            <a:r>
              <a:rPr lang="en-US"/>
              <a:t>reduce</a:t>
            </a:r>
          </a:p>
          <a:p>
            <a:r>
              <a:rPr lang="en-US"/>
              <a:t>save </a:t>
            </a:r>
          </a:p>
          <a:p>
            <a:r>
              <a:rPr lang="en-US"/>
              <a:t>gain</a:t>
            </a:r>
          </a:p>
          <a:p>
            <a:r>
              <a:rPr lang="en-US"/>
              <a:t>new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CLOSING TECHNIQUES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74%    alternative choice close</a:t>
            </a:r>
          </a:p>
          <a:p>
            <a:r>
              <a:rPr lang="en-US"/>
              <a:t>9%      concessional close</a:t>
            </a:r>
          </a:p>
          <a:p>
            <a:r>
              <a:rPr lang="en-US"/>
              <a:t>7%      summary close</a:t>
            </a:r>
          </a:p>
          <a:p>
            <a:r>
              <a:rPr lang="en-US"/>
              <a:t>4%      fear close</a:t>
            </a:r>
          </a:p>
          <a:p>
            <a:r>
              <a:rPr lang="en-US"/>
              <a:t>3%      verbal proof story close</a:t>
            </a:r>
          </a:p>
          <a:p>
            <a:r>
              <a:rPr lang="en-US"/>
              <a:t> and lastly just go ahead and ask for the order</a:t>
            </a:r>
          </a:p>
          <a:p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Common mistakes during closing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Telling instead of selling</a:t>
            </a:r>
          </a:p>
          <a:p>
            <a:r>
              <a:rPr lang="en-US" sz="2800" dirty="0" smtClean="0"/>
              <a:t>Asking too many close-ended questions</a:t>
            </a:r>
          </a:p>
          <a:p>
            <a:r>
              <a:rPr lang="en-US" sz="2800" dirty="0" smtClean="0"/>
              <a:t>Doesn’t respond to customer needs with benefits</a:t>
            </a:r>
          </a:p>
          <a:p>
            <a:r>
              <a:rPr lang="en-US" sz="2800" dirty="0" smtClean="0"/>
              <a:t>Doesn’t </a:t>
            </a:r>
            <a:r>
              <a:rPr lang="en-US" sz="2800" dirty="0" err="1" smtClean="0"/>
              <a:t>recognise</a:t>
            </a:r>
            <a:r>
              <a:rPr lang="en-US" sz="2800" dirty="0" smtClean="0"/>
              <a:t> needs; gives benefits prematurely</a:t>
            </a:r>
          </a:p>
          <a:p>
            <a:r>
              <a:rPr lang="en-US" sz="2800" dirty="0" smtClean="0"/>
              <a:t>Doesn’t </a:t>
            </a:r>
            <a:r>
              <a:rPr lang="en-US" sz="2800" dirty="0" err="1" smtClean="0"/>
              <a:t>rcognise</a:t>
            </a:r>
            <a:r>
              <a:rPr lang="en-US" sz="2800" dirty="0" smtClean="0"/>
              <a:t> or handles negative attitudes effectively</a:t>
            </a:r>
          </a:p>
          <a:p>
            <a:r>
              <a:rPr lang="en-US" sz="2800" dirty="0" smtClean="0"/>
              <a:t>Doesn’t </a:t>
            </a:r>
            <a:r>
              <a:rPr lang="en-US" sz="2800" dirty="0" err="1" smtClean="0"/>
              <a:t>recognise</a:t>
            </a:r>
            <a:r>
              <a:rPr lang="en-US" sz="2800" dirty="0" smtClean="0"/>
              <a:t> when or how </a:t>
            </a:r>
            <a:r>
              <a:rPr lang="en-US" sz="2800" smtClean="0"/>
              <a:t>to close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Don’t make assumptions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Always ask for the order.</a:t>
            </a:r>
          </a:p>
          <a:p>
            <a:r>
              <a:rPr lang="en-US" dirty="0" smtClean="0"/>
              <a:t>Never ASSUME</a:t>
            </a:r>
            <a:endParaRPr lang="en-US" dirty="0"/>
          </a:p>
          <a:p>
            <a:r>
              <a:rPr lang="en-US" dirty="0" smtClean="0"/>
              <a:t>ASS  </a:t>
            </a:r>
            <a:r>
              <a:rPr lang="en-US" dirty="0"/>
              <a:t>U  ME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to the right person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      Money: Can they afford it?</a:t>
            </a:r>
          </a:p>
          <a:p>
            <a:r>
              <a:rPr lang="en-US"/>
              <a:t>A      Authority: Can this person authorise ?</a:t>
            </a:r>
          </a:p>
          <a:p>
            <a:r>
              <a:rPr lang="en-US"/>
              <a:t>N      Need: Do they need/want the product?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038600"/>
          </a:xfrm>
        </p:spPr>
        <p:txBody>
          <a:bodyPr/>
          <a:lstStyle/>
          <a:p>
            <a:r>
              <a:rPr lang="en-US"/>
              <a:t>If you don’t close, you are working for the competition</a:t>
            </a:r>
          </a:p>
        </p:txBody>
      </p: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What to do after closing the sale?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If you can - leave fast</a:t>
            </a:r>
          </a:p>
          <a:p>
            <a:r>
              <a:rPr lang="en-US"/>
              <a:t>otherwise ask for some potential prospects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theme/theme1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Fireba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Designs\FIREBALL.POT</Template>
  <TotalTime>169</TotalTime>
  <Words>416</Words>
  <Application>Microsoft PowerPoint</Application>
  <PresentationFormat>On-screen Show (4:3)</PresentationFormat>
  <Paragraphs>80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Fireball</vt:lpstr>
      <vt:lpstr>HOW TO CLOSE A SALE?</vt:lpstr>
      <vt:lpstr>What is closing?</vt:lpstr>
      <vt:lpstr>Only one in 5 customers will ever volunteer an order</vt:lpstr>
      <vt:lpstr>Never let a potential order go unasked for</vt:lpstr>
      <vt:lpstr>A ‘No’ is mostly a ‘No, not yet’, not a ‘No, not ever’</vt:lpstr>
      <vt:lpstr>When prospects say ‘No’, that means they do not ‘know’ enough to say ‘Yes’. The selling job is not over yet. </vt:lpstr>
      <vt:lpstr>8/73 survey</vt:lpstr>
      <vt:lpstr>     44% gave up after the 1st objection 22% gave up after the 2nd objection 16% gave up after the 3rd objection 10% gave up after the 4th objection  Therefore 92% gave up after receiving upto 4 objections </vt:lpstr>
      <vt:lpstr>73% of customers voiced 5 or more objections before being sure of placing an order</vt:lpstr>
      <vt:lpstr>Therefore 8% of sales people will win 73% of the business that is available </vt:lpstr>
      <vt:lpstr>Now these 8% are the ones who asked for the order at least once. The salesmen who did not close are not even in the race!</vt:lpstr>
      <vt:lpstr>Who are the best closers?</vt:lpstr>
      <vt:lpstr>Types of closing techniques</vt:lpstr>
      <vt:lpstr>Reasons for failure to close</vt:lpstr>
      <vt:lpstr>The 6 words that really turn on customers</vt:lpstr>
      <vt:lpstr>CLOSING TECHNIQUES</vt:lpstr>
      <vt:lpstr>Common mistakes during closing</vt:lpstr>
      <vt:lpstr>Don’t make assumptions</vt:lpstr>
      <vt:lpstr>Getting to the right person</vt:lpstr>
      <vt:lpstr>If you don’t close, you are working for the competition</vt:lpstr>
      <vt:lpstr>What to do after closing the sale?</vt:lpstr>
    </vt:vector>
  </TitlesOfParts>
  <Company>XIMB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CLOSE A SALE?</dc:title>
  <dc:creator>MR.TRIPAHTY</dc:creator>
  <cp:lastModifiedBy>mnt</cp:lastModifiedBy>
  <cp:revision>16</cp:revision>
  <dcterms:created xsi:type="dcterms:W3CDTF">2002-02-03T15:33:32Z</dcterms:created>
  <dcterms:modified xsi:type="dcterms:W3CDTF">2008-12-08T03:49:18Z</dcterms:modified>
</cp:coreProperties>
</file>