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4"/>
  </p:notesMasterIdLst>
  <p:handoutMasterIdLst>
    <p:handoutMasterId r:id="rId25"/>
  </p:handoutMasterIdLst>
  <p:sldIdLst>
    <p:sldId id="256" r:id="rId2"/>
    <p:sldId id="272" r:id="rId3"/>
    <p:sldId id="258" r:id="rId4"/>
    <p:sldId id="259" r:id="rId5"/>
    <p:sldId id="273" r:id="rId6"/>
    <p:sldId id="275" r:id="rId7"/>
    <p:sldId id="260" r:id="rId8"/>
    <p:sldId id="274" r:id="rId9"/>
    <p:sldId id="261" r:id="rId10"/>
    <p:sldId id="262" r:id="rId11"/>
    <p:sldId id="263" r:id="rId12"/>
    <p:sldId id="277" r:id="rId13"/>
    <p:sldId id="278" r:id="rId14"/>
    <p:sldId id="264" r:id="rId15"/>
    <p:sldId id="265" r:id="rId16"/>
    <p:sldId id="266" r:id="rId17"/>
    <p:sldId id="267" r:id="rId18"/>
    <p:sldId id="269" r:id="rId19"/>
    <p:sldId id="270" r:id="rId20"/>
    <p:sldId id="276" r:id="rId21"/>
    <p:sldId id="271" r:id="rId22"/>
    <p:sldId id="279" r:id="rId23"/>
  </p:sldIdLst>
  <p:sldSz cx="9144000" cy="6858000" type="screen4x3"/>
  <p:notesSz cx="7010400" cy="9296400"/>
  <p:defaultTextStyle>
    <a:defPPr>
      <a:defRPr lang="en-US"/>
    </a:defPPr>
    <a:lvl1pPr algn="l" rtl="0" fontAlgn="base">
      <a:spcBef>
        <a:spcPct val="0"/>
      </a:spcBef>
      <a:spcAft>
        <a:spcPct val="0"/>
      </a:spcAft>
      <a:defRPr sz="2400" kern="1200">
        <a:solidFill>
          <a:srgbClr val="FF0000"/>
        </a:solidFill>
        <a:latin typeface="Times New Roman" pitchFamily="18" charset="0"/>
        <a:ea typeface="+mn-ea"/>
        <a:cs typeface="+mn-cs"/>
      </a:defRPr>
    </a:lvl1pPr>
    <a:lvl2pPr marL="457200" algn="l" rtl="0" fontAlgn="base">
      <a:spcBef>
        <a:spcPct val="0"/>
      </a:spcBef>
      <a:spcAft>
        <a:spcPct val="0"/>
      </a:spcAft>
      <a:defRPr sz="2400" kern="1200">
        <a:solidFill>
          <a:srgbClr val="FF0000"/>
        </a:solidFill>
        <a:latin typeface="Times New Roman" pitchFamily="18" charset="0"/>
        <a:ea typeface="+mn-ea"/>
        <a:cs typeface="+mn-cs"/>
      </a:defRPr>
    </a:lvl2pPr>
    <a:lvl3pPr marL="914400" algn="l" rtl="0" fontAlgn="base">
      <a:spcBef>
        <a:spcPct val="0"/>
      </a:spcBef>
      <a:spcAft>
        <a:spcPct val="0"/>
      </a:spcAft>
      <a:defRPr sz="2400" kern="1200">
        <a:solidFill>
          <a:srgbClr val="FF0000"/>
        </a:solidFill>
        <a:latin typeface="Times New Roman" pitchFamily="18" charset="0"/>
        <a:ea typeface="+mn-ea"/>
        <a:cs typeface="+mn-cs"/>
      </a:defRPr>
    </a:lvl3pPr>
    <a:lvl4pPr marL="1371600" algn="l" rtl="0" fontAlgn="base">
      <a:spcBef>
        <a:spcPct val="0"/>
      </a:spcBef>
      <a:spcAft>
        <a:spcPct val="0"/>
      </a:spcAft>
      <a:defRPr sz="2400" kern="1200">
        <a:solidFill>
          <a:srgbClr val="FF0000"/>
        </a:solidFill>
        <a:latin typeface="Times New Roman" pitchFamily="18" charset="0"/>
        <a:ea typeface="+mn-ea"/>
        <a:cs typeface="+mn-cs"/>
      </a:defRPr>
    </a:lvl4pPr>
    <a:lvl5pPr marL="1828800" algn="l" rtl="0" fontAlgn="base">
      <a:spcBef>
        <a:spcPct val="0"/>
      </a:spcBef>
      <a:spcAft>
        <a:spcPct val="0"/>
      </a:spcAft>
      <a:defRPr sz="2400" kern="1200">
        <a:solidFill>
          <a:srgbClr val="FF0000"/>
        </a:solidFill>
        <a:latin typeface="Times New Roman" pitchFamily="18" charset="0"/>
        <a:ea typeface="+mn-ea"/>
        <a:cs typeface="+mn-cs"/>
      </a:defRPr>
    </a:lvl5pPr>
    <a:lvl6pPr marL="2286000" algn="l" defTabSz="914400" rtl="0" eaLnBrk="1" latinLnBrk="0" hangingPunct="1">
      <a:defRPr sz="2400" kern="1200">
        <a:solidFill>
          <a:srgbClr val="FF0000"/>
        </a:solidFill>
        <a:latin typeface="Times New Roman" pitchFamily="18" charset="0"/>
        <a:ea typeface="+mn-ea"/>
        <a:cs typeface="+mn-cs"/>
      </a:defRPr>
    </a:lvl6pPr>
    <a:lvl7pPr marL="2743200" algn="l" defTabSz="914400" rtl="0" eaLnBrk="1" latinLnBrk="0" hangingPunct="1">
      <a:defRPr sz="2400" kern="1200">
        <a:solidFill>
          <a:srgbClr val="FF0000"/>
        </a:solidFill>
        <a:latin typeface="Times New Roman" pitchFamily="18" charset="0"/>
        <a:ea typeface="+mn-ea"/>
        <a:cs typeface="+mn-cs"/>
      </a:defRPr>
    </a:lvl7pPr>
    <a:lvl8pPr marL="3200400" algn="l" defTabSz="914400" rtl="0" eaLnBrk="1" latinLnBrk="0" hangingPunct="1">
      <a:defRPr sz="2400" kern="1200">
        <a:solidFill>
          <a:srgbClr val="FF0000"/>
        </a:solidFill>
        <a:latin typeface="Times New Roman" pitchFamily="18" charset="0"/>
        <a:ea typeface="+mn-ea"/>
        <a:cs typeface="+mn-cs"/>
      </a:defRPr>
    </a:lvl8pPr>
    <a:lvl9pPr marL="3657600" algn="l" defTabSz="914400" rtl="0" eaLnBrk="1" latinLnBrk="0" hangingPunct="1">
      <a:defRPr sz="2400" kern="1200">
        <a:solidFill>
          <a:srgbClr val="FF0000"/>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2787"/>
    <p:restoredTop sz="90929"/>
  </p:normalViewPr>
  <p:slideViewPr>
    <p:cSldViewPr>
      <p:cViewPr>
        <p:scale>
          <a:sx n="73" d="100"/>
          <a:sy n="73" d="100"/>
        </p:scale>
        <p:origin x="-1062"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200"/>
            </a:lvl1pPr>
          </a:lstStyle>
          <a:p>
            <a:endParaRPr lang="en-US"/>
          </a:p>
        </p:txBody>
      </p:sp>
      <p:sp>
        <p:nvSpPr>
          <p:cNvPr id="23555" name="Rectangle 3"/>
          <p:cNvSpPr>
            <a:spLocks noGrp="1" noChangeArrowheads="1"/>
          </p:cNvSpPr>
          <p:nvPr>
            <p:ph type="dt" sz="quarter" idx="1"/>
          </p:nvPr>
        </p:nvSpPr>
        <p:spPr bwMode="auto">
          <a:xfrm>
            <a:off x="3971925"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1200"/>
            </a:lvl1pPr>
          </a:lstStyle>
          <a:p>
            <a:endParaRPr lang="en-US"/>
          </a:p>
        </p:txBody>
      </p:sp>
      <p:sp>
        <p:nvSpPr>
          <p:cNvPr id="23556" name="Rectangle 4"/>
          <p:cNvSpPr>
            <a:spLocks noGrp="1" noChangeArrowheads="1"/>
          </p:cNvSpPr>
          <p:nvPr>
            <p:ph type="ftr" sz="quarter" idx="2"/>
          </p:nvPr>
        </p:nvSpPr>
        <p:spPr bwMode="auto">
          <a:xfrm>
            <a:off x="0" y="8831263"/>
            <a:ext cx="3038475" cy="465137"/>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a:defRPr sz="1200"/>
            </a:lvl1pPr>
          </a:lstStyle>
          <a:p>
            <a:endParaRPr lang="en-US"/>
          </a:p>
        </p:txBody>
      </p:sp>
      <p:sp>
        <p:nvSpPr>
          <p:cNvPr id="23557" name="Rectangle 5"/>
          <p:cNvSpPr>
            <a:spLocks noGrp="1" noChangeArrowheads="1"/>
          </p:cNvSpPr>
          <p:nvPr>
            <p:ph type="sldNum" sz="quarter" idx="3"/>
          </p:nvPr>
        </p:nvSpPr>
        <p:spPr bwMode="auto">
          <a:xfrm>
            <a:off x="3971925" y="8831263"/>
            <a:ext cx="3038475" cy="465137"/>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defRPr sz="1200"/>
            </a:lvl1pPr>
          </a:lstStyle>
          <a:p>
            <a:fld id="{D1D2C901-9456-4300-9901-D11C48C2D0D4}" type="slidenum">
              <a:rPr lang="en-US"/>
              <a:pPr/>
              <a:t>‹#›</a:t>
            </a:fld>
            <a:endParaRPr lang="en-US"/>
          </a:p>
        </p:txBody>
      </p:sp>
    </p:spTree>
    <p:extLst>
      <p:ext uri="{BB962C8B-B14F-4D97-AF65-F5344CB8AC3E}">
        <p14:creationId xmlns:p14="http://schemas.microsoft.com/office/powerpoint/2010/main" val="22846572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5BE25216-C016-4466-A5BE-0B14504DB6DE}" type="datetimeFigureOut">
              <a:rPr lang="en-IN" smtClean="0"/>
              <a:t>16-10-2014</a:t>
            </a:fld>
            <a:endParaRPr lang="en-IN"/>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BFE552FA-4EF3-4245-9FCD-CA6893995815}" type="slidenum">
              <a:rPr lang="en-IN" smtClean="0"/>
              <a:t>‹#›</a:t>
            </a:fld>
            <a:endParaRPr lang="en-IN"/>
          </a:p>
        </p:txBody>
      </p:sp>
    </p:spTree>
    <p:extLst>
      <p:ext uri="{BB962C8B-B14F-4D97-AF65-F5344CB8AC3E}">
        <p14:creationId xmlns:p14="http://schemas.microsoft.com/office/powerpoint/2010/main" val="39364212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BFE552FA-4EF3-4245-9FCD-CA6893995815}" type="slidenum">
              <a:rPr lang="en-IN" smtClean="0"/>
              <a:t>18</a:t>
            </a:fld>
            <a:endParaRPr lang="en-IN"/>
          </a:p>
        </p:txBody>
      </p:sp>
    </p:spTree>
    <p:extLst>
      <p:ext uri="{BB962C8B-B14F-4D97-AF65-F5344CB8AC3E}">
        <p14:creationId xmlns:p14="http://schemas.microsoft.com/office/powerpoint/2010/main" val="1550116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62961-3DEC-40D1-99E9-D049CB3830DC}" type="slidenum">
              <a:rPr lang="en-US" smtClean="0"/>
              <a:pPr/>
              <a:t>‹#›</a:t>
            </a:fld>
            <a:endParaRPr lang="en-US"/>
          </a:p>
        </p:txBody>
      </p:sp>
    </p:spTree>
    <p:extLst>
      <p:ext uri="{BB962C8B-B14F-4D97-AF65-F5344CB8AC3E}">
        <p14:creationId xmlns:p14="http://schemas.microsoft.com/office/powerpoint/2010/main" val="29046730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3379AC-099B-4930-BBB7-13F378756873}" type="slidenum">
              <a:rPr lang="en-US" smtClean="0"/>
              <a:pPr/>
              <a:t>‹#›</a:t>
            </a:fld>
            <a:endParaRPr lang="en-US"/>
          </a:p>
        </p:txBody>
      </p:sp>
    </p:spTree>
    <p:extLst>
      <p:ext uri="{BB962C8B-B14F-4D97-AF65-F5344CB8AC3E}">
        <p14:creationId xmlns:p14="http://schemas.microsoft.com/office/powerpoint/2010/main" val="21136265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6D1BBC-1809-4848-B0E5-7A31890D139B}" type="slidenum">
              <a:rPr lang="en-US" smtClean="0"/>
              <a:pPr/>
              <a:t>‹#›</a:t>
            </a:fld>
            <a:endParaRPr lang="en-US"/>
          </a:p>
        </p:txBody>
      </p:sp>
    </p:spTree>
    <p:extLst>
      <p:ext uri="{BB962C8B-B14F-4D97-AF65-F5344CB8AC3E}">
        <p14:creationId xmlns:p14="http://schemas.microsoft.com/office/powerpoint/2010/main" val="18458520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3FE4CE-0BC4-41FB-897B-32490046D0D4}" type="slidenum">
              <a:rPr lang="en-US" smtClean="0"/>
              <a:pPr/>
              <a:t>‹#›</a:t>
            </a:fld>
            <a:endParaRPr lang="en-US"/>
          </a:p>
        </p:txBody>
      </p:sp>
    </p:spTree>
    <p:extLst>
      <p:ext uri="{BB962C8B-B14F-4D97-AF65-F5344CB8AC3E}">
        <p14:creationId xmlns:p14="http://schemas.microsoft.com/office/powerpoint/2010/main" val="2558935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F2E9284-C3C4-4492-9F65-8D561268003B}" type="slidenum">
              <a:rPr lang="en-US" smtClean="0"/>
              <a:pPr/>
              <a:t>‹#›</a:t>
            </a:fld>
            <a:endParaRPr lang="en-US"/>
          </a:p>
        </p:txBody>
      </p:sp>
    </p:spTree>
    <p:extLst>
      <p:ext uri="{BB962C8B-B14F-4D97-AF65-F5344CB8AC3E}">
        <p14:creationId xmlns:p14="http://schemas.microsoft.com/office/powerpoint/2010/main" val="10865114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609A85-63AB-4814-A288-640CC2E78573}" type="slidenum">
              <a:rPr lang="en-US" smtClean="0"/>
              <a:pPr/>
              <a:t>‹#›</a:t>
            </a:fld>
            <a:endParaRPr lang="en-US"/>
          </a:p>
        </p:txBody>
      </p:sp>
    </p:spTree>
    <p:extLst>
      <p:ext uri="{BB962C8B-B14F-4D97-AF65-F5344CB8AC3E}">
        <p14:creationId xmlns:p14="http://schemas.microsoft.com/office/powerpoint/2010/main" val="8805675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6D4DFA-0D22-4C47-940A-6235C658CC74}" type="slidenum">
              <a:rPr lang="en-US" smtClean="0"/>
              <a:pPr/>
              <a:t>‹#›</a:t>
            </a:fld>
            <a:endParaRPr lang="en-US"/>
          </a:p>
        </p:txBody>
      </p:sp>
    </p:spTree>
    <p:extLst>
      <p:ext uri="{BB962C8B-B14F-4D97-AF65-F5344CB8AC3E}">
        <p14:creationId xmlns:p14="http://schemas.microsoft.com/office/powerpoint/2010/main" val="3081857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63D01D-C7DC-4378-85A3-8461137D7E8C}" type="slidenum">
              <a:rPr lang="en-US" smtClean="0"/>
              <a:pPr/>
              <a:t>‹#›</a:t>
            </a:fld>
            <a:endParaRPr lang="en-US"/>
          </a:p>
        </p:txBody>
      </p:sp>
    </p:spTree>
    <p:extLst>
      <p:ext uri="{BB962C8B-B14F-4D97-AF65-F5344CB8AC3E}">
        <p14:creationId xmlns:p14="http://schemas.microsoft.com/office/powerpoint/2010/main" val="168573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39E219-D61A-4341-8E37-03C9ED95FDD7}" type="slidenum">
              <a:rPr lang="en-US" smtClean="0"/>
              <a:pPr/>
              <a:t>‹#›</a:t>
            </a:fld>
            <a:endParaRPr lang="en-US"/>
          </a:p>
        </p:txBody>
      </p:sp>
    </p:spTree>
    <p:extLst>
      <p:ext uri="{BB962C8B-B14F-4D97-AF65-F5344CB8AC3E}">
        <p14:creationId xmlns:p14="http://schemas.microsoft.com/office/powerpoint/2010/main" val="1783836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0AE293-D17C-4F9D-8431-990361802D91}" type="slidenum">
              <a:rPr lang="en-US" smtClean="0"/>
              <a:pPr/>
              <a:t>‹#›</a:t>
            </a:fld>
            <a:endParaRPr lang="en-US"/>
          </a:p>
        </p:txBody>
      </p:sp>
    </p:spTree>
    <p:extLst>
      <p:ext uri="{BB962C8B-B14F-4D97-AF65-F5344CB8AC3E}">
        <p14:creationId xmlns:p14="http://schemas.microsoft.com/office/powerpoint/2010/main" val="2400407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927633-81FB-4094-A5EA-4B303A5F0A45}" type="slidenum">
              <a:rPr lang="en-US" smtClean="0"/>
              <a:pPr/>
              <a:t>‹#›</a:t>
            </a:fld>
            <a:endParaRPr lang="en-US"/>
          </a:p>
        </p:txBody>
      </p:sp>
    </p:spTree>
    <p:extLst>
      <p:ext uri="{BB962C8B-B14F-4D97-AF65-F5344CB8AC3E}">
        <p14:creationId xmlns:p14="http://schemas.microsoft.com/office/powerpoint/2010/main" val="3490033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25F443-C613-4D80-A8A9-ECD31E483E44}" type="slidenum">
              <a:rPr lang="en-US" smtClean="0"/>
              <a:pPr/>
              <a:t>‹#›</a:t>
            </a:fld>
            <a:endParaRPr lang="en-US"/>
          </a:p>
        </p:txBody>
      </p:sp>
    </p:spTree>
    <p:extLst>
      <p:ext uri="{BB962C8B-B14F-4D97-AF65-F5344CB8AC3E}">
        <p14:creationId xmlns:p14="http://schemas.microsoft.com/office/powerpoint/2010/main" val="367685906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en-US" dirty="0" smtClean="0"/>
              <a:t>Communication</a:t>
            </a:r>
            <a:r>
              <a:rPr lang="en-US" dirty="0" smtClean="0"/>
              <a:t> </a:t>
            </a:r>
            <a:r>
              <a:rPr lang="en-US" dirty="0"/>
              <a:t>Planning</a:t>
            </a:r>
          </a:p>
        </p:txBody>
      </p:sp>
      <p:sp>
        <p:nvSpPr>
          <p:cNvPr id="2051" name="Rectangle 3"/>
          <p:cNvSpPr>
            <a:spLocks noGrp="1" noChangeArrowheads="1"/>
          </p:cNvSpPr>
          <p:nvPr>
            <p:ph type="subTitle" idx="1"/>
          </p:nvPr>
        </p:nvSpPr>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205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build="p"/>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85800" y="304800"/>
            <a:ext cx="7772400" cy="914400"/>
          </a:xfrm>
        </p:spPr>
        <p:txBody>
          <a:bodyPr/>
          <a:lstStyle/>
          <a:p>
            <a:r>
              <a:rPr lang="en-US"/>
              <a:t>The Planning Cycle</a:t>
            </a:r>
          </a:p>
        </p:txBody>
      </p:sp>
      <p:sp>
        <p:nvSpPr>
          <p:cNvPr id="25603" name="Rectangle 3"/>
          <p:cNvSpPr>
            <a:spLocks noChangeArrowheads="1"/>
          </p:cNvSpPr>
          <p:nvPr/>
        </p:nvSpPr>
        <p:spPr bwMode="auto">
          <a:xfrm>
            <a:off x="1828800" y="2133600"/>
            <a:ext cx="1295400" cy="762000"/>
          </a:xfrm>
          <a:prstGeom prst="rect">
            <a:avLst/>
          </a:prstGeom>
          <a:solidFill>
            <a:schemeClr val="accent1"/>
          </a:solidFill>
          <a:ln w="9525">
            <a:solidFill>
              <a:schemeClr val="tx1"/>
            </a:solidFill>
            <a:miter lim="800000"/>
            <a:headEnd/>
            <a:tailEnd/>
          </a:ln>
          <a:effectLst/>
        </p:spPr>
        <p:txBody>
          <a:bodyPr wrap="none" anchor="ctr"/>
          <a:lstStyle/>
          <a:p>
            <a:pPr algn="ctr"/>
            <a:r>
              <a:rPr lang="en-US"/>
              <a:t>Are we </a:t>
            </a:r>
          </a:p>
          <a:p>
            <a:pPr algn="ctr"/>
            <a:r>
              <a:rPr lang="en-US"/>
              <a:t>there?</a:t>
            </a:r>
          </a:p>
        </p:txBody>
      </p:sp>
      <p:sp>
        <p:nvSpPr>
          <p:cNvPr id="25604" name="Rectangle 4"/>
          <p:cNvSpPr>
            <a:spLocks noChangeArrowheads="1"/>
          </p:cNvSpPr>
          <p:nvPr/>
        </p:nvSpPr>
        <p:spPr bwMode="auto">
          <a:xfrm>
            <a:off x="4876800" y="2133600"/>
            <a:ext cx="1219200" cy="762000"/>
          </a:xfrm>
          <a:prstGeom prst="rect">
            <a:avLst/>
          </a:prstGeom>
          <a:solidFill>
            <a:schemeClr val="accent1"/>
          </a:solidFill>
          <a:ln w="9525">
            <a:solidFill>
              <a:schemeClr val="tx1"/>
            </a:solidFill>
            <a:miter lim="800000"/>
            <a:headEnd/>
            <a:tailEnd/>
          </a:ln>
          <a:effectLst/>
        </p:spPr>
        <p:txBody>
          <a:bodyPr wrap="none" anchor="ctr"/>
          <a:lstStyle/>
          <a:p>
            <a:pPr algn="ctr"/>
            <a:r>
              <a:rPr lang="en-US"/>
              <a:t>If not,</a:t>
            </a:r>
          </a:p>
          <a:p>
            <a:pPr algn="ctr"/>
            <a:r>
              <a:rPr lang="en-US"/>
              <a:t>why not?</a:t>
            </a:r>
          </a:p>
        </p:txBody>
      </p:sp>
      <p:sp>
        <p:nvSpPr>
          <p:cNvPr id="25605" name="Rectangle 5"/>
          <p:cNvSpPr>
            <a:spLocks noChangeArrowheads="1"/>
          </p:cNvSpPr>
          <p:nvPr/>
        </p:nvSpPr>
        <p:spPr bwMode="auto">
          <a:xfrm>
            <a:off x="6629400" y="3657600"/>
            <a:ext cx="1295400" cy="990600"/>
          </a:xfrm>
          <a:prstGeom prst="rect">
            <a:avLst/>
          </a:prstGeom>
          <a:solidFill>
            <a:schemeClr val="accent1"/>
          </a:solidFill>
          <a:ln w="9525">
            <a:solidFill>
              <a:schemeClr val="tx1"/>
            </a:solidFill>
            <a:miter lim="800000"/>
            <a:headEnd/>
            <a:tailEnd/>
          </a:ln>
          <a:effectLst/>
        </p:spPr>
        <p:txBody>
          <a:bodyPr wrap="none" anchor="ctr"/>
          <a:lstStyle/>
          <a:p>
            <a:pPr algn="ctr"/>
            <a:r>
              <a:rPr lang="en-US"/>
              <a:t>Where are</a:t>
            </a:r>
          </a:p>
          <a:p>
            <a:pPr algn="ctr"/>
            <a:r>
              <a:rPr lang="en-US"/>
              <a:t>we?</a:t>
            </a:r>
          </a:p>
        </p:txBody>
      </p:sp>
      <p:sp>
        <p:nvSpPr>
          <p:cNvPr id="25606" name="Rectangle 6"/>
          <p:cNvSpPr>
            <a:spLocks noChangeArrowheads="1"/>
          </p:cNvSpPr>
          <p:nvPr/>
        </p:nvSpPr>
        <p:spPr bwMode="auto">
          <a:xfrm>
            <a:off x="5029200" y="5410200"/>
            <a:ext cx="1219200" cy="838200"/>
          </a:xfrm>
          <a:prstGeom prst="rect">
            <a:avLst/>
          </a:prstGeom>
          <a:solidFill>
            <a:schemeClr val="accent1"/>
          </a:solidFill>
          <a:ln w="9525">
            <a:solidFill>
              <a:schemeClr val="tx1"/>
            </a:solidFill>
            <a:miter lim="800000"/>
            <a:headEnd/>
            <a:tailEnd/>
          </a:ln>
          <a:effectLst/>
        </p:spPr>
        <p:txBody>
          <a:bodyPr wrap="none" anchor="ctr"/>
          <a:lstStyle/>
          <a:p>
            <a:pPr algn="ctr"/>
            <a:r>
              <a:rPr lang="en-US" sz="2000"/>
              <a:t>Where could</a:t>
            </a:r>
          </a:p>
          <a:p>
            <a:pPr algn="ctr"/>
            <a:r>
              <a:rPr lang="en-US" sz="2000"/>
              <a:t>we be?</a:t>
            </a:r>
          </a:p>
        </p:txBody>
      </p:sp>
      <p:sp>
        <p:nvSpPr>
          <p:cNvPr id="25607" name="Rectangle 7"/>
          <p:cNvSpPr>
            <a:spLocks noChangeArrowheads="1"/>
          </p:cNvSpPr>
          <p:nvPr/>
        </p:nvSpPr>
        <p:spPr bwMode="auto">
          <a:xfrm>
            <a:off x="1752600" y="5410200"/>
            <a:ext cx="1295400" cy="8382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25609" name="Oval 9"/>
          <p:cNvSpPr>
            <a:spLocks noChangeArrowheads="1"/>
          </p:cNvSpPr>
          <p:nvPr/>
        </p:nvSpPr>
        <p:spPr bwMode="auto">
          <a:xfrm>
            <a:off x="3352800" y="3352800"/>
            <a:ext cx="1752600" cy="1676400"/>
          </a:xfrm>
          <a:prstGeom prst="ellipse">
            <a:avLst/>
          </a:prstGeom>
          <a:solidFill>
            <a:schemeClr val="accent1"/>
          </a:solidFill>
          <a:ln w="9525">
            <a:solidFill>
              <a:schemeClr val="tx1"/>
            </a:solidFill>
            <a:round/>
            <a:headEnd/>
            <a:tailEnd/>
          </a:ln>
          <a:effectLst/>
        </p:spPr>
        <p:txBody>
          <a:bodyPr wrap="none" anchor="ctr"/>
          <a:lstStyle/>
          <a:p>
            <a:pPr algn="ctr"/>
            <a:r>
              <a:rPr lang="en-US"/>
              <a:t>Market</a:t>
            </a:r>
          </a:p>
          <a:p>
            <a:pPr algn="ctr"/>
            <a:r>
              <a:rPr lang="en-US"/>
              <a:t>Consumers</a:t>
            </a:r>
          </a:p>
        </p:txBody>
      </p:sp>
      <p:sp>
        <p:nvSpPr>
          <p:cNvPr id="25610" name="Line 10"/>
          <p:cNvSpPr>
            <a:spLocks noChangeShapeType="1"/>
          </p:cNvSpPr>
          <p:nvPr/>
        </p:nvSpPr>
        <p:spPr bwMode="auto">
          <a:xfrm>
            <a:off x="3124200" y="2514600"/>
            <a:ext cx="1752600" cy="0"/>
          </a:xfrm>
          <a:prstGeom prst="line">
            <a:avLst/>
          </a:prstGeom>
          <a:noFill/>
          <a:ln w="9525">
            <a:solidFill>
              <a:schemeClr val="tx1"/>
            </a:solidFill>
            <a:round/>
            <a:headEnd/>
            <a:tailEnd type="triangle" w="med" len="med"/>
          </a:ln>
          <a:effectLst/>
        </p:spPr>
        <p:txBody>
          <a:bodyPr/>
          <a:lstStyle/>
          <a:p>
            <a:endParaRPr lang="en-US"/>
          </a:p>
        </p:txBody>
      </p:sp>
      <p:cxnSp>
        <p:nvCxnSpPr>
          <p:cNvPr id="25611" name="AutoShape 11"/>
          <p:cNvCxnSpPr>
            <a:cxnSpLocks noChangeShapeType="1"/>
            <a:stCxn id="25604" idx="3"/>
            <a:endCxn id="25605" idx="0"/>
          </p:cNvCxnSpPr>
          <p:nvPr/>
        </p:nvCxnSpPr>
        <p:spPr bwMode="auto">
          <a:xfrm>
            <a:off x="6096000" y="2514600"/>
            <a:ext cx="1181100" cy="1143000"/>
          </a:xfrm>
          <a:prstGeom prst="bentConnector2">
            <a:avLst/>
          </a:prstGeom>
          <a:noFill/>
          <a:ln w="9525">
            <a:solidFill>
              <a:schemeClr val="tx1"/>
            </a:solidFill>
            <a:miter lim="800000"/>
            <a:headEnd/>
            <a:tailEnd type="triangle" w="med" len="med"/>
          </a:ln>
          <a:effectLst/>
        </p:spPr>
      </p:cxnSp>
      <p:cxnSp>
        <p:nvCxnSpPr>
          <p:cNvPr id="25612" name="AutoShape 12"/>
          <p:cNvCxnSpPr>
            <a:cxnSpLocks noChangeShapeType="1"/>
            <a:stCxn id="25605" idx="2"/>
            <a:endCxn id="25606" idx="3"/>
          </p:cNvCxnSpPr>
          <p:nvPr/>
        </p:nvCxnSpPr>
        <p:spPr bwMode="auto">
          <a:xfrm rot="5400000">
            <a:off x="6172200" y="4724400"/>
            <a:ext cx="1181100" cy="1028700"/>
          </a:xfrm>
          <a:prstGeom prst="bentConnector2">
            <a:avLst/>
          </a:prstGeom>
          <a:noFill/>
          <a:ln w="9525">
            <a:solidFill>
              <a:schemeClr val="tx1"/>
            </a:solidFill>
            <a:miter lim="800000"/>
            <a:headEnd/>
            <a:tailEnd type="triangle" w="med" len="med"/>
          </a:ln>
          <a:effectLst/>
        </p:spPr>
      </p:cxnSp>
      <p:sp>
        <p:nvSpPr>
          <p:cNvPr id="25613" name="Line 13"/>
          <p:cNvSpPr>
            <a:spLocks noChangeShapeType="1"/>
          </p:cNvSpPr>
          <p:nvPr/>
        </p:nvSpPr>
        <p:spPr bwMode="auto">
          <a:xfrm flipH="1">
            <a:off x="3048000" y="5791200"/>
            <a:ext cx="1981200" cy="0"/>
          </a:xfrm>
          <a:prstGeom prst="line">
            <a:avLst/>
          </a:prstGeom>
          <a:noFill/>
          <a:ln w="9525">
            <a:solidFill>
              <a:schemeClr val="tx1"/>
            </a:solidFill>
            <a:round/>
            <a:headEnd/>
            <a:tailEnd type="triangle" w="med" len="med"/>
          </a:ln>
          <a:effectLst/>
        </p:spPr>
        <p:txBody>
          <a:bodyPr/>
          <a:lstStyle/>
          <a:p>
            <a:endParaRPr lang="en-US"/>
          </a:p>
        </p:txBody>
      </p:sp>
      <p:sp>
        <p:nvSpPr>
          <p:cNvPr id="25617" name="Line 17"/>
          <p:cNvSpPr>
            <a:spLocks noChangeShapeType="1"/>
          </p:cNvSpPr>
          <p:nvPr/>
        </p:nvSpPr>
        <p:spPr bwMode="auto">
          <a:xfrm>
            <a:off x="3657600" y="4191000"/>
            <a:ext cx="1219200" cy="0"/>
          </a:xfrm>
          <a:prstGeom prst="line">
            <a:avLst/>
          </a:prstGeom>
          <a:noFill/>
          <a:ln w="9525">
            <a:solidFill>
              <a:schemeClr val="tx1"/>
            </a:solidFill>
            <a:round/>
            <a:headEnd/>
            <a:tailEnd/>
          </a:ln>
          <a:effectLst/>
        </p:spPr>
        <p:txBody>
          <a:bodyPr/>
          <a:lstStyle/>
          <a:p>
            <a:endParaRPr lang="en-US"/>
          </a:p>
        </p:txBody>
      </p:sp>
      <p:sp>
        <p:nvSpPr>
          <p:cNvPr id="25620" name="Text Box 20"/>
          <p:cNvSpPr txBox="1">
            <a:spLocks noChangeArrowheads="1"/>
          </p:cNvSpPr>
          <p:nvPr/>
        </p:nvSpPr>
        <p:spPr bwMode="auto">
          <a:xfrm>
            <a:off x="1905000" y="1524000"/>
            <a:ext cx="1293813" cy="457200"/>
          </a:xfrm>
          <a:prstGeom prst="rect">
            <a:avLst/>
          </a:prstGeom>
          <a:noFill/>
          <a:ln w="9525">
            <a:noFill/>
            <a:miter lim="800000"/>
            <a:headEnd/>
            <a:tailEnd/>
          </a:ln>
          <a:effectLst/>
        </p:spPr>
        <p:txBody>
          <a:bodyPr>
            <a:spAutoFit/>
          </a:bodyPr>
          <a:lstStyle/>
          <a:p>
            <a:r>
              <a:rPr lang="en-US"/>
              <a:t>Results</a:t>
            </a:r>
          </a:p>
        </p:txBody>
      </p:sp>
      <p:sp>
        <p:nvSpPr>
          <p:cNvPr id="25621" name="Text Box 21"/>
          <p:cNvSpPr txBox="1">
            <a:spLocks noChangeArrowheads="1"/>
          </p:cNvSpPr>
          <p:nvPr/>
        </p:nvSpPr>
        <p:spPr bwMode="auto">
          <a:xfrm>
            <a:off x="4800600" y="1524000"/>
            <a:ext cx="1868488" cy="457200"/>
          </a:xfrm>
          <a:prstGeom prst="rect">
            <a:avLst/>
          </a:prstGeom>
          <a:noFill/>
          <a:ln w="9525">
            <a:noFill/>
            <a:miter lim="800000"/>
            <a:headEnd/>
            <a:tailEnd/>
          </a:ln>
          <a:effectLst/>
        </p:spPr>
        <p:txBody>
          <a:bodyPr>
            <a:spAutoFit/>
          </a:bodyPr>
          <a:lstStyle/>
          <a:p>
            <a:r>
              <a:rPr lang="en-US"/>
              <a:t>Feedback</a:t>
            </a:r>
          </a:p>
        </p:txBody>
      </p:sp>
      <p:sp>
        <p:nvSpPr>
          <p:cNvPr id="25625" name="Text Box 25"/>
          <p:cNvSpPr txBox="1">
            <a:spLocks noChangeArrowheads="1"/>
          </p:cNvSpPr>
          <p:nvPr/>
        </p:nvSpPr>
        <p:spPr bwMode="auto">
          <a:xfrm>
            <a:off x="7604125" y="2784475"/>
            <a:ext cx="1282700" cy="822325"/>
          </a:xfrm>
          <a:prstGeom prst="rect">
            <a:avLst/>
          </a:prstGeom>
          <a:noFill/>
          <a:ln w="9525">
            <a:noFill/>
            <a:miter lim="800000"/>
            <a:headEnd/>
            <a:tailEnd/>
          </a:ln>
          <a:effectLst/>
        </p:spPr>
        <p:txBody>
          <a:bodyPr wrap="none">
            <a:spAutoFit/>
          </a:bodyPr>
          <a:lstStyle/>
          <a:p>
            <a:r>
              <a:rPr lang="en-US"/>
              <a:t>Situation</a:t>
            </a:r>
          </a:p>
          <a:p>
            <a:r>
              <a:rPr lang="en-US"/>
              <a:t>Analysis</a:t>
            </a:r>
          </a:p>
        </p:txBody>
      </p:sp>
      <p:sp>
        <p:nvSpPr>
          <p:cNvPr id="25628" name="Text Box 28"/>
          <p:cNvSpPr txBox="1">
            <a:spLocks noChangeArrowheads="1"/>
          </p:cNvSpPr>
          <p:nvPr/>
        </p:nvSpPr>
        <p:spPr bwMode="auto">
          <a:xfrm>
            <a:off x="4800600" y="6137275"/>
            <a:ext cx="2443163" cy="457200"/>
          </a:xfrm>
          <a:prstGeom prst="rect">
            <a:avLst/>
          </a:prstGeom>
          <a:noFill/>
          <a:ln w="9525">
            <a:noFill/>
            <a:miter lim="800000"/>
            <a:headEnd/>
            <a:tailEnd/>
          </a:ln>
          <a:effectLst/>
        </p:spPr>
        <p:txBody>
          <a:bodyPr>
            <a:spAutoFit/>
          </a:bodyPr>
          <a:lstStyle/>
          <a:p>
            <a:r>
              <a:rPr lang="en-US"/>
              <a:t>Co. Potential</a:t>
            </a:r>
          </a:p>
        </p:txBody>
      </p:sp>
      <p:sp>
        <p:nvSpPr>
          <p:cNvPr id="25629" name="Text Box 29"/>
          <p:cNvSpPr txBox="1">
            <a:spLocks noChangeArrowheads="1"/>
          </p:cNvSpPr>
          <p:nvPr/>
        </p:nvSpPr>
        <p:spPr bwMode="auto">
          <a:xfrm>
            <a:off x="2232025" y="5783263"/>
            <a:ext cx="184150" cy="457200"/>
          </a:xfrm>
          <a:prstGeom prst="rect">
            <a:avLst/>
          </a:prstGeom>
          <a:noFill/>
          <a:ln w="9525">
            <a:noFill/>
            <a:miter lim="800000"/>
            <a:headEnd/>
            <a:tailEnd/>
          </a:ln>
          <a:effectLst/>
        </p:spPr>
        <p:txBody>
          <a:bodyPr>
            <a:spAutoFit/>
          </a:bodyPr>
          <a:lstStyle/>
          <a:p>
            <a:pPr>
              <a:spcBef>
                <a:spcPct val="50000"/>
              </a:spcBef>
            </a:pPr>
            <a:endParaRPr lang="en-US"/>
          </a:p>
        </p:txBody>
      </p:sp>
      <p:sp>
        <p:nvSpPr>
          <p:cNvPr id="25631" name="Text Box 31"/>
          <p:cNvSpPr txBox="1">
            <a:spLocks noChangeArrowheads="1"/>
          </p:cNvSpPr>
          <p:nvPr/>
        </p:nvSpPr>
        <p:spPr bwMode="auto">
          <a:xfrm>
            <a:off x="2308225" y="5783263"/>
            <a:ext cx="184150" cy="457200"/>
          </a:xfrm>
          <a:prstGeom prst="rect">
            <a:avLst/>
          </a:prstGeom>
          <a:noFill/>
          <a:ln w="9525">
            <a:noFill/>
            <a:miter lim="800000"/>
            <a:headEnd/>
            <a:tailEnd/>
          </a:ln>
          <a:effectLst/>
        </p:spPr>
        <p:txBody>
          <a:bodyPr>
            <a:spAutoFit/>
          </a:bodyPr>
          <a:lstStyle/>
          <a:p>
            <a:pPr>
              <a:spcBef>
                <a:spcPct val="50000"/>
              </a:spcBef>
            </a:pPr>
            <a:endParaRPr lang="en-US"/>
          </a:p>
        </p:txBody>
      </p:sp>
      <p:sp>
        <p:nvSpPr>
          <p:cNvPr id="25633" name="Text Box 33"/>
          <p:cNvSpPr txBox="1">
            <a:spLocks noChangeArrowheads="1"/>
          </p:cNvSpPr>
          <p:nvPr/>
        </p:nvSpPr>
        <p:spPr bwMode="auto">
          <a:xfrm>
            <a:off x="1676400" y="5334000"/>
            <a:ext cx="1970088" cy="1006475"/>
          </a:xfrm>
          <a:prstGeom prst="rect">
            <a:avLst/>
          </a:prstGeom>
          <a:noFill/>
          <a:ln w="9525">
            <a:noFill/>
            <a:miter lim="800000"/>
            <a:headEnd/>
            <a:tailEnd/>
          </a:ln>
          <a:effectLst/>
        </p:spPr>
        <p:txBody>
          <a:bodyPr>
            <a:spAutoFit/>
          </a:bodyPr>
          <a:lstStyle/>
          <a:p>
            <a:r>
              <a:rPr lang="en-US" sz="2000"/>
              <a:t>Where do</a:t>
            </a:r>
          </a:p>
          <a:p>
            <a:r>
              <a:rPr lang="en-US" sz="2000"/>
              <a:t>We want </a:t>
            </a:r>
          </a:p>
          <a:p>
            <a:r>
              <a:rPr lang="en-US" sz="2000"/>
              <a:t>to go?</a:t>
            </a:r>
          </a:p>
        </p:txBody>
      </p:sp>
      <p:sp>
        <p:nvSpPr>
          <p:cNvPr id="25636" name="Text Box 36"/>
          <p:cNvSpPr txBox="1">
            <a:spLocks noChangeArrowheads="1"/>
          </p:cNvSpPr>
          <p:nvPr/>
        </p:nvSpPr>
        <p:spPr bwMode="auto">
          <a:xfrm>
            <a:off x="1524000" y="6137275"/>
            <a:ext cx="2409825" cy="822325"/>
          </a:xfrm>
          <a:prstGeom prst="rect">
            <a:avLst/>
          </a:prstGeom>
          <a:noFill/>
          <a:ln w="9525">
            <a:noFill/>
            <a:miter lim="800000"/>
            <a:headEnd/>
            <a:tailEnd/>
          </a:ln>
          <a:effectLst/>
        </p:spPr>
        <p:txBody>
          <a:bodyPr>
            <a:spAutoFit/>
          </a:bodyPr>
          <a:lstStyle/>
          <a:p>
            <a:r>
              <a:rPr lang="en-US"/>
              <a:t>Objectives</a:t>
            </a:r>
          </a:p>
          <a:p>
            <a:r>
              <a:rPr lang="en-US"/>
              <a:t>and Strategy</a:t>
            </a:r>
          </a:p>
        </p:txBody>
      </p:sp>
      <p:sp>
        <p:nvSpPr>
          <p:cNvPr id="25638" name="Rectangle 38"/>
          <p:cNvSpPr>
            <a:spLocks noChangeArrowheads="1"/>
          </p:cNvSpPr>
          <p:nvPr/>
        </p:nvSpPr>
        <p:spPr bwMode="auto">
          <a:xfrm>
            <a:off x="457200" y="4267200"/>
            <a:ext cx="1219200" cy="762000"/>
          </a:xfrm>
          <a:prstGeom prst="rect">
            <a:avLst/>
          </a:prstGeom>
          <a:solidFill>
            <a:schemeClr val="accent1"/>
          </a:solidFill>
          <a:ln w="9525">
            <a:solidFill>
              <a:schemeClr val="tx1"/>
            </a:solidFill>
            <a:miter lim="800000"/>
            <a:headEnd/>
            <a:tailEnd/>
          </a:ln>
          <a:effectLst/>
        </p:spPr>
        <p:txBody>
          <a:bodyPr wrap="none" anchor="ctr"/>
          <a:lstStyle/>
          <a:p>
            <a:pPr algn="ctr"/>
            <a:r>
              <a:rPr lang="en-US"/>
              <a:t>How do we</a:t>
            </a:r>
          </a:p>
          <a:p>
            <a:pPr algn="ctr"/>
            <a:r>
              <a:rPr lang="en-US"/>
              <a:t> get there?</a:t>
            </a:r>
          </a:p>
        </p:txBody>
      </p:sp>
      <p:sp>
        <p:nvSpPr>
          <p:cNvPr id="25639" name="Rectangle 39"/>
          <p:cNvSpPr>
            <a:spLocks noChangeArrowheads="1"/>
          </p:cNvSpPr>
          <p:nvPr/>
        </p:nvSpPr>
        <p:spPr bwMode="auto">
          <a:xfrm>
            <a:off x="457200" y="3048000"/>
            <a:ext cx="1219200" cy="838200"/>
          </a:xfrm>
          <a:prstGeom prst="rect">
            <a:avLst/>
          </a:prstGeom>
          <a:solidFill>
            <a:schemeClr val="accent1"/>
          </a:solidFill>
          <a:ln w="9525">
            <a:solidFill>
              <a:schemeClr val="tx1"/>
            </a:solidFill>
            <a:miter lim="800000"/>
            <a:headEnd/>
            <a:tailEnd/>
          </a:ln>
          <a:effectLst/>
        </p:spPr>
        <p:txBody>
          <a:bodyPr wrap="none" anchor="ctr"/>
          <a:lstStyle/>
          <a:p>
            <a:pPr algn="ctr"/>
            <a:r>
              <a:rPr lang="en-US"/>
              <a:t>Let’s get </a:t>
            </a:r>
          </a:p>
          <a:p>
            <a:pPr algn="ctr"/>
            <a:r>
              <a:rPr lang="en-US"/>
              <a:t>there</a:t>
            </a:r>
          </a:p>
        </p:txBody>
      </p:sp>
      <p:cxnSp>
        <p:nvCxnSpPr>
          <p:cNvPr id="25640" name="AutoShape 40"/>
          <p:cNvCxnSpPr>
            <a:cxnSpLocks noChangeShapeType="1"/>
            <a:stCxn id="25633" idx="1"/>
            <a:endCxn id="25638" idx="2"/>
          </p:cNvCxnSpPr>
          <p:nvPr/>
        </p:nvCxnSpPr>
        <p:spPr bwMode="auto">
          <a:xfrm rot="10800000">
            <a:off x="1066800" y="5029200"/>
            <a:ext cx="609600" cy="808038"/>
          </a:xfrm>
          <a:prstGeom prst="bentConnector2">
            <a:avLst/>
          </a:prstGeom>
          <a:noFill/>
          <a:ln w="9525">
            <a:solidFill>
              <a:schemeClr val="tx1"/>
            </a:solidFill>
            <a:miter lim="800000"/>
            <a:headEnd/>
            <a:tailEnd type="triangle" w="med" len="med"/>
          </a:ln>
          <a:effectLst/>
        </p:spPr>
      </p:cxnSp>
      <p:sp>
        <p:nvSpPr>
          <p:cNvPr id="25641" name="Line 41"/>
          <p:cNvSpPr>
            <a:spLocks noChangeShapeType="1"/>
          </p:cNvSpPr>
          <p:nvPr/>
        </p:nvSpPr>
        <p:spPr bwMode="auto">
          <a:xfrm flipV="1">
            <a:off x="1066800" y="3886200"/>
            <a:ext cx="0" cy="381000"/>
          </a:xfrm>
          <a:prstGeom prst="line">
            <a:avLst/>
          </a:prstGeom>
          <a:noFill/>
          <a:ln w="9525">
            <a:solidFill>
              <a:schemeClr val="tx1"/>
            </a:solidFill>
            <a:round/>
            <a:headEnd/>
            <a:tailEnd type="triangle" w="med" len="med"/>
          </a:ln>
          <a:effectLst/>
        </p:spPr>
        <p:txBody>
          <a:bodyPr/>
          <a:lstStyle/>
          <a:p>
            <a:endParaRPr lang="en-US"/>
          </a:p>
        </p:txBody>
      </p:sp>
      <p:cxnSp>
        <p:nvCxnSpPr>
          <p:cNvPr id="25642" name="AutoShape 42"/>
          <p:cNvCxnSpPr>
            <a:cxnSpLocks noChangeShapeType="1"/>
            <a:stCxn id="25639" idx="0"/>
            <a:endCxn id="25603" idx="1"/>
          </p:cNvCxnSpPr>
          <p:nvPr/>
        </p:nvCxnSpPr>
        <p:spPr bwMode="auto">
          <a:xfrm rot="16200000">
            <a:off x="1181100" y="2400300"/>
            <a:ext cx="533400" cy="762000"/>
          </a:xfrm>
          <a:prstGeom prst="bentConnector2">
            <a:avLst/>
          </a:prstGeom>
          <a:noFill/>
          <a:ln w="9525">
            <a:solidFill>
              <a:schemeClr val="tx1"/>
            </a:solidFill>
            <a:miter lim="800000"/>
            <a:headEnd/>
            <a:tailEnd type="triangle" w="med" len="med"/>
          </a:ln>
          <a:effectLst/>
        </p:spPr>
      </p:cxnSp>
      <p:sp>
        <p:nvSpPr>
          <p:cNvPr id="25644" name="Text Box 44"/>
          <p:cNvSpPr txBox="1">
            <a:spLocks noChangeArrowheads="1"/>
          </p:cNvSpPr>
          <p:nvPr/>
        </p:nvSpPr>
        <p:spPr bwMode="auto">
          <a:xfrm>
            <a:off x="1965325" y="4308475"/>
            <a:ext cx="725488" cy="457200"/>
          </a:xfrm>
          <a:prstGeom prst="rect">
            <a:avLst/>
          </a:prstGeom>
          <a:noFill/>
          <a:ln w="9525">
            <a:noFill/>
            <a:miter lim="800000"/>
            <a:headEnd/>
            <a:tailEnd/>
          </a:ln>
          <a:effectLst/>
        </p:spPr>
        <p:txBody>
          <a:bodyPr wrap="none">
            <a:spAutoFit/>
          </a:bodyPr>
          <a:lstStyle/>
          <a:p>
            <a:r>
              <a:rPr lang="en-US"/>
              <a:t>Plan</a:t>
            </a:r>
          </a:p>
        </p:txBody>
      </p:sp>
      <p:sp>
        <p:nvSpPr>
          <p:cNvPr id="25645" name="Text Box 45"/>
          <p:cNvSpPr txBox="1">
            <a:spLocks noChangeArrowheads="1"/>
          </p:cNvSpPr>
          <p:nvPr/>
        </p:nvSpPr>
        <p:spPr bwMode="auto">
          <a:xfrm>
            <a:off x="1812925" y="3241675"/>
            <a:ext cx="2109788" cy="457200"/>
          </a:xfrm>
          <a:prstGeom prst="rect">
            <a:avLst/>
          </a:prstGeom>
          <a:noFill/>
          <a:ln w="9525">
            <a:noFill/>
            <a:miter lim="800000"/>
            <a:headEnd/>
            <a:tailEnd/>
          </a:ln>
          <a:effectLst/>
        </p:spPr>
        <p:txBody>
          <a:bodyPr wrap="none">
            <a:spAutoFit/>
          </a:bodyPr>
          <a:lstStyle/>
          <a:p>
            <a:r>
              <a:rPr lang="en-US"/>
              <a:t>Implementation</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Whose job is it?</a:t>
            </a:r>
          </a:p>
        </p:txBody>
      </p:sp>
      <p:sp>
        <p:nvSpPr>
          <p:cNvPr id="4099" name="Rectangle 3"/>
          <p:cNvSpPr>
            <a:spLocks noGrp="1" noChangeArrowheads="1"/>
          </p:cNvSpPr>
          <p:nvPr>
            <p:ph idx="1"/>
          </p:nvPr>
        </p:nvSpPr>
        <p:spPr/>
        <p:txBody>
          <a:bodyPr/>
          <a:lstStyle/>
          <a:p>
            <a:r>
              <a:rPr lang="en-US"/>
              <a:t>Normally the brand manager.</a:t>
            </a:r>
          </a:p>
          <a:p>
            <a:r>
              <a:rPr lang="en-US"/>
              <a:t>In some cases it could be the advertising manager, the marketing manager, the product manager and similar designations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9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t> Role of the Brand Manager</a:t>
            </a:r>
          </a:p>
        </p:txBody>
      </p:sp>
      <p:sp>
        <p:nvSpPr>
          <p:cNvPr id="5123" name="Rectangle 3"/>
          <p:cNvSpPr>
            <a:spLocks noGrp="1" noChangeArrowheads="1"/>
          </p:cNvSpPr>
          <p:nvPr>
            <p:ph idx="1"/>
          </p:nvPr>
        </p:nvSpPr>
        <p:spPr/>
        <p:txBody>
          <a:bodyPr/>
          <a:lstStyle/>
          <a:p>
            <a:r>
              <a:rPr lang="en-US"/>
              <a:t>CEO of the brand</a:t>
            </a:r>
          </a:p>
          <a:p>
            <a:r>
              <a:rPr lang="en-US"/>
              <a:t>Accountable for the sales, profits, contribution and fortunes of the brand</a:t>
            </a:r>
          </a:p>
          <a:p>
            <a:r>
              <a:rPr lang="en-US"/>
              <a:t>Needs to interact with all functionaries, internally and externally and do whatever it takes to ensure the progress of his brand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381000"/>
            <a:ext cx="7772400" cy="990600"/>
          </a:xfrm>
        </p:spPr>
        <p:txBody>
          <a:bodyPr/>
          <a:lstStyle/>
          <a:p>
            <a:r>
              <a:rPr lang="en-US" sz="4000"/>
              <a:t>Strategic Role of the Brand Manager</a:t>
            </a:r>
          </a:p>
        </p:txBody>
      </p:sp>
      <p:sp>
        <p:nvSpPr>
          <p:cNvPr id="28675" name="Oval 3"/>
          <p:cNvSpPr>
            <a:spLocks noChangeArrowheads="1"/>
          </p:cNvSpPr>
          <p:nvPr/>
        </p:nvSpPr>
        <p:spPr bwMode="auto">
          <a:xfrm>
            <a:off x="3429000" y="3276600"/>
            <a:ext cx="1828800" cy="1676400"/>
          </a:xfrm>
          <a:prstGeom prst="ellipse">
            <a:avLst/>
          </a:prstGeom>
          <a:solidFill>
            <a:schemeClr val="accent1"/>
          </a:solidFill>
          <a:ln w="9525">
            <a:solidFill>
              <a:schemeClr val="tx1"/>
            </a:solidFill>
            <a:round/>
            <a:headEnd/>
            <a:tailEnd/>
          </a:ln>
          <a:effectLst/>
        </p:spPr>
        <p:txBody>
          <a:bodyPr wrap="none" anchor="ctr"/>
          <a:lstStyle/>
          <a:p>
            <a:pPr algn="ctr"/>
            <a:r>
              <a:rPr lang="en-US">
                <a:solidFill>
                  <a:schemeClr val="tx1"/>
                </a:solidFill>
              </a:rPr>
              <a:t>Brand </a:t>
            </a:r>
          </a:p>
          <a:p>
            <a:pPr algn="ctr"/>
            <a:r>
              <a:rPr lang="en-US">
                <a:solidFill>
                  <a:schemeClr val="tx1"/>
                </a:solidFill>
              </a:rPr>
              <a:t>Manager</a:t>
            </a:r>
          </a:p>
        </p:txBody>
      </p:sp>
      <p:sp>
        <p:nvSpPr>
          <p:cNvPr id="28676" name="Rectangle 4"/>
          <p:cNvSpPr>
            <a:spLocks noChangeArrowheads="1"/>
          </p:cNvSpPr>
          <p:nvPr/>
        </p:nvSpPr>
        <p:spPr bwMode="auto">
          <a:xfrm>
            <a:off x="5715000" y="2057400"/>
            <a:ext cx="1371600" cy="8382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28677" name="Rectangle 5"/>
          <p:cNvSpPr>
            <a:spLocks noChangeArrowheads="1"/>
          </p:cNvSpPr>
          <p:nvPr/>
        </p:nvSpPr>
        <p:spPr bwMode="auto">
          <a:xfrm>
            <a:off x="5715000" y="3200400"/>
            <a:ext cx="1447800" cy="762000"/>
          </a:xfrm>
          <a:prstGeom prst="rect">
            <a:avLst/>
          </a:prstGeom>
          <a:solidFill>
            <a:schemeClr val="accent1"/>
          </a:solidFill>
          <a:ln w="9525">
            <a:solidFill>
              <a:schemeClr val="tx1"/>
            </a:solidFill>
            <a:miter lim="800000"/>
            <a:headEnd/>
            <a:tailEnd/>
          </a:ln>
          <a:effectLst/>
        </p:spPr>
        <p:txBody>
          <a:bodyPr wrap="none" anchor="ctr"/>
          <a:lstStyle/>
          <a:p>
            <a:pPr algn="ctr"/>
            <a:r>
              <a:rPr lang="en-US">
                <a:solidFill>
                  <a:schemeClr val="tx1"/>
                </a:solidFill>
              </a:rPr>
              <a:t>MR</a:t>
            </a:r>
          </a:p>
        </p:txBody>
      </p:sp>
      <p:sp>
        <p:nvSpPr>
          <p:cNvPr id="28678" name="Rectangle 6"/>
          <p:cNvSpPr>
            <a:spLocks noChangeArrowheads="1"/>
          </p:cNvSpPr>
          <p:nvPr/>
        </p:nvSpPr>
        <p:spPr bwMode="auto">
          <a:xfrm>
            <a:off x="5791200" y="4343400"/>
            <a:ext cx="1371600" cy="9144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28679" name="Rectangle 7"/>
          <p:cNvSpPr>
            <a:spLocks noChangeArrowheads="1"/>
          </p:cNvSpPr>
          <p:nvPr/>
        </p:nvSpPr>
        <p:spPr bwMode="auto">
          <a:xfrm>
            <a:off x="2362200" y="5638800"/>
            <a:ext cx="1524000" cy="7620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28680" name="Rectangle 8"/>
          <p:cNvSpPr>
            <a:spLocks noChangeArrowheads="1"/>
          </p:cNvSpPr>
          <p:nvPr/>
        </p:nvSpPr>
        <p:spPr bwMode="auto">
          <a:xfrm>
            <a:off x="1371600" y="4419600"/>
            <a:ext cx="1524000" cy="914400"/>
          </a:xfrm>
          <a:prstGeom prst="rect">
            <a:avLst/>
          </a:prstGeom>
          <a:solidFill>
            <a:schemeClr val="accent1"/>
          </a:solidFill>
          <a:ln w="9525">
            <a:solidFill>
              <a:schemeClr val="tx1"/>
            </a:solidFill>
            <a:miter lim="800000"/>
            <a:headEnd/>
            <a:tailEnd/>
          </a:ln>
          <a:effectLst/>
        </p:spPr>
        <p:txBody>
          <a:bodyPr wrap="none" anchor="ctr"/>
          <a:lstStyle/>
          <a:p>
            <a:pPr algn="ctr"/>
            <a:r>
              <a:rPr lang="en-US">
                <a:solidFill>
                  <a:schemeClr val="tx1"/>
                </a:solidFill>
              </a:rPr>
              <a:t>Finance</a:t>
            </a:r>
          </a:p>
        </p:txBody>
      </p:sp>
      <p:sp>
        <p:nvSpPr>
          <p:cNvPr id="28681" name="Rectangle 9"/>
          <p:cNvSpPr>
            <a:spLocks noChangeArrowheads="1"/>
          </p:cNvSpPr>
          <p:nvPr/>
        </p:nvSpPr>
        <p:spPr bwMode="auto">
          <a:xfrm>
            <a:off x="1600200" y="3200400"/>
            <a:ext cx="1295400" cy="838200"/>
          </a:xfrm>
          <a:prstGeom prst="rect">
            <a:avLst/>
          </a:prstGeom>
          <a:solidFill>
            <a:schemeClr val="accent1"/>
          </a:solidFill>
          <a:ln w="9525">
            <a:solidFill>
              <a:schemeClr val="tx1"/>
            </a:solidFill>
            <a:miter lim="800000"/>
            <a:headEnd/>
            <a:tailEnd/>
          </a:ln>
          <a:effectLst/>
        </p:spPr>
        <p:txBody>
          <a:bodyPr wrap="none" anchor="ctr"/>
          <a:lstStyle/>
          <a:p>
            <a:pPr algn="ctr"/>
            <a:r>
              <a:rPr lang="en-US">
                <a:solidFill>
                  <a:schemeClr val="tx1"/>
                </a:solidFill>
              </a:rPr>
              <a:t>Sales</a:t>
            </a:r>
          </a:p>
        </p:txBody>
      </p:sp>
      <p:sp>
        <p:nvSpPr>
          <p:cNvPr id="28682" name="Rectangle 10"/>
          <p:cNvSpPr>
            <a:spLocks noChangeArrowheads="1"/>
          </p:cNvSpPr>
          <p:nvPr/>
        </p:nvSpPr>
        <p:spPr bwMode="auto">
          <a:xfrm>
            <a:off x="2209800" y="2057400"/>
            <a:ext cx="1295400" cy="762000"/>
          </a:xfrm>
          <a:prstGeom prst="rect">
            <a:avLst/>
          </a:prstGeom>
          <a:solidFill>
            <a:schemeClr val="accent1"/>
          </a:solidFill>
          <a:ln w="9525">
            <a:solidFill>
              <a:schemeClr val="tx1"/>
            </a:solidFill>
            <a:miter lim="800000"/>
            <a:headEnd/>
            <a:tailEnd/>
          </a:ln>
          <a:effectLst/>
        </p:spPr>
        <p:txBody>
          <a:bodyPr wrap="none" anchor="ctr"/>
          <a:lstStyle/>
          <a:p>
            <a:pPr algn="ctr"/>
            <a:r>
              <a:rPr lang="en-US">
                <a:solidFill>
                  <a:schemeClr val="tx1"/>
                </a:solidFill>
              </a:rPr>
              <a:t>Despatch</a:t>
            </a:r>
          </a:p>
        </p:txBody>
      </p:sp>
      <p:sp>
        <p:nvSpPr>
          <p:cNvPr id="28683" name="Rectangle 11"/>
          <p:cNvSpPr>
            <a:spLocks noChangeArrowheads="1"/>
          </p:cNvSpPr>
          <p:nvPr/>
        </p:nvSpPr>
        <p:spPr bwMode="auto">
          <a:xfrm>
            <a:off x="3886200" y="1752600"/>
            <a:ext cx="1219200" cy="990600"/>
          </a:xfrm>
          <a:prstGeom prst="rect">
            <a:avLst/>
          </a:prstGeom>
          <a:solidFill>
            <a:schemeClr val="accent1"/>
          </a:solidFill>
          <a:ln w="9525">
            <a:solidFill>
              <a:schemeClr val="tx1"/>
            </a:solidFill>
            <a:miter lim="800000"/>
            <a:headEnd/>
            <a:tailEnd/>
          </a:ln>
          <a:effectLst/>
        </p:spPr>
        <p:txBody>
          <a:bodyPr wrap="none" anchor="ctr"/>
          <a:lstStyle/>
          <a:p>
            <a:pPr algn="ctr"/>
            <a:r>
              <a:rPr lang="en-US">
                <a:solidFill>
                  <a:schemeClr val="tx1"/>
                </a:solidFill>
              </a:rPr>
              <a:t>Marketing</a:t>
            </a:r>
          </a:p>
          <a:p>
            <a:pPr algn="ctr"/>
            <a:r>
              <a:rPr lang="en-US">
                <a:solidFill>
                  <a:schemeClr val="tx1"/>
                </a:solidFill>
              </a:rPr>
              <a:t> Head</a:t>
            </a:r>
          </a:p>
        </p:txBody>
      </p:sp>
      <p:sp>
        <p:nvSpPr>
          <p:cNvPr id="28684" name="Rectangle 12"/>
          <p:cNvSpPr>
            <a:spLocks noChangeArrowheads="1"/>
          </p:cNvSpPr>
          <p:nvPr/>
        </p:nvSpPr>
        <p:spPr bwMode="auto">
          <a:xfrm>
            <a:off x="4419600" y="5410200"/>
            <a:ext cx="1447800" cy="8382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28685" name="Text Box 13"/>
          <p:cNvSpPr txBox="1">
            <a:spLocks noChangeArrowheads="1"/>
          </p:cNvSpPr>
          <p:nvPr/>
        </p:nvSpPr>
        <p:spPr bwMode="auto">
          <a:xfrm>
            <a:off x="5715000" y="2209800"/>
            <a:ext cx="1981200" cy="457200"/>
          </a:xfrm>
          <a:prstGeom prst="rect">
            <a:avLst/>
          </a:prstGeom>
          <a:noFill/>
          <a:ln w="9525">
            <a:noFill/>
            <a:miter lim="800000"/>
            <a:headEnd/>
            <a:tailEnd/>
          </a:ln>
          <a:effectLst/>
        </p:spPr>
        <p:txBody>
          <a:bodyPr>
            <a:spAutoFit/>
          </a:bodyPr>
          <a:lstStyle/>
          <a:p>
            <a:pPr>
              <a:spcBef>
                <a:spcPct val="50000"/>
              </a:spcBef>
            </a:pPr>
            <a:r>
              <a:rPr lang="en-US">
                <a:solidFill>
                  <a:schemeClr val="tx1"/>
                </a:solidFill>
              </a:rPr>
              <a:t>Agency</a:t>
            </a:r>
          </a:p>
        </p:txBody>
      </p:sp>
      <p:sp>
        <p:nvSpPr>
          <p:cNvPr id="28686" name="Text Box 14"/>
          <p:cNvSpPr txBox="1">
            <a:spLocks noChangeArrowheads="1"/>
          </p:cNvSpPr>
          <p:nvPr/>
        </p:nvSpPr>
        <p:spPr bwMode="auto">
          <a:xfrm>
            <a:off x="5715000" y="4343400"/>
            <a:ext cx="1600200" cy="641350"/>
          </a:xfrm>
          <a:prstGeom prst="rect">
            <a:avLst/>
          </a:prstGeom>
          <a:noFill/>
          <a:ln w="9525">
            <a:noFill/>
            <a:miter lim="800000"/>
            <a:headEnd/>
            <a:tailEnd/>
          </a:ln>
          <a:effectLst/>
        </p:spPr>
        <p:txBody>
          <a:bodyPr>
            <a:spAutoFit/>
          </a:bodyPr>
          <a:lstStyle/>
          <a:p>
            <a:pPr>
              <a:spcBef>
                <a:spcPct val="50000"/>
              </a:spcBef>
            </a:pPr>
            <a:r>
              <a:rPr lang="en-US" sz="1800">
                <a:solidFill>
                  <a:schemeClr val="tx1"/>
                </a:solidFill>
              </a:rPr>
              <a:t>New Product Planning/R&amp;D</a:t>
            </a:r>
          </a:p>
        </p:txBody>
      </p:sp>
      <p:sp>
        <p:nvSpPr>
          <p:cNvPr id="28687" name="Text Box 15"/>
          <p:cNvSpPr txBox="1">
            <a:spLocks noChangeArrowheads="1"/>
          </p:cNvSpPr>
          <p:nvPr/>
        </p:nvSpPr>
        <p:spPr bwMode="auto">
          <a:xfrm>
            <a:off x="4419600" y="5486400"/>
            <a:ext cx="2438400" cy="457200"/>
          </a:xfrm>
          <a:prstGeom prst="rect">
            <a:avLst/>
          </a:prstGeom>
          <a:noFill/>
          <a:ln w="9525">
            <a:noFill/>
            <a:miter lim="800000"/>
            <a:headEnd/>
            <a:tailEnd/>
          </a:ln>
          <a:effectLst/>
        </p:spPr>
        <p:txBody>
          <a:bodyPr>
            <a:spAutoFit/>
          </a:bodyPr>
          <a:lstStyle/>
          <a:p>
            <a:pPr>
              <a:spcBef>
                <a:spcPct val="50000"/>
              </a:spcBef>
            </a:pPr>
            <a:r>
              <a:rPr lang="en-US">
                <a:solidFill>
                  <a:schemeClr val="tx1"/>
                </a:solidFill>
              </a:rPr>
              <a:t>Production</a:t>
            </a:r>
          </a:p>
        </p:txBody>
      </p:sp>
      <p:sp>
        <p:nvSpPr>
          <p:cNvPr id="28688" name="Text Box 16"/>
          <p:cNvSpPr txBox="1">
            <a:spLocks noChangeArrowheads="1"/>
          </p:cNvSpPr>
          <p:nvPr/>
        </p:nvSpPr>
        <p:spPr bwMode="auto">
          <a:xfrm>
            <a:off x="2438400" y="5715000"/>
            <a:ext cx="1447800" cy="457200"/>
          </a:xfrm>
          <a:prstGeom prst="rect">
            <a:avLst/>
          </a:prstGeom>
          <a:noFill/>
          <a:ln w="9525">
            <a:noFill/>
            <a:miter lim="800000"/>
            <a:headEnd/>
            <a:tailEnd/>
          </a:ln>
          <a:effectLst/>
        </p:spPr>
        <p:txBody>
          <a:bodyPr>
            <a:spAutoFit/>
          </a:bodyPr>
          <a:lstStyle/>
          <a:p>
            <a:pPr>
              <a:spcBef>
                <a:spcPct val="50000"/>
              </a:spcBef>
            </a:pPr>
            <a:r>
              <a:rPr lang="en-US">
                <a:solidFill>
                  <a:schemeClr val="tx1"/>
                </a:solidFill>
              </a:rPr>
              <a:t>Materials</a:t>
            </a:r>
          </a:p>
        </p:txBody>
      </p:sp>
      <p:sp>
        <p:nvSpPr>
          <p:cNvPr id="28689" name="Line 17"/>
          <p:cNvSpPr>
            <a:spLocks noChangeShapeType="1"/>
          </p:cNvSpPr>
          <p:nvPr/>
        </p:nvSpPr>
        <p:spPr bwMode="auto">
          <a:xfrm>
            <a:off x="3276600" y="2819400"/>
            <a:ext cx="609600" cy="609600"/>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28690" name="Line 18"/>
          <p:cNvSpPr>
            <a:spLocks noChangeShapeType="1"/>
          </p:cNvSpPr>
          <p:nvPr/>
        </p:nvSpPr>
        <p:spPr bwMode="auto">
          <a:xfrm>
            <a:off x="4419600" y="2743200"/>
            <a:ext cx="0" cy="533400"/>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28691" name="Line 19"/>
          <p:cNvSpPr>
            <a:spLocks noChangeShapeType="1"/>
          </p:cNvSpPr>
          <p:nvPr/>
        </p:nvSpPr>
        <p:spPr bwMode="auto">
          <a:xfrm flipH="1">
            <a:off x="4800600" y="2514600"/>
            <a:ext cx="914400" cy="914400"/>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28692" name="Line 20"/>
          <p:cNvSpPr>
            <a:spLocks noChangeShapeType="1"/>
          </p:cNvSpPr>
          <p:nvPr/>
        </p:nvSpPr>
        <p:spPr bwMode="auto">
          <a:xfrm>
            <a:off x="5181600" y="4495800"/>
            <a:ext cx="609600" cy="381000"/>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28693" name="Line 21"/>
          <p:cNvSpPr>
            <a:spLocks noChangeShapeType="1"/>
          </p:cNvSpPr>
          <p:nvPr/>
        </p:nvSpPr>
        <p:spPr bwMode="auto">
          <a:xfrm>
            <a:off x="4724400" y="4876800"/>
            <a:ext cx="381000" cy="533400"/>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28694" name="Line 22"/>
          <p:cNvSpPr>
            <a:spLocks noChangeShapeType="1"/>
          </p:cNvSpPr>
          <p:nvPr/>
        </p:nvSpPr>
        <p:spPr bwMode="auto">
          <a:xfrm flipH="1">
            <a:off x="3200400" y="4800600"/>
            <a:ext cx="609600" cy="838200"/>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28695" name="Line 23"/>
          <p:cNvSpPr>
            <a:spLocks noChangeShapeType="1"/>
          </p:cNvSpPr>
          <p:nvPr/>
        </p:nvSpPr>
        <p:spPr bwMode="auto">
          <a:xfrm flipV="1">
            <a:off x="2895600" y="4419600"/>
            <a:ext cx="609600" cy="304800"/>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28696" name="Line 24"/>
          <p:cNvSpPr>
            <a:spLocks noChangeShapeType="1"/>
          </p:cNvSpPr>
          <p:nvPr/>
        </p:nvSpPr>
        <p:spPr bwMode="auto">
          <a:xfrm>
            <a:off x="2895600" y="3581400"/>
            <a:ext cx="609600" cy="228600"/>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28697" name="Line 25"/>
          <p:cNvSpPr>
            <a:spLocks noChangeShapeType="1"/>
          </p:cNvSpPr>
          <p:nvPr/>
        </p:nvSpPr>
        <p:spPr bwMode="auto">
          <a:xfrm flipV="1">
            <a:off x="5181600" y="3505200"/>
            <a:ext cx="533400" cy="228600"/>
          </a:xfrm>
          <a:prstGeom prst="line">
            <a:avLst/>
          </a:prstGeom>
          <a:noFill/>
          <a:ln w="9525">
            <a:solidFill>
              <a:schemeClr val="tx1"/>
            </a:solidFill>
            <a:round/>
            <a:headEnd type="triangle" w="med" len="med"/>
            <a:tailEnd type="triangle" w="med" len="med"/>
          </a:ln>
          <a:effectLst/>
        </p:spPr>
        <p:txBody>
          <a:bodyPr/>
          <a:lstStyle/>
          <a:p>
            <a:endParaRPr lang="en-US"/>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fontScale="90000"/>
          </a:bodyPr>
          <a:lstStyle/>
          <a:p>
            <a:r>
              <a:rPr lang="en-US" sz="4000"/>
              <a:t>Role of advertising within the communications mix</a:t>
            </a:r>
          </a:p>
        </p:txBody>
      </p:sp>
      <p:sp>
        <p:nvSpPr>
          <p:cNvPr id="30723" name="Rectangle 3"/>
          <p:cNvSpPr>
            <a:spLocks noGrp="1" noChangeArrowheads="1"/>
          </p:cNvSpPr>
          <p:nvPr>
            <p:ph idx="1"/>
          </p:nvPr>
        </p:nvSpPr>
        <p:spPr/>
        <p:txBody>
          <a:bodyPr/>
          <a:lstStyle/>
          <a:p>
            <a:pPr>
              <a:lnSpc>
                <a:spcPct val="90000"/>
              </a:lnSpc>
            </a:pPr>
            <a:r>
              <a:rPr lang="en-US" sz="2400"/>
              <a:t>To </a:t>
            </a:r>
            <a:r>
              <a:rPr lang="en-US" sz="2400" b="1"/>
              <a:t>increase awareness</a:t>
            </a:r>
            <a:r>
              <a:rPr lang="en-US" sz="2400"/>
              <a:t> of the brand and its characteristics</a:t>
            </a:r>
          </a:p>
          <a:p>
            <a:pPr>
              <a:lnSpc>
                <a:spcPct val="90000"/>
              </a:lnSpc>
            </a:pPr>
            <a:r>
              <a:rPr lang="en-US" sz="2400"/>
              <a:t>To </a:t>
            </a:r>
            <a:r>
              <a:rPr lang="en-US" sz="2400" b="1"/>
              <a:t>encourage non-users</a:t>
            </a:r>
            <a:r>
              <a:rPr lang="en-US" sz="2400"/>
              <a:t> to sample the product</a:t>
            </a:r>
          </a:p>
          <a:p>
            <a:pPr>
              <a:lnSpc>
                <a:spcPct val="90000"/>
              </a:lnSpc>
            </a:pPr>
            <a:r>
              <a:rPr lang="en-US" sz="2400"/>
              <a:t>To </a:t>
            </a:r>
            <a:r>
              <a:rPr lang="en-US" sz="2400" b="1"/>
              <a:t>develop the belief</a:t>
            </a:r>
            <a:r>
              <a:rPr lang="en-US" sz="2400"/>
              <a:t> among both users and ideally, non-users that a brand is technically superior to competitors for reasons A, B, C, etc.</a:t>
            </a:r>
          </a:p>
          <a:p>
            <a:pPr>
              <a:lnSpc>
                <a:spcPct val="90000"/>
              </a:lnSpc>
            </a:pPr>
            <a:r>
              <a:rPr lang="en-US" sz="2400"/>
              <a:t>To </a:t>
            </a:r>
            <a:r>
              <a:rPr lang="en-US" sz="2400" b="1"/>
              <a:t>inform consumers</a:t>
            </a:r>
            <a:r>
              <a:rPr lang="en-US" sz="2400"/>
              <a:t> especially </a:t>
            </a:r>
            <a:r>
              <a:rPr lang="en-US" sz="2400" b="1"/>
              <a:t>lapsed consumers</a:t>
            </a:r>
            <a:r>
              <a:rPr lang="en-US" sz="2400"/>
              <a:t> that the product has been improved or reformulated</a:t>
            </a:r>
          </a:p>
          <a:p>
            <a:pPr>
              <a:lnSpc>
                <a:spcPct val="90000"/>
              </a:lnSpc>
            </a:pPr>
            <a:r>
              <a:rPr lang="en-US" sz="2400"/>
              <a:t>To encourage </a:t>
            </a:r>
            <a:r>
              <a:rPr lang="en-US" sz="2400" b="1"/>
              <a:t>retail trade to stock and display</a:t>
            </a:r>
            <a:r>
              <a:rPr lang="en-US" sz="2400"/>
              <a:t> the product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7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7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72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72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685800" y="2286000"/>
            <a:ext cx="7772400" cy="152400"/>
          </a:xfrm>
        </p:spPr>
        <p:txBody>
          <a:bodyPr>
            <a:normAutofit fontScale="90000"/>
          </a:bodyPr>
          <a:lstStyle/>
          <a:p>
            <a:r>
              <a:rPr lang="en-US"/>
              <a:t>Is it an investment or revenue expense ?</a:t>
            </a:r>
          </a:p>
        </p:txBody>
      </p:sp>
      <p:sp>
        <p:nvSpPr>
          <p:cNvPr id="6147" name="Rectangle 3"/>
          <p:cNvSpPr>
            <a:spLocks noGrp="1" noChangeArrowheads="1"/>
          </p:cNvSpPr>
          <p:nvPr>
            <p:ph type="subTitle" idx="1"/>
          </p:nvPr>
        </p:nvSpPr>
        <p:spPr>
          <a:xfrm>
            <a:off x="1371600" y="3352800"/>
            <a:ext cx="6400800" cy="2286000"/>
          </a:xfrm>
        </p:spPr>
        <p:txBody>
          <a:bodyPr/>
          <a:lstStyle/>
          <a:p>
            <a:r>
              <a:rPr lang="en-US"/>
              <a:t>Conservative accounting principles does not recognise the future positive effects of current advertising expenditure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r>
              <a:rPr lang="en-US" sz="4000"/>
              <a:t>Is advertising an expense or an investment?</a:t>
            </a:r>
          </a:p>
        </p:txBody>
      </p:sp>
      <p:sp>
        <p:nvSpPr>
          <p:cNvPr id="29699" name="Rectangle 3"/>
          <p:cNvSpPr>
            <a:spLocks noGrp="1" noChangeArrowheads="1"/>
          </p:cNvSpPr>
          <p:nvPr>
            <p:ph idx="1"/>
          </p:nvPr>
        </p:nvSpPr>
        <p:spPr/>
        <p:txBody>
          <a:bodyPr/>
          <a:lstStyle/>
          <a:p>
            <a:r>
              <a:rPr lang="en-US"/>
              <a:t>How to treat it in the books?</a:t>
            </a:r>
          </a:p>
          <a:p>
            <a:r>
              <a:rPr lang="en-US"/>
              <a:t>Risk</a:t>
            </a:r>
          </a:p>
          <a:p>
            <a:r>
              <a:rPr lang="en-US"/>
              <a:t>Benefits obtained from the expenditure</a:t>
            </a:r>
          </a:p>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69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69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685800" y="609600"/>
            <a:ext cx="7772400" cy="2819400"/>
          </a:xfrm>
        </p:spPr>
        <p:txBody>
          <a:bodyPr/>
          <a:lstStyle/>
          <a:p>
            <a:r>
              <a:rPr lang="en-US"/>
              <a:t>Is advertising related to sales?</a:t>
            </a:r>
          </a:p>
        </p:txBody>
      </p:sp>
      <p:sp>
        <p:nvSpPr>
          <p:cNvPr id="8195" name="Rectangle 3"/>
          <p:cNvSpPr>
            <a:spLocks noGrp="1" noChangeArrowheads="1"/>
          </p:cNvSpPr>
          <p:nvPr>
            <p:ph type="subTitle" idx="1"/>
          </p:nvPr>
        </p:nvSpPr>
        <p:spPr/>
        <p:txBody>
          <a:bodyPr/>
          <a:lstStyle/>
          <a:p>
            <a:r>
              <a:rPr lang="en-US"/>
              <a:t>Yes and No.</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t>Factors influencing sales</a:t>
            </a:r>
          </a:p>
        </p:txBody>
      </p:sp>
      <p:sp>
        <p:nvSpPr>
          <p:cNvPr id="10243" name="Rectangle 3"/>
          <p:cNvSpPr>
            <a:spLocks noGrp="1" noChangeArrowheads="1"/>
          </p:cNvSpPr>
          <p:nvPr>
            <p:ph sz="half" idx="1"/>
          </p:nvPr>
        </p:nvSpPr>
        <p:spPr/>
        <p:txBody>
          <a:bodyPr/>
          <a:lstStyle/>
          <a:p>
            <a:r>
              <a:rPr lang="en-US"/>
              <a:t>Govt. policy</a:t>
            </a:r>
          </a:p>
          <a:p>
            <a:r>
              <a:rPr lang="en-US"/>
              <a:t>Taxes</a:t>
            </a:r>
          </a:p>
          <a:p>
            <a:r>
              <a:rPr lang="en-US"/>
              <a:t>Promotions</a:t>
            </a:r>
          </a:p>
          <a:p>
            <a:r>
              <a:rPr lang="en-US"/>
              <a:t>Economic climate</a:t>
            </a:r>
          </a:p>
          <a:p>
            <a:r>
              <a:rPr lang="en-US"/>
              <a:t>Seasonalities</a:t>
            </a:r>
          </a:p>
          <a:p>
            <a:r>
              <a:rPr lang="en-US"/>
              <a:t>And so on</a:t>
            </a:r>
          </a:p>
        </p:txBody>
      </p:sp>
      <p:sp>
        <p:nvSpPr>
          <p:cNvPr id="10244" name="Rectangle 4"/>
          <p:cNvSpPr>
            <a:spLocks noGrp="1" noChangeArrowheads="1"/>
          </p:cNvSpPr>
          <p:nvPr>
            <p:ph sz="half" idx="2"/>
          </p:nvPr>
        </p:nvSpPr>
        <p:spPr/>
        <p:txBody>
          <a:bodyPr/>
          <a:lstStyle/>
          <a:p>
            <a:r>
              <a:rPr lang="en-US"/>
              <a:t>Advertising</a:t>
            </a:r>
          </a:p>
          <a:p>
            <a:r>
              <a:rPr lang="en-US"/>
              <a:t>Price</a:t>
            </a:r>
          </a:p>
          <a:p>
            <a:r>
              <a:rPr lang="en-US"/>
              <a:t>Distribution</a:t>
            </a:r>
          </a:p>
          <a:p>
            <a:r>
              <a:rPr lang="en-US"/>
              <a:t>Packaging</a:t>
            </a:r>
          </a:p>
          <a:p>
            <a:r>
              <a:rPr lang="en-US"/>
              <a:t>Product features</a:t>
            </a:r>
          </a:p>
          <a:p>
            <a:r>
              <a:rPr lang="en-US"/>
              <a:t>Competition</a:t>
            </a:r>
          </a:p>
          <a:p>
            <a:r>
              <a:rPr lang="en-US"/>
              <a:t>Consumer tastes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4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24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24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24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24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244">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244">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244">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244">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0244">
                                            <p:txEl>
                                              <p:pRg st="4" end="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0244">
                                            <p:txEl>
                                              <p:pRg st="5" end="5"/>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024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P spid="10244"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t>Impact of Advertising</a:t>
            </a:r>
          </a:p>
        </p:txBody>
      </p:sp>
      <p:sp>
        <p:nvSpPr>
          <p:cNvPr id="11267" name="Text Box 3"/>
          <p:cNvSpPr txBox="1">
            <a:spLocks noChangeArrowheads="1"/>
          </p:cNvSpPr>
          <p:nvPr/>
        </p:nvSpPr>
        <p:spPr bwMode="auto">
          <a:xfrm>
            <a:off x="974725" y="3698875"/>
            <a:ext cx="1622425" cy="457200"/>
          </a:xfrm>
          <a:prstGeom prst="rect">
            <a:avLst/>
          </a:prstGeom>
          <a:noFill/>
          <a:ln w="9525">
            <a:noFill/>
            <a:miter lim="800000"/>
            <a:headEnd/>
            <a:tailEnd/>
          </a:ln>
          <a:effectLst/>
        </p:spPr>
        <p:txBody>
          <a:bodyPr wrap="none">
            <a:spAutoFit/>
          </a:bodyPr>
          <a:lstStyle/>
          <a:p>
            <a:r>
              <a:rPr lang="en-US">
                <a:solidFill>
                  <a:schemeClr val="tx1"/>
                </a:solidFill>
              </a:rPr>
              <a:t>Advertising</a:t>
            </a:r>
          </a:p>
        </p:txBody>
      </p:sp>
      <p:sp>
        <p:nvSpPr>
          <p:cNvPr id="11268" name="Text Box 4"/>
          <p:cNvSpPr txBox="1">
            <a:spLocks noChangeArrowheads="1"/>
          </p:cNvSpPr>
          <p:nvPr/>
        </p:nvSpPr>
        <p:spPr bwMode="auto">
          <a:xfrm>
            <a:off x="3946525" y="2555875"/>
            <a:ext cx="2071688" cy="457200"/>
          </a:xfrm>
          <a:prstGeom prst="rect">
            <a:avLst/>
          </a:prstGeom>
          <a:noFill/>
          <a:ln w="9525">
            <a:noFill/>
            <a:miter lim="800000"/>
            <a:headEnd/>
            <a:tailEnd/>
          </a:ln>
          <a:effectLst/>
        </p:spPr>
        <p:txBody>
          <a:bodyPr wrap="none">
            <a:spAutoFit/>
          </a:bodyPr>
          <a:lstStyle/>
          <a:p>
            <a:r>
              <a:rPr lang="en-US">
                <a:solidFill>
                  <a:schemeClr val="tx1"/>
                </a:solidFill>
              </a:rPr>
              <a:t>New customers</a:t>
            </a:r>
          </a:p>
        </p:txBody>
      </p:sp>
      <p:sp>
        <p:nvSpPr>
          <p:cNvPr id="11269" name="Text Box 5"/>
          <p:cNvSpPr txBox="1">
            <a:spLocks noChangeArrowheads="1"/>
          </p:cNvSpPr>
          <p:nvPr/>
        </p:nvSpPr>
        <p:spPr bwMode="auto">
          <a:xfrm>
            <a:off x="3962400" y="3733800"/>
            <a:ext cx="2822575" cy="457200"/>
          </a:xfrm>
          <a:prstGeom prst="rect">
            <a:avLst/>
          </a:prstGeom>
          <a:noFill/>
          <a:ln w="9525">
            <a:noFill/>
            <a:miter lim="800000"/>
            <a:headEnd/>
            <a:tailEnd/>
          </a:ln>
          <a:effectLst/>
        </p:spPr>
        <p:txBody>
          <a:bodyPr>
            <a:spAutoFit/>
          </a:bodyPr>
          <a:lstStyle/>
          <a:p>
            <a:r>
              <a:rPr lang="en-US">
                <a:solidFill>
                  <a:schemeClr val="tx1"/>
                </a:solidFill>
              </a:rPr>
              <a:t>Immediate sales</a:t>
            </a:r>
          </a:p>
        </p:txBody>
      </p:sp>
      <p:sp>
        <p:nvSpPr>
          <p:cNvPr id="11270" name="Text Box 6"/>
          <p:cNvSpPr txBox="1">
            <a:spLocks noChangeArrowheads="1"/>
          </p:cNvSpPr>
          <p:nvPr/>
        </p:nvSpPr>
        <p:spPr bwMode="auto">
          <a:xfrm>
            <a:off x="3886200" y="4460875"/>
            <a:ext cx="2924175" cy="822325"/>
          </a:xfrm>
          <a:prstGeom prst="rect">
            <a:avLst/>
          </a:prstGeom>
          <a:noFill/>
          <a:ln w="9525">
            <a:noFill/>
            <a:miter lim="800000"/>
            <a:headEnd/>
            <a:tailEnd/>
          </a:ln>
          <a:effectLst/>
        </p:spPr>
        <p:txBody>
          <a:bodyPr>
            <a:spAutoFit/>
          </a:bodyPr>
          <a:lstStyle/>
          <a:p>
            <a:r>
              <a:rPr lang="en-US">
                <a:solidFill>
                  <a:schemeClr val="tx1"/>
                </a:solidFill>
              </a:rPr>
              <a:t>Change attitude</a:t>
            </a:r>
          </a:p>
          <a:p>
            <a:r>
              <a:rPr lang="en-US">
                <a:solidFill>
                  <a:schemeClr val="tx1"/>
                </a:solidFill>
              </a:rPr>
              <a:t>Improve image</a:t>
            </a:r>
          </a:p>
        </p:txBody>
      </p:sp>
      <p:sp>
        <p:nvSpPr>
          <p:cNvPr id="11271" name="Text Box 7"/>
          <p:cNvSpPr txBox="1">
            <a:spLocks noChangeArrowheads="1"/>
          </p:cNvSpPr>
          <p:nvPr/>
        </p:nvSpPr>
        <p:spPr bwMode="auto">
          <a:xfrm>
            <a:off x="7146925" y="3698875"/>
            <a:ext cx="1698625" cy="457200"/>
          </a:xfrm>
          <a:prstGeom prst="rect">
            <a:avLst/>
          </a:prstGeom>
          <a:noFill/>
          <a:ln w="9525">
            <a:noFill/>
            <a:miter lim="800000"/>
            <a:headEnd/>
            <a:tailEnd/>
          </a:ln>
          <a:effectLst/>
        </p:spPr>
        <p:txBody>
          <a:bodyPr wrap="none">
            <a:spAutoFit/>
          </a:bodyPr>
          <a:lstStyle/>
          <a:p>
            <a:r>
              <a:rPr lang="en-US">
                <a:solidFill>
                  <a:schemeClr val="tx1"/>
                </a:solidFill>
              </a:rPr>
              <a:t>Future Sales</a:t>
            </a:r>
          </a:p>
        </p:txBody>
      </p:sp>
      <p:sp>
        <p:nvSpPr>
          <p:cNvPr id="11272" name="Line 8"/>
          <p:cNvSpPr>
            <a:spLocks noChangeShapeType="1"/>
          </p:cNvSpPr>
          <p:nvPr/>
        </p:nvSpPr>
        <p:spPr bwMode="auto">
          <a:xfrm>
            <a:off x="2667000" y="3962400"/>
            <a:ext cx="1219200" cy="0"/>
          </a:xfrm>
          <a:prstGeom prst="line">
            <a:avLst/>
          </a:prstGeom>
          <a:noFill/>
          <a:ln w="9525">
            <a:solidFill>
              <a:schemeClr val="tx1"/>
            </a:solidFill>
            <a:round/>
            <a:headEnd/>
            <a:tailEnd type="triangle" w="med" len="med"/>
          </a:ln>
          <a:effectLst/>
        </p:spPr>
        <p:txBody>
          <a:bodyPr/>
          <a:lstStyle/>
          <a:p>
            <a:endParaRPr lang="en-US"/>
          </a:p>
        </p:txBody>
      </p:sp>
      <p:sp>
        <p:nvSpPr>
          <p:cNvPr id="11273" name="Line 9"/>
          <p:cNvSpPr>
            <a:spLocks noChangeShapeType="1"/>
          </p:cNvSpPr>
          <p:nvPr/>
        </p:nvSpPr>
        <p:spPr bwMode="auto">
          <a:xfrm flipV="1">
            <a:off x="2667000" y="2819400"/>
            <a:ext cx="1295400" cy="1143000"/>
          </a:xfrm>
          <a:prstGeom prst="line">
            <a:avLst/>
          </a:prstGeom>
          <a:noFill/>
          <a:ln w="9525">
            <a:solidFill>
              <a:schemeClr val="tx1"/>
            </a:solidFill>
            <a:round/>
            <a:headEnd/>
            <a:tailEnd type="triangle" w="med" len="med"/>
          </a:ln>
          <a:effectLst/>
        </p:spPr>
        <p:txBody>
          <a:bodyPr/>
          <a:lstStyle/>
          <a:p>
            <a:endParaRPr lang="en-US"/>
          </a:p>
        </p:txBody>
      </p:sp>
      <p:sp>
        <p:nvSpPr>
          <p:cNvPr id="11275" name="Line 11"/>
          <p:cNvSpPr>
            <a:spLocks noChangeShapeType="1"/>
          </p:cNvSpPr>
          <p:nvPr/>
        </p:nvSpPr>
        <p:spPr bwMode="auto">
          <a:xfrm>
            <a:off x="2667000" y="3962400"/>
            <a:ext cx="1219200" cy="914400"/>
          </a:xfrm>
          <a:prstGeom prst="line">
            <a:avLst/>
          </a:prstGeom>
          <a:noFill/>
          <a:ln w="9525">
            <a:solidFill>
              <a:schemeClr val="tx1"/>
            </a:solidFill>
            <a:round/>
            <a:headEnd/>
            <a:tailEnd type="triangle" w="med" len="med"/>
          </a:ln>
          <a:effectLst/>
        </p:spPr>
        <p:txBody>
          <a:bodyPr/>
          <a:lstStyle/>
          <a:p>
            <a:endParaRPr lang="en-US"/>
          </a:p>
        </p:txBody>
      </p:sp>
      <p:sp>
        <p:nvSpPr>
          <p:cNvPr id="11276" name="Line 12"/>
          <p:cNvSpPr>
            <a:spLocks noChangeShapeType="1"/>
          </p:cNvSpPr>
          <p:nvPr/>
        </p:nvSpPr>
        <p:spPr bwMode="auto">
          <a:xfrm flipV="1">
            <a:off x="6019800" y="3962400"/>
            <a:ext cx="1066800" cy="838200"/>
          </a:xfrm>
          <a:prstGeom prst="line">
            <a:avLst/>
          </a:prstGeom>
          <a:noFill/>
          <a:ln w="9525">
            <a:solidFill>
              <a:schemeClr val="tx1"/>
            </a:solidFill>
            <a:round/>
            <a:headEnd/>
            <a:tailEnd type="triangle" w="med" len="med"/>
          </a:ln>
          <a:effectLst/>
        </p:spPr>
        <p:txBody>
          <a:bodyPr/>
          <a:lstStyle/>
          <a:p>
            <a:endParaRPr lang="en-US"/>
          </a:p>
        </p:txBody>
      </p:sp>
      <p:sp>
        <p:nvSpPr>
          <p:cNvPr id="11277" name="Line 13"/>
          <p:cNvSpPr>
            <a:spLocks noChangeShapeType="1"/>
          </p:cNvSpPr>
          <p:nvPr/>
        </p:nvSpPr>
        <p:spPr bwMode="auto">
          <a:xfrm>
            <a:off x="6096000" y="2819400"/>
            <a:ext cx="990600" cy="990600"/>
          </a:xfrm>
          <a:prstGeom prst="line">
            <a:avLst/>
          </a:prstGeom>
          <a:noFill/>
          <a:ln w="9525">
            <a:solidFill>
              <a:schemeClr val="tx1"/>
            </a:solidFill>
            <a:round/>
            <a:headEnd/>
            <a:tailEnd type="triangle" w="med" len="med"/>
          </a:ln>
          <a:effectLst/>
        </p:spPr>
        <p:txBody>
          <a:bodyPr/>
          <a:lstStyle/>
          <a:p>
            <a:endParaRPr lang="en-US"/>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4"/>
          <p:cNvSpPr>
            <a:spLocks noGrp="1" noChangeArrowheads="1"/>
          </p:cNvSpPr>
          <p:nvPr>
            <p:ph type="ctrTitle"/>
          </p:nvPr>
        </p:nvSpPr>
        <p:spPr>
          <a:xfrm>
            <a:off x="685800" y="762000"/>
            <a:ext cx="7772400" cy="4114800"/>
          </a:xfrm>
        </p:spPr>
        <p:txBody>
          <a:bodyPr/>
          <a:lstStyle/>
          <a:p>
            <a:r>
              <a:rPr lang="en-US" sz="4000"/>
              <a:t>You can attain temporary share of the market with anew product or a smart promotion, but to enjoy a really healthy share of market (in three year’s time) you have to start now, to build a share of mind– </a:t>
            </a:r>
            <a:r>
              <a:rPr lang="en-US" sz="2000"/>
              <a:t>Leo Burnett</a:t>
            </a:r>
          </a:p>
        </p:txBody>
      </p:sp>
      <p:sp>
        <p:nvSpPr>
          <p:cNvPr id="35845" name="Rectangle 5"/>
          <p:cNvSpPr>
            <a:spLocks noGrp="1" noChangeArrowheads="1"/>
          </p:cNvSpPr>
          <p:nvPr>
            <p:ph type="subTitle" idx="1"/>
          </p:nvPr>
        </p:nvSpPr>
        <p:spPr>
          <a:xfrm flipV="1">
            <a:off x="1371600" y="5638800"/>
            <a:ext cx="6400800" cy="76200"/>
          </a:xfrm>
        </p:spPr>
        <p:txBody>
          <a:bodyPr>
            <a:normAutofit fontScale="25000" lnSpcReduction="20000"/>
          </a:bodyPr>
          <a:lstStyle/>
          <a:p>
            <a:pPr>
              <a:lnSpc>
                <a:spcPct val="80000"/>
              </a:lnSpc>
            </a:pPr>
            <a:endParaRPr lang="en-US" sz="80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4"/>
          <p:cNvSpPr>
            <a:spLocks noGrp="1" noChangeArrowheads="1"/>
          </p:cNvSpPr>
          <p:nvPr>
            <p:ph type="ctrTitle"/>
          </p:nvPr>
        </p:nvSpPr>
        <p:spPr>
          <a:xfrm>
            <a:off x="685800" y="838200"/>
            <a:ext cx="7772400" cy="5105400"/>
          </a:xfrm>
        </p:spPr>
        <p:txBody>
          <a:bodyPr>
            <a:normAutofit fontScale="90000"/>
          </a:bodyPr>
          <a:lstStyle/>
          <a:p>
            <a:r>
              <a:rPr lang="en-US" sz="4000"/>
              <a:t>“I am astonished to find how many manufacturers, on both sides of the Atlantic, still believe that women can be persuaded by logic and argument to buy one brand in preference to another. The greater the similarity between products, the less part reason plays in brand selection” – </a:t>
            </a:r>
            <a:r>
              <a:rPr lang="en-US" sz="2000"/>
              <a:t>David Ogilvy</a:t>
            </a:r>
          </a:p>
        </p:txBody>
      </p:sp>
      <p:sp>
        <p:nvSpPr>
          <p:cNvPr id="37893" name="Rectangle 5"/>
          <p:cNvSpPr>
            <a:spLocks noGrp="1" noChangeArrowheads="1"/>
          </p:cNvSpPr>
          <p:nvPr>
            <p:ph type="subTitle" idx="1"/>
          </p:nvPr>
        </p:nvSpPr>
        <p:spPr>
          <a:xfrm>
            <a:off x="1371600" y="5562600"/>
            <a:ext cx="6400800" cy="76200"/>
          </a:xfrm>
        </p:spPr>
        <p:txBody>
          <a:bodyPr>
            <a:normAutofit fontScale="25000" lnSpcReduction="20000"/>
          </a:bodyPr>
          <a:lstStyle/>
          <a:p>
            <a:pPr>
              <a:lnSpc>
                <a:spcPct val="80000"/>
              </a:lnSpc>
            </a:pPr>
            <a:endParaRPr lang="en-US" sz="80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85800" y="609600"/>
            <a:ext cx="7772400" cy="3657600"/>
          </a:xfrm>
        </p:spPr>
        <p:txBody>
          <a:bodyPr/>
          <a:lstStyle/>
          <a:p>
            <a:r>
              <a:rPr lang="en-US"/>
              <a:t>“Half my advertising is wasted, but the problem is I don’t know which half”</a:t>
            </a:r>
            <a:br>
              <a:rPr lang="en-US"/>
            </a:br>
            <a:r>
              <a:rPr lang="en-US"/>
              <a:t>- John Wanamaker</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685800" y="2286000"/>
            <a:ext cx="7772400" cy="1143000"/>
          </a:xfrm>
        </p:spPr>
        <p:txBody>
          <a:bodyPr>
            <a:normAutofit fontScale="90000"/>
          </a:bodyPr>
          <a:lstStyle/>
          <a:p>
            <a:r>
              <a:rPr lang="en-US" sz="3600"/>
              <a:t>Demand stimulated by advertising not only increases sales but the value of the brand in the minds of the consumer</a:t>
            </a:r>
          </a:p>
        </p:txBody>
      </p:sp>
      <p:sp>
        <p:nvSpPr>
          <p:cNvPr id="13315" name="Rectangle 3"/>
          <p:cNvSpPr>
            <a:spLocks noGrp="1" noChangeArrowheads="1"/>
          </p:cNvSpPr>
          <p:nvPr>
            <p:ph type="subTitle" idx="1"/>
          </p:nvPr>
        </p:nvSpPr>
        <p:spPr>
          <a:xfrm>
            <a:off x="1371600" y="4191000"/>
            <a:ext cx="6400800" cy="1905000"/>
          </a:xfrm>
        </p:spPr>
        <p:txBody>
          <a:bodyPr/>
          <a:lstStyle/>
          <a:p>
            <a:r>
              <a:rPr lang="en-US"/>
              <a:t>Successful advertising helped increase prices by 22% than not so successful advertising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685800" y="838200"/>
            <a:ext cx="7772400" cy="2590800"/>
          </a:xfrm>
        </p:spPr>
        <p:txBody>
          <a:bodyPr/>
          <a:lstStyle/>
          <a:p>
            <a:r>
              <a:rPr lang="en-US"/>
              <a:t>The average % increase in sales to be expected from 1 % reduction in price is 1.8% </a:t>
            </a:r>
          </a:p>
        </p:txBody>
      </p:sp>
      <p:sp>
        <p:nvSpPr>
          <p:cNvPr id="14339" name="Rectangle 3"/>
          <p:cNvSpPr>
            <a:spLocks noGrp="1" noChangeArrowheads="1"/>
          </p:cNvSpPr>
          <p:nvPr>
            <p:ph type="subTitle" idx="1"/>
          </p:nvPr>
        </p:nvSpPr>
        <p:spPr/>
        <p:txBody>
          <a:bodyPr/>
          <a:lstStyle/>
          <a:p>
            <a:r>
              <a:rPr lang="en-US"/>
              <a:t>The average % increase in sales to be expected by 1 % increase in adspend is 0.2%</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t>Advertising Objectives</a:t>
            </a:r>
          </a:p>
        </p:txBody>
      </p:sp>
      <p:sp>
        <p:nvSpPr>
          <p:cNvPr id="15363" name="Rectangle 3"/>
          <p:cNvSpPr>
            <a:spLocks noGrp="1" noChangeArrowheads="1"/>
          </p:cNvSpPr>
          <p:nvPr>
            <p:ph idx="1"/>
          </p:nvPr>
        </p:nvSpPr>
        <p:spPr/>
        <p:txBody>
          <a:bodyPr/>
          <a:lstStyle/>
          <a:p>
            <a:r>
              <a:rPr lang="en-US"/>
              <a:t>Communication and coordination device</a:t>
            </a:r>
          </a:p>
          <a:p>
            <a:r>
              <a:rPr lang="en-US"/>
              <a:t>Criterion for decision making</a:t>
            </a:r>
          </a:p>
          <a:p>
            <a:r>
              <a:rPr lang="en-US"/>
              <a:t>Evaluating results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3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t>Customer Dynamics</a:t>
            </a:r>
          </a:p>
        </p:txBody>
      </p:sp>
      <p:sp>
        <p:nvSpPr>
          <p:cNvPr id="19459" name="Oval 3"/>
          <p:cNvSpPr>
            <a:spLocks noChangeArrowheads="1"/>
          </p:cNvSpPr>
          <p:nvPr/>
        </p:nvSpPr>
        <p:spPr bwMode="auto">
          <a:xfrm>
            <a:off x="1143000" y="2743200"/>
            <a:ext cx="3276600" cy="1219200"/>
          </a:xfrm>
          <a:prstGeom prst="ellipse">
            <a:avLst/>
          </a:prstGeom>
          <a:solidFill>
            <a:schemeClr val="accent1"/>
          </a:solidFill>
          <a:ln w="9525">
            <a:solidFill>
              <a:schemeClr val="tx1"/>
            </a:solidFill>
            <a:round/>
            <a:headEnd/>
            <a:tailEnd/>
          </a:ln>
          <a:effectLst/>
        </p:spPr>
        <p:txBody>
          <a:bodyPr wrap="none" anchor="ctr"/>
          <a:lstStyle/>
          <a:p>
            <a:pPr algn="ctr"/>
            <a:endParaRPr lang="en-US"/>
          </a:p>
        </p:txBody>
      </p:sp>
      <p:sp>
        <p:nvSpPr>
          <p:cNvPr id="19461" name="Oval 5"/>
          <p:cNvSpPr>
            <a:spLocks noChangeArrowheads="1"/>
          </p:cNvSpPr>
          <p:nvPr/>
        </p:nvSpPr>
        <p:spPr bwMode="auto">
          <a:xfrm>
            <a:off x="5486400" y="2667000"/>
            <a:ext cx="3048000" cy="1371600"/>
          </a:xfrm>
          <a:prstGeom prst="ellipse">
            <a:avLst/>
          </a:prstGeom>
          <a:solidFill>
            <a:schemeClr val="accent1"/>
          </a:solidFill>
          <a:ln w="9525">
            <a:solidFill>
              <a:schemeClr val="tx1"/>
            </a:solidFill>
            <a:round/>
            <a:headEnd/>
            <a:tailEnd/>
          </a:ln>
          <a:effectLst/>
        </p:spPr>
        <p:txBody>
          <a:bodyPr wrap="none" anchor="ctr"/>
          <a:lstStyle/>
          <a:p>
            <a:pPr algn="ctr"/>
            <a:r>
              <a:rPr lang="en-US"/>
              <a:t>Consumers not using </a:t>
            </a:r>
          </a:p>
          <a:p>
            <a:pPr algn="ctr"/>
            <a:r>
              <a:rPr lang="en-US"/>
              <a:t>product category</a:t>
            </a:r>
          </a:p>
        </p:txBody>
      </p:sp>
      <p:sp>
        <p:nvSpPr>
          <p:cNvPr id="19462" name="Oval 6"/>
          <p:cNvSpPr>
            <a:spLocks noChangeArrowheads="1"/>
          </p:cNvSpPr>
          <p:nvPr/>
        </p:nvSpPr>
        <p:spPr bwMode="auto">
          <a:xfrm>
            <a:off x="3429000" y="4724400"/>
            <a:ext cx="3276600" cy="1295400"/>
          </a:xfrm>
          <a:prstGeom prst="ellipse">
            <a:avLst/>
          </a:prstGeom>
          <a:solidFill>
            <a:schemeClr val="accent1"/>
          </a:solidFill>
          <a:ln w="9525">
            <a:solidFill>
              <a:schemeClr val="tx1"/>
            </a:solidFill>
            <a:round/>
            <a:headEnd/>
            <a:tailEnd/>
          </a:ln>
          <a:effectLst/>
        </p:spPr>
        <p:txBody>
          <a:bodyPr wrap="none" anchor="ctr"/>
          <a:lstStyle/>
          <a:p>
            <a:pPr algn="ctr"/>
            <a:r>
              <a:rPr lang="en-US"/>
              <a:t>Consumers using brand</a:t>
            </a:r>
          </a:p>
        </p:txBody>
      </p:sp>
      <p:cxnSp>
        <p:nvCxnSpPr>
          <p:cNvPr id="19468" name="AutoShape 12"/>
          <p:cNvCxnSpPr>
            <a:cxnSpLocks noChangeShapeType="1"/>
            <a:stCxn id="19459" idx="0"/>
            <a:endCxn id="19461" idx="1"/>
          </p:cNvCxnSpPr>
          <p:nvPr/>
        </p:nvCxnSpPr>
        <p:spPr bwMode="auto">
          <a:xfrm rot="5400000" flipV="1">
            <a:off x="4294187" y="1230313"/>
            <a:ext cx="125413" cy="3151188"/>
          </a:xfrm>
          <a:prstGeom prst="curvedConnector3">
            <a:avLst>
              <a:gd name="adj1" fmla="val -243037"/>
            </a:avLst>
          </a:prstGeom>
          <a:noFill/>
          <a:ln w="9525">
            <a:solidFill>
              <a:schemeClr val="tx1"/>
            </a:solidFill>
            <a:round/>
            <a:headEnd/>
            <a:tailEnd type="triangle" w="med" len="med"/>
          </a:ln>
          <a:effectLst/>
        </p:spPr>
      </p:cxnSp>
      <p:cxnSp>
        <p:nvCxnSpPr>
          <p:cNvPr id="19469" name="AutoShape 13"/>
          <p:cNvCxnSpPr>
            <a:cxnSpLocks noChangeShapeType="1"/>
            <a:stCxn id="19461" idx="0"/>
            <a:endCxn id="19459" idx="7"/>
          </p:cNvCxnSpPr>
          <p:nvPr/>
        </p:nvCxnSpPr>
        <p:spPr bwMode="auto">
          <a:xfrm rot="16200000" flipH="1" flipV="1">
            <a:off x="5348288" y="1258887"/>
            <a:ext cx="254000" cy="3070225"/>
          </a:xfrm>
          <a:prstGeom prst="curvedConnector3">
            <a:avLst>
              <a:gd name="adj1" fmla="val -90000"/>
            </a:avLst>
          </a:prstGeom>
          <a:noFill/>
          <a:ln w="9525">
            <a:solidFill>
              <a:schemeClr val="tx1"/>
            </a:solidFill>
            <a:round/>
            <a:headEnd/>
            <a:tailEnd type="triangle" w="med" len="med"/>
          </a:ln>
          <a:effectLst/>
        </p:spPr>
      </p:cxnSp>
      <p:cxnSp>
        <p:nvCxnSpPr>
          <p:cNvPr id="19476" name="AutoShape 20"/>
          <p:cNvCxnSpPr>
            <a:cxnSpLocks noChangeShapeType="1"/>
            <a:stCxn id="19462" idx="6"/>
            <a:endCxn id="19461" idx="4"/>
          </p:cNvCxnSpPr>
          <p:nvPr/>
        </p:nvCxnSpPr>
        <p:spPr bwMode="auto">
          <a:xfrm flipV="1">
            <a:off x="6705600" y="4038600"/>
            <a:ext cx="304800" cy="1333500"/>
          </a:xfrm>
          <a:prstGeom prst="curvedConnector2">
            <a:avLst/>
          </a:prstGeom>
          <a:noFill/>
          <a:ln w="9525">
            <a:solidFill>
              <a:schemeClr val="tx1"/>
            </a:solidFill>
            <a:round/>
            <a:headEnd/>
            <a:tailEnd type="triangle" w="med" len="med"/>
          </a:ln>
          <a:effectLst/>
        </p:spPr>
      </p:cxnSp>
      <p:cxnSp>
        <p:nvCxnSpPr>
          <p:cNvPr id="19477" name="AutoShape 21"/>
          <p:cNvCxnSpPr>
            <a:cxnSpLocks noChangeShapeType="1"/>
            <a:stCxn id="19459" idx="5"/>
            <a:endCxn id="19462" idx="0"/>
          </p:cNvCxnSpPr>
          <p:nvPr/>
        </p:nvCxnSpPr>
        <p:spPr bwMode="auto">
          <a:xfrm rot="16200000" flipH="1">
            <a:off x="4033838" y="3690937"/>
            <a:ext cx="939800" cy="1127125"/>
          </a:xfrm>
          <a:prstGeom prst="curvedConnector3">
            <a:avLst>
              <a:gd name="adj1" fmla="val 59458"/>
            </a:avLst>
          </a:prstGeom>
          <a:noFill/>
          <a:ln w="9525">
            <a:solidFill>
              <a:schemeClr val="tx1"/>
            </a:solidFill>
            <a:round/>
            <a:headEnd/>
            <a:tailEnd type="triangle" w="med" len="med"/>
          </a:ln>
          <a:effectLst/>
        </p:spPr>
      </p:cxnSp>
      <p:cxnSp>
        <p:nvCxnSpPr>
          <p:cNvPr id="19478" name="AutoShape 22"/>
          <p:cNvCxnSpPr>
            <a:cxnSpLocks noChangeShapeType="1"/>
            <a:stCxn id="19461" idx="3"/>
            <a:endCxn id="19462" idx="0"/>
          </p:cNvCxnSpPr>
          <p:nvPr/>
        </p:nvCxnSpPr>
        <p:spPr bwMode="auto">
          <a:xfrm rot="5400000">
            <a:off x="5056188" y="3848100"/>
            <a:ext cx="887412" cy="865188"/>
          </a:xfrm>
          <a:prstGeom prst="curvedConnector3">
            <a:avLst>
              <a:gd name="adj1" fmla="val 61361"/>
            </a:avLst>
          </a:prstGeom>
          <a:noFill/>
          <a:ln w="9525">
            <a:solidFill>
              <a:schemeClr val="tx1"/>
            </a:solidFill>
            <a:round/>
            <a:headEnd/>
            <a:tailEnd type="triangle" w="med" len="med"/>
          </a:ln>
          <a:effectLst/>
        </p:spPr>
      </p:cxnSp>
      <p:sp>
        <p:nvSpPr>
          <p:cNvPr id="19486" name="Text Box 30"/>
          <p:cNvSpPr txBox="1">
            <a:spLocks noChangeArrowheads="1"/>
          </p:cNvSpPr>
          <p:nvPr/>
        </p:nvSpPr>
        <p:spPr bwMode="auto">
          <a:xfrm>
            <a:off x="1600200" y="2819400"/>
            <a:ext cx="3343275" cy="822325"/>
          </a:xfrm>
          <a:prstGeom prst="rect">
            <a:avLst/>
          </a:prstGeom>
          <a:noFill/>
          <a:ln w="9525">
            <a:noFill/>
            <a:miter lim="800000"/>
            <a:headEnd/>
            <a:tailEnd/>
          </a:ln>
          <a:effectLst/>
        </p:spPr>
        <p:txBody>
          <a:bodyPr>
            <a:spAutoFit/>
          </a:bodyPr>
          <a:lstStyle/>
          <a:p>
            <a:r>
              <a:rPr lang="en-US"/>
              <a:t>Consumers using</a:t>
            </a:r>
          </a:p>
          <a:p>
            <a:r>
              <a:rPr lang="en-US"/>
              <a:t>different brands</a:t>
            </a:r>
          </a:p>
        </p:txBody>
      </p:sp>
      <p:cxnSp>
        <p:nvCxnSpPr>
          <p:cNvPr id="5" name="Curved Connector 4"/>
          <p:cNvCxnSpPr>
            <a:stCxn id="19462" idx="2"/>
            <a:endCxn id="19459" idx="4"/>
          </p:cNvCxnSpPr>
          <p:nvPr/>
        </p:nvCxnSpPr>
        <p:spPr>
          <a:xfrm rot="10800000">
            <a:off x="2781300" y="3962400"/>
            <a:ext cx="647700" cy="1409700"/>
          </a:xfrm>
          <a:prstGeom prst="curvedConnector2">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t>Targetting</a:t>
            </a:r>
          </a:p>
        </p:txBody>
      </p:sp>
      <p:sp>
        <p:nvSpPr>
          <p:cNvPr id="20483" name="Rectangle 3"/>
          <p:cNvSpPr>
            <a:spLocks noGrp="1" noChangeArrowheads="1"/>
          </p:cNvSpPr>
          <p:nvPr>
            <p:ph idx="1"/>
          </p:nvPr>
        </p:nvSpPr>
        <p:spPr/>
        <p:txBody>
          <a:bodyPr/>
          <a:lstStyle/>
          <a:p>
            <a:pPr>
              <a:lnSpc>
                <a:spcPct val="90000"/>
              </a:lnSpc>
            </a:pPr>
            <a:r>
              <a:rPr lang="en-US"/>
              <a:t>Who is the target segment?</a:t>
            </a:r>
          </a:p>
          <a:p>
            <a:pPr>
              <a:lnSpc>
                <a:spcPct val="90000"/>
              </a:lnSpc>
            </a:pPr>
            <a:r>
              <a:rPr lang="en-US"/>
              <a:t>What is the behaviour within that segment that advertising is attempting?</a:t>
            </a:r>
          </a:p>
          <a:p>
            <a:pPr>
              <a:lnSpc>
                <a:spcPct val="90000"/>
              </a:lnSpc>
            </a:pPr>
            <a:r>
              <a:rPr lang="en-US"/>
              <a:t>What is the process that would lead to desired behaviour?</a:t>
            </a:r>
          </a:p>
          <a:p>
            <a:pPr>
              <a:lnSpc>
                <a:spcPct val="90000"/>
              </a:lnSpc>
            </a:pPr>
            <a:r>
              <a:rPr lang="en-US"/>
              <a:t>Is it necessary to create awareness, build attitudes/ brand equity/associated feelings/type of user personality ?</a:t>
            </a:r>
          </a:p>
          <a:p>
            <a:pPr>
              <a:lnSpc>
                <a:spcPct val="90000"/>
              </a:lnSpc>
            </a:pP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48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t>Increasing Turnover</a:t>
            </a:r>
          </a:p>
        </p:txBody>
      </p:sp>
      <p:sp>
        <p:nvSpPr>
          <p:cNvPr id="33795" name="Rectangle 3"/>
          <p:cNvSpPr>
            <a:spLocks noGrp="1" noChangeArrowheads="1"/>
          </p:cNvSpPr>
          <p:nvPr>
            <p:ph idx="1"/>
          </p:nvPr>
        </p:nvSpPr>
        <p:spPr/>
        <p:txBody>
          <a:bodyPr/>
          <a:lstStyle/>
          <a:p>
            <a:r>
              <a:rPr lang="en-US"/>
              <a:t>Increasing customers</a:t>
            </a:r>
          </a:p>
          <a:p>
            <a:r>
              <a:rPr lang="en-US"/>
              <a:t>Increasing usage per customer</a:t>
            </a:r>
          </a:p>
          <a:p>
            <a:r>
              <a:rPr lang="en-US"/>
              <a:t>Reduce time between purchases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7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79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Situation Analysis</a:t>
            </a:r>
          </a:p>
        </p:txBody>
      </p:sp>
      <p:sp>
        <p:nvSpPr>
          <p:cNvPr id="21507" name="Rectangle 3"/>
          <p:cNvSpPr>
            <a:spLocks noGrp="1" noChangeArrowheads="1"/>
          </p:cNvSpPr>
          <p:nvPr>
            <p:ph sz="half" idx="1"/>
          </p:nvPr>
        </p:nvSpPr>
        <p:spPr/>
        <p:txBody>
          <a:bodyPr/>
          <a:lstStyle/>
          <a:p>
            <a:r>
              <a:rPr lang="en-US"/>
              <a:t>Cost structure of industry</a:t>
            </a:r>
          </a:p>
          <a:p>
            <a:r>
              <a:rPr lang="en-US"/>
              <a:t>Skills of the firm</a:t>
            </a:r>
          </a:p>
          <a:p>
            <a:r>
              <a:rPr lang="en-US"/>
              <a:t>In – house skills vs those of competitors</a:t>
            </a:r>
          </a:p>
          <a:p>
            <a:r>
              <a:rPr lang="en-US"/>
              <a:t>Financial resources of the firm </a:t>
            </a:r>
          </a:p>
        </p:txBody>
      </p:sp>
      <p:sp>
        <p:nvSpPr>
          <p:cNvPr id="21508" name="Rectangle 4"/>
          <p:cNvSpPr>
            <a:spLocks noGrp="1" noChangeArrowheads="1"/>
          </p:cNvSpPr>
          <p:nvPr>
            <p:ph sz="half" idx="2"/>
          </p:nvPr>
        </p:nvSpPr>
        <p:spPr/>
        <p:txBody>
          <a:bodyPr/>
          <a:lstStyle/>
          <a:p>
            <a:r>
              <a:rPr lang="en-US"/>
              <a:t>Nature of demand</a:t>
            </a:r>
          </a:p>
          <a:p>
            <a:r>
              <a:rPr lang="en-US"/>
              <a:t>Extent of demand</a:t>
            </a:r>
          </a:p>
          <a:p>
            <a:r>
              <a:rPr lang="en-US"/>
              <a:t>Nature of competition</a:t>
            </a:r>
          </a:p>
          <a:p>
            <a:r>
              <a:rPr lang="en-US"/>
              <a:t>Environmental climate</a:t>
            </a:r>
          </a:p>
          <a:p>
            <a:r>
              <a:rPr lang="en-US"/>
              <a:t>Stage of PLC</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5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5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50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50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508">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508">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508">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150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P spid="21508"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Advertising Budgeting</a:t>
            </a:r>
            <a:endParaRPr lang="en-IN" dirty="0"/>
          </a:p>
        </p:txBody>
      </p:sp>
      <p:sp>
        <p:nvSpPr>
          <p:cNvPr id="5" name="Content Placeholder 4"/>
          <p:cNvSpPr>
            <a:spLocks noGrp="1"/>
          </p:cNvSpPr>
          <p:nvPr>
            <p:ph idx="1"/>
          </p:nvPr>
        </p:nvSpPr>
        <p:spPr/>
        <p:txBody>
          <a:bodyPr/>
          <a:lstStyle/>
          <a:p>
            <a:r>
              <a:rPr lang="en-IN" dirty="0" smtClean="0"/>
              <a:t>Historical</a:t>
            </a:r>
          </a:p>
          <a:p>
            <a:r>
              <a:rPr lang="en-IN" dirty="0" smtClean="0"/>
              <a:t>Competitive Parity</a:t>
            </a:r>
          </a:p>
          <a:p>
            <a:r>
              <a:rPr lang="en-IN" dirty="0" smtClean="0"/>
              <a:t>All-you-can-afford</a:t>
            </a:r>
          </a:p>
          <a:p>
            <a:r>
              <a:rPr lang="en-IN" dirty="0" smtClean="0"/>
              <a:t>Objective and Task</a:t>
            </a:r>
            <a:endParaRPr lang="en-IN" dirty="0"/>
          </a:p>
        </p:txBody>
      </p:sp>
    </p:spTree>
    <p:extLst>
      <p:ext uri="{BB962C8B-B14F-4D97-AF65-F5344CB8AC3E}">
        <p14:creationId xmlns:p14="http://schemas.microsoft.com/office/powerpoint/2010/main" val="3157751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239</TotalTime>
  <Words>638</Words>
  <Application>Microsoft Office PowerPoint</Application>
  <PresentationFormat>On-screen Show (4:3)</PresentationFormat>
  <Paragraphs>125</Paragraphs>
  <Slides>22</Slides>
  <Notes>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Communication Planning</vt:lpstr>
      <vt:lpstr>The Planning Cycle</vt:lpstr>
      <vt:lpstr>Whose job is it?</vt:lpstr>
      <vt:lpstr> Role of the Brand Manager</vt:lpstr>
      <vt:lpstr>Strategic Role of the Brand Manager</vt:lpstr>
      <vt:lpstr>Role of advertising within the communications mix</vt:lpstr>
      <vt:lpstr>Is it an investment or revenue expense ?</vt:lpstr>
      <vt:lpstr>Is advertising an expense or an investment?</vt:lpstr>
      <vt:lpstr>Is advertising related to sales?</vt:lpstr>
      <vt:lpstr>Factors influencing sales</vt:lpstr>
      <vt:lpstr>Impact of Advertising</vt:lpstr>
      <vt:lpstr>You can attain temporary share of the market with anew product or a smart promotion, but to enjoy a really healthy share of market (in three year’s time) you have to start now, to build a share of mind– Leo Burnett</vt:lpstr>
      <vt:lpstr>“I am astonished to find how many manufacturers, on both sides of the Atlantic, still believe that women can be persuaded by logic and argument to buy one brand in preference to another. The greater the similarity between products, the less part reason plays in brand selection” – David Ogilvy</vt:lpstr>
      <vt:lpstr>“Half my advertising is wasted, but the problem is I don’t know which half” - John Wanamaker</vt:lpstr>
      <vt:lpstr>Demand stimulated by advertising not only increases sales but the value of the brand in the minds of the consumer</vt:lpstr>
      <vt:lpstr>The average % increase in sales to be expected from 1 % reduction in price is 1.8% </vt:lpstr>
      <vt:lpstr>Advertising Objectives</vt:lpstr>
      <vt:lpstr>Customer Dynamics</vt:lpstr>
      <vt:lpstr>Targetting</vt:lpstr>
      <vt:lpstr>Increasing Turnover</vt:lpstr>
      <vt:lpstr>Situation Analysis</vt:lpstr>
      <vt:lpstr>Advertising Budgeting</vt:lpstr>
    </vt:vector>
  </TitlesOfParts>
  <Company>Institute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Advertising Planning</dc:title>
  <dc:creator>XIMB</dc:creator>
  <cp:lastModifiedBy>MNT</cp:lastModifiedBy>
  <cp:revision>16</cp:revision>
  <dcterms:created xsi:type="dcterms:W3CDTF">2004-01-23T11:28:21Z</dcterms:created>
  <dcterms:modified xsi:type="dcterms:W3CDTF">2014-10-16T10:08:15Z</dcterms:modified>
</cp:coreProperties>
</file>