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72" r:id="rId2"/>
    <p:sldId id="273" r:id="rId3"/>
    <p:sldId id="269" r:id="rId4"/>
    <p:sldId id="270" r:id="rId5"/>
    <p:sldId id="271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11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8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9A810AD-971D-47A6-973C-E786F70E28A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39C981-1F1D-48B9-A2CB-1FF6B6C2AE7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198149-9515-4AE3-A78D-CC1AA9B422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2B429B-DDE8-449B-B902-A09E815AA1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BC712E-DC84-4DD5-BCC3-1F4A984CD6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B4D5F7-8382-44CF-B4F3-7C826FEE3F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7F7606-1A8B-4A6C-AA65-8A8217CF69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50B28D-0AD9-43BF-A0B1-531ADFC674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DF5173-F016-49B5-AA97-E0CBF6C5470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C1720A-453A-47F7-B7E1-E9F4596219A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9FDDA6-F82B-4418-954B-EB0FAB6F08A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88021E-D270-4008-ABEB-D5DCA83C4A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99FF"/>
            </a:gs>
            <a:gs pos="100000">
              <a:srgbClr val="FF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AF6BCCB-D829-47EB-912F-2A26300BE5F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Communication Models and Advertising Research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AIDA Model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3048000" y="2209800"/>
            <a:ext cx="24384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3048000" y="3352800"/>
            <a:ext cx="24384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3124200" y="4495800"/>
            <a:ext cx="23622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Desire</a:t>
            </a: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3124200" y="5638800"/>
            <a:ext cx="23622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3429000" y="2362200"/>
            <a:ext cx="160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Awareness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3581400" y="3581400"/>
            <a:ext cx="13493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Interest</a:t>
            </a: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3657600" y="5791200"/>
            <a:ext cx="14255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Action</a:t>
            </a:r>
          </a:p>
        </p:txBody>
      </p:sp>
      <p:sp>
        <p:nvSpPr>
          <p:cNvPr id="25613" name="Line 13"/>
          <p:cNvSpPr>
            <a:spLocks noChangeShapeType="1"/>
          </p:cNvSpPr>
          <p:nvPr/>
        </p:nvSpPr>
        <p:spPr bwMode="auto">
          <a:xfrm>
            <a:off x="4191000" y="2971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614" name="Line 14"/>
          <p:cNvSpPr>
            <a:spLocks noChangeShapeType="1"/>
          </p:cNvSpPr>
          <p:nvPr/>
        </p:nvSpPr>
        <p:spPr bwMode="auto">
          <a:xfrm>
            <a:off x="4191000" y="4114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615" name="Line 15"/>
          <p:cNvSpPr>
            <a:spLocks noChangeShapeType="1"/>
          </p:cNvSpPr>
          <p:nvPr/>
        </p:nvSpPr>
        <p:spPr bwMode="auto">
          <a:xfrm>
            <a:off x="4191000" y="5257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Hierarchy of Effects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3581400" y="1981200"/>
            <a:ext cx="2057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latin typeface="Times New Roman" charset="0"/>
              </a:rPr>
              <a:t>Unaware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3581400" y="2895600"/>
            <a:ext cx="2057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latin typeface="Times New Roman" charset="0"/>
              </a:rPr>
              <a:t>Aware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3581400" y="3886200"/>
            <a:ext cx="2057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latin typeface="Times New Roman" charset="0"/>
              </a:rPr>
              <a:t>Comprehension</a:t>
            </a:r>
          </a:p>
          <a:p>
            <a:pPr algn="ctr"/>
            <a:r>
              <a:rPr lang="en-US" sz="2400">
                <a:latin typeface="Times New Roman" charset="0"/>
              </a:rPr>
              <a:t>&amp; Image</a:t>
            </a: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3581400" y="4800600"/>
            <a:ext cx="2057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latin typeface="Times New Roman" charset="0"/>
              </a:rPr>
              <a:t>Attitude</a:t>
            </a:r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3581400" y="5791200"/>
            <a:ext cx="2057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latin typeface="Times New Roman" charset="0"/>
              </a:rPr>
              <a:t>Action</a:t>
            </a:r>
          </a:p>
        </p:txBody>
      </p:sp>
      <p:sp>
        <p:nvSpPr>
          <p:cNvPr id="21512" name="Line 8"/>
          <p:cNvSpPr>
            <a:spLocks noChangeShapeType="1"/>
          </p:cNvSpPr>
          <p:nvPr/>
        </p:nvSpPr>
        <p:spPr bwMode="auto">
          <a:xfrm>
            <a:off x="4572000" y="2514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513" name="Line 9"/>
          <p:cNvSpPr>
            <a:spLocks noChangeShapeType="1"/>
          </p:cNvSpPr>
          <p:nvPr/>
        </p:nvSpPr>
        <p:spPr bwMode="auto">
          <a:xfrm>
            <a:off x="4572000" y="3429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514" name="Line 10"/>
          <p:cNvSpPr>
            <a:spLocks noChangeShapeType="1"/>
          </p:cNvSpPr>
          <p:nvPr/>
        </p:nvSpPr>
        <p:spPr bwMode="auto">
          <a:xfrm>
            <a:off x="4572000" y="4419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515" name="Line 11"/>
          <p:cNvSpPr>
            <a:spLocks noChangeShapeType="1"/>
          </p:cNvSpPr>
          <p:nvPr/>
        </p:nvSpPr>
        <p:spPr bwMode="auto">
          <a:xfrm>
            <a:off x="4572000" y="5334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New Adopter Hierarchy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3429000" y="2133600"/>
            <a:ext cx="23622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latin typeface="Times New Roman" charset="0"/>
              </a:rPr>
              <a:t>Awareness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3429000" y="3048000"/>
            <a:ext cx="23622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latin typeface="Times New Roman" charset="0"/>
              </a:rPr>
              <a:t>Interest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3429000" y="4038600"/>
            <a:ext cx="23622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latin typeface="Times New Roman" charset="0"/>
              </a:rPr>
              <a:t>Evaluation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3429000" y="5029200"/>
            <a:ext cx="23622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latin typeface="Times New Roman" charset="0"/>
              </a:rPr>
              <a:t>Trial</a:t>
            </a: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3352800" y="5943600"/>
            <a:ext cx="2438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latin typeface="Times New Roman" charset="0"/>
              </a:rPr>
              <a:t>Adoption</a:t>
            </a:r>
          </a:p>
        </p:txBody>
      </p:sp>
      <p:sp>
        <p:nvSpPr>
          <p:cNvPr id="22536" name="Line 8"/>
          <p:cNvSpPr>
            <a:spLocks noChangeShapeType="1"/>
          </p:cNvSpPr>
          <p:nvPr/>
        </p:nvSpPr>
        <p:spPr bwMode="auto">
          <a:xfrm>
            <a:off x="4648200" y="2743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>
            <a:off x="4648200" y="3657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>
            <a:off x="4648200" y="4648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9" name="Line 11"/>
          <p:cNvSpPr>
            <a:spLocks noChangeShapeType="1"/>
          </p:cNvSpPr>
          <p:nvPr/>
        </p:nvSpPr>
        <p:spPr bwMode="auto">
          <a:xfrm>
            <a:off x="4648200" y="5638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Lavidge and Steiner model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3581400" y="2057400"/>
            <a:ext cx="19812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latin typeface="Times New Roman" charset="0"/>
              </a:rPr>
              <a:t>Awareness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3581400" y="2819400"/>
            <a:ext cx="19812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latin typeface="Times New Roman" charset="0"/>
              </a:rPr>
              <a:t>Knowledge</a:t>
            </a: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3581400" y="3581400"/>
            <a:ext cx="19812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latin typeface="Times New Roman" charset="0"/>
              </a:rPr>
              <a:t>Liking</a:t>
            </a: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3581400" y="4343400"/>
            <a:ext cx="19812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latin typeface="Times New Roman" charset="0"/>
              </a:rPr>
              <a:t>Preference</a:t>
            </a: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3581400" y="5105400"/>
            <a:ext cx="19812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latin typeface="Times New Roman" charset="0"/>
              </a:rPr>
              <a:t>Conviction</a:t>
            </a: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3581400" y="5867400"/>
            <a:ext cx="19812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latin typeface="Times New Roman" charset="0"/>
              </a:rPr>
              <a:t>Action</a:t>
            </a:r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4572000" y="2590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>
            <a:off x="4572000" y="3276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63" name="Line 11"/>
          <p:cNvSpPr>
            <a:spLocks noChangeShapeType="1"/>
          </p:cNvSpPr>
          <p:nvPr/>
        </p:nvSpPr>
        <p:spPr bwMode="auto">
          <a:xfrm>
            <a:off x="4572000" y="4038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64" name="Line 12"/>
          <p:cNvSpPr>
            <a:spLocks noChangeShapeType="1"/>
          </p:cNvSpPr>
          <p:nvPr/>
        </p:nvSpPr>
        <p:spPr bwMode="auto">
          <a:xfrm>
            <a:off x="4572000" y="4800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65" name="Line 13"/>
          <p:cNvSpPr>
            <a:spLocks noChangeShapeType="1"/>
          </p:cNvSpPr>
          <p:nvPr/>
        </p:nvSpPr>
        <p:spPr bwMode="auto">
          <a:xfrm>
            <a:off x="4572000" y="5562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Research stream 1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Exposure, Salience, Familiarity – Zazonc</a:t>
            </a:r>
          </a:p>
          <a:p>
            <a:pPr>
              <a:lnSpc>
                <a:spcPct val="90000"/>
              </a:lnSpc>
            </a:pPr>
            <a:r>
              <a:rPr lang="en-US"/>
              <a:t>Exposure – Preference is created by mere exposure</a:t>
            </a:r>
          </a:p>
          <a:p>
            <a:pPr>
              <a:lnSpc>
                <a:spcPct val="90000"/>
              </a:lnSpc>
            </a:pPr>
            <a:r>
              <a:rPr lang="en-US"/>
              <a:t>Salience – ‘TOMA’ for mature brands. Reminder advertising for others</a:t>
            </a:r>
          </a:p>
          <a:p>
            <a:pPr>
              <a:lnSpc>
                <a:spcPct val="90000"/>
              </a:lnSpc>
            </a:pPr>
            <a:r>
              <a:rPr lang="en-US"/>
              <a:t>Familiarity – Comfort, Security, Ownership, Intimacy – Perceptual Fluency</a:t>
            </a:r>
          </a:p>
          <a:p>
            <a:pPr>
              <a:lnSpc>
                <a:spcPct val="90000"/>
              </a:lnSpc>
            </a:pPr>
            <a:r>
              <a:rPr lang="en-US"/>
              <a:t>Implications – High level of ad repetition – for low involvement products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Research stream 2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Low Involvement Learning- Krugman,Ray</a:t>
            </a:r>
          </a:p>
          <a:p>
            <a:pPr>
              <a:buFontTx/>
              <a:buNone/>
            </a:pPr>
            <a:r>
              <a:rPr lang="en-US"/>
              <a:t>   For normal products</a:t>
            </a:r>
          </a:p>
          <a:p>
            <a:pPr>
              <a:buFontTx/>
              <a:buNone/>
            </a:pPr>
            <a:r>
              <a:rPr lang="en-US"/>
              <a:t>   Cognitive         Attitudinal         Behavioural</a:t>
            </a:r>
          </a:p>
          <a:p>
            <a:pPr>
              <a:buFontTx/>
              <a:buNone/>
            </a:pPr>
            <a:r>
              <a:rPr lang="en-US"/>
              <a:t>   For L.I. products</a:t>
            </a:r>
          </a:p>
          <a:p>
            <a:pPr>
              <a:buFontTx/>
              <a:buNone/>
            </a:pPr>
            <a:r>
              <a:rPr lang="en-US"/>
              <a:t>   Cognitive         Behavioural       Attitudinal</a:t>
            </a:r>
          </a:p>
          <a:p>
            <a:pPr>
              <a:buFontTx/>
              <a:buNone/>
            </a:pPr>
            <a:r>
              <a:rPr lang="en-US"/>
              <a:t>Implications – For L. I. products, greater awareness and branding is required to build preference (Wayne D. Hoyer)</a:t>
            </a:r>
          </a:p>
          <a:p>
            <a:pPr>
              <a:buFontTx/>
              <a:buNone/>
            </a:pPr>
            <a:endParaRPr lang="en-US"/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>
            <a:off x="2743200" y="30480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5486400" y="30480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2743200" y="41910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>
            <a:off x="5867400" y="4191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Familiarity – Attitude Grid</a:t>
            </a:r>
          </a:p>
        </p:txBody>
      </p:sp>
      <p:graphicFrame>
        <p:nvGraphicFramePr>
          <p:cNvPr id="8208" name="Group 16"/>
          <p:cNvGraphicFramePr>
            <a:graphicFrameLocks noGrp="1"/>
          </p:cNvGraphicFramePr>
          <p:nvPr>
            <p:ph idx="1"/>
          </p:nvPr>
        </p:nvGraphicFramePr>
        <p:xfrm>
          <a:off x="1524000" y="1828800"/>
          <a:ext cx="6324600" cy="3962401"/>
        </p:xfrm>
        <a:graphic>
          <a:graphicData uri="http://schemas.openxmlformats.org/drawingml/2006/table">
            <a:tbl>
              <a:tblPr/>
              <a:tblGrid>
                <a:gridCol w="3162300"/>
                <a:gridCol w="3162300"/>
              </a:tblGrid>
              <a:tr h="1957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5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09" name="Line 17"/>
          <p:cNvSpPr>
            <a:spLocks noChangeShapeType="1"/>
          </p:cNvSpPr>
          <p:nvPr/>
        </p:nvSpPr>
        <p:spPr bwMode="auto">
          <a:xfrm>
            <a:off x="2971800" y="64008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10" name="Text Box 18"/>
          <p:cNvSpPr txBox="1">
            <a:spLocks noChangeArrowheads="1"/>
          </p:cNvSpPr>
          <p:nvPr/>
        </p:nvSpPr>
        <p:spPr bwMode="auto">
          <a:xfrm>
            <a:off x="4403725" y="6208713"/>
            <a:ext cx="1225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Familiarity</a:t>
            </a: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 rot="16144199" flipH="1">
            <a:off x="426244" y="3301207"/>
            <a:ext cx="958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Attitude</a:t>
            </a:r>
          </a:p>
        </p:txBody>
      </p:sp>
      <p:sp>
        <p:nvSpPr>
          <p:cNvPr id="8217" name="Line 25"/>
          <p:cNvSpPr>
            <a:spLocks noChangeShapeType="1"/>
          </p:cNvSpPr>
          <p:nvPr/>
        </p:nvSpPr>
        <p:spPr bwMode="auto">
          <a:xfrm flipV="1">
            <a:off x="914400" y="41148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18" name="Text Box 26"/>
          <p:cNvSpPr txBox="1">
            <a:spLocks noChangeArrowheads="1"/>
          </p:cNvSpPr>
          <p:nvPr/>
        </p:nvSpPr>
        <p:spPr bwMode="auto">
          <a:xfrm>
            <a:off x="1584325" y="5903913"/>
            <a:ext cx="603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Low</a:t>
            </a:r>
          </a:p>
        </p:txBody>
      </p:sp>
      <p:sp>
        <p:nvSpPr>
          <p:cNvPr id="8219" name="Text Box 27"/>
          <p:cNvSpPr txBox="1">
            <a:spLocks noChangeArrowheads="1"/>
          </p:cNvSpPr>
          <p:nvPr/>
        </p:nvSpPr>
        <p:spPr bwMode="auto">
          <a:xfrm>
            <a:off x="7391400" y="5867400"/>
            <a:ext cx="8921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High</a:t>
            </a:r>
          </a:p>
        </p:txBody>
      </p:sp>
      <p:sp>
        <p:nvSpPr>
          <p:cNvPr id="8220" name="Text Box 28"/>
          <p:cNvSpPr txBox="1">
            <a:spLocks noChangeArrowheads="1"/>
          </p:cNvSpPr>
          <p:nvPr/>
        </p:nvSpPr>
        <p:spPr bwMode="auto">
          <a:xfrm>
            <a:off x="860425" y="5554663"/>
            <a:ext cx="7397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Low</a:t>
            </a:r>
          </a:p>
        </p:txBody>
      </p:sp>
      <p:sp>
        <p:nvSpPr>
          <p:cNvPr id="8221" name="Text Box 29"/>
          <p:cNvSpPr txBox="1">
            <a:spLocks noChangeArrowheads="1"/>
          </p:cNvSpPr>
          <p:nvPr/>
        </p:nvSpPr>
        <p:spPr bwMode="auto">
          <a:xfrm>
            <a:off x="838200" y="1676400"/>
            <a:ext cx="6635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High</a:t>
            </a:r>
          </a:p>
        </p:txBody>
      </p:sp>
      <p:sp>
        <p:nvSpPr>
          <p:cNvPr id="8222" name="Text Box 30"/>
          <p:cNvSpPr txBox="1">
            <a:spLocks noChangeArrowheads="1"/>
          </p:cNvSpPr>
          <p:nvPr/>
        </p:nvSpPr>
        <p:spPr bwMode="auto">
          <a:xfrm>
            <a:off x="2803525" y="4379913"/>
            <a:ext cx="11366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Recently </a:t>
            </a:r>
          </a:p>
          <a:p>
            <a:r>
              <a:rPr lang="en-US"/>
              <a:t>launched</a:t>
            </a:r>
          </a:p>
          <a:p>
            <a:r>
              <a:rPr lang="en-US"/>
              <a:t> products</a:t>
            </a:r>
          </a:p>
        </p:txBody>
      </p:sp>
      <p:sp>
        <p:nvSpPr>
          <p:cNvPr id="8223" name="Text Box 31"/>
          <p:cNvSpPr txBox="1">
            <a:spLocks noChangeArrowheads="1"/>
          </p:cNvSpPr>
          <p:nvPr/>
        </p:nvSpPr>
        <p:spPr bwMode="auto">
          <a:xfrm>
            <a:off x="2133600" y="2209800"/>
            <a:ext cx="24828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Imported goods,</a:t>
            </a:r>
          </a:p>
          <a:p>
            <a:r>
              <a:rPr lang="en-US"/>
              <a:t>Endorsement products</a:t>
            </a:r>
          </a:p>
          <a:p>
            <a:endParaRPr lang="en-US"/>
          </a:p>
        </p:txBody>
      </p:sp>
      <p:sp>
        <p:nvSpPr>
          <p:cNvPr id="8224" name="Text Box 32"/>
          <p:cNvSpPr txBox="1">
            <a:spLocks noChangeArrowheads="1"/>
          </p:cNvSpPr>
          <p:nvPr/>
        </p:nvSpPr>
        <p:spPr bwMode="auto">
          <a:xfrm>
            <a:off x="5105400" y="2209800"/>
            <a:ext cx="1708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Popular FMCG</a:t>
            </a:r>
          </a:p>
          <a:p>
            <a:r>
              <a:rPr lang="en-US"/>
              <a:t>Big brands</a:t>
            </a:r>
          </a:p>
        </p:txBody>
      </p:sp>
      <p:sp>
        <p:nvSpPr>
          <p:cNvPr id="8225" name="Text Box 33"/>
          <p:cNvSpPr txBox="1">
            <a:spLocks noChangeArrowheads="1"/>
          </p:cNvSpPr>
          <p:nvPr/>
        </p:nvSpPr>
        <p:spPr bwMode="auto">
          <a:xfrm>
            <a:off x="5927725" y="4379913"/>
            <a:ext cx="1670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Paints, </a:t>
            </a:r>
          </a:p>
          <a:p>
            <a:r>
              <a:rPr lang="en-US"/>
              <a:t>Lubricants, etc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Central vs Peripheral routes to processing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/>
              <a:t>Central processing</a:t>
            </a:r>
          </a:p>
          <a:p>
            <a:pPr>
              <a:lnSpc>
                <a:spcPct val="90000"/>
              </a:lnSpc>
            </a:pPr>
            <a:r>
              <a:rPr lang="en-US"/>
              <a:t>Depth of information processing</a:t>
            </a:r>
          </a:p>
          <a:p>
            <a:pPr>
              <a:lnSpc>
                <a:spcPct val="90000"/>
              </a:lnSpc>
            </a:pPr>
            <a:r>
              <a:rPr lang="en-US"/>
              <a:t>Rational and logical thinking</a:t>
            </a:r>
          </a:p>
          <a:p>
            <a:pPr>
              <a:lnSpc>
                <a:spcPct val="90000"/>
              </a:lnSpc>
            </a:pPr>
            <a:r>
              <a:rPr lang="en-US"/>
              <a:t>High involvement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Peripheral processing</a:t>
            </a:r>
          </a:p>
          <a:p>
            <a:pPr>
              <a:lnSpc>
                <a:spcPct val="90000"/>
              </a:lnSpc>
            </a:pPr>
            <a:r>
              <a:rPr lang="en-US"/>
              <a:t>Holistic thinking</a:t>
            </a:r>
          </a:p>
          <a:p>
            <a:pPr>
              <a:lnSpc>
                <a:spcPct val="90000"/>
              </a:lnSpc>
            </a:pPr>
            <a:r>
              <a:rPr lang="en-US"/>
              <a:t>Associating –ve or +ve cues from ads</a:t>
            </a:r>
          </a:p>
          <a:p>
            <a:pPr>
              <a:lnSpc>
                <a:spcPct val="90000"/>
              </a:lnSpc>
            </a:pPr>
            <a:r>
              <a:rPr lang="en-US"/>
              <a:t>Cognitive ‘short-cuts’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Research stream 3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Elaboration Likelihood Model – Richard E. Petty and John T. Cacioppo</a:t>
            </a:r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/>
              <a:t>   Consumers are more likely to process centrally when motivation and ability to process is high. When either or both is low, peripheral processing is likely to take place.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Elaboration Likelihood Model to Attitude change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1905000" y="2057400"/>
            <a:ext cx="16002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1828800" y="3352800"/>
            <a:ext cx="16002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1905000" y="4572000"/>
            <a:ext cx="16002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Ability to </a:t>
            </a:r>
          </a:p>
          <a:p>
            <a:pPr algn="ctr"/>
            <a:r>
              <a:rPr lang="en-US"/>
              <a:t>process information</a:t>
            </a:r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1905000" y="5791200"/>
            <a:ext cx="1676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4724400" y="3733800"/>
            <a:ext cx="17526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4724400" y="5791200"/>
            <a:ext cx="17526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1905000" y="2133600"/>
            <a:ext cx="1828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Advertisement</a:t>
            </a:r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1981200" y="3352800"/>
            <a:ext cx="2514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Motivation to</a:t>
            </a:r>
          </a:p>
          <a:p>
            <a:pPr>
              <a:spcBef>
                <a:spcPct val="50000"/>
              </a:spcBef>
            </a:pPr>
            <a:r>
              <a:rPr lang="en-US" sz="1200"/>
              <a:t>Process</a:t>
            </a:r>
          </a:p>
          <a:p>
            <a:pPr>
              <a:spcBef>
                <a:spcPct val="50000"/>
              </a:spcBef>
            </a:pPr>
            <a:r>
              <a:rPr lang="en-US" sz="1200"/>
              <a:t>information</a:t>
            </a:r>
          </a:p>
        </p:txBody>
      </p:sp>
      <p:sp>
        <p:nvSpPr>
          <p:cNvPr id="12303" name="Text Box 15"/>
          <p:cNvSpPr txBox="1">
            <a:spLocks noChangeArrowheads="1"/>
          </p:cNvSpPr>
          <p:nvPr/>
        </p:nvSpPr>
        <p:spPr bwMode="auto">
          <a:xfrm>
            <a:off x="1981200" y="5943600"/>
            <a:ext cx="1981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Central route</a:t>
            </a:r>
          </a:p>
        </p:txBody>
      </p:sp>
      <p:sp>
        <p:nvSpPr>
          <p:cNvPr id="12304" name="Text Box 16"/>
          <p:cNvSpPr txBox="1">
            <a:spLocks noChangeArrowheads="1"/>
          </p:cNvSpPr>
          <p:nvPr/>
        </p:nvSpPr>
        <p:spPr bwMode="auto">
          <a:xfrm>
            <a:off x="5410200" y="41910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2306" name="Text Box 18"/>
          <p:cNvSpPr txBox="1">
            <a:spLocks noChangeArrowheads="1"/>
          </p:cNvSpPr>
          <p:nvPr/>
        </p:nvSpPr>
        <p:spPr bwMode="auto">
          <a:xfrm>
            <a:off x="4648200" y="3657600"/>
            <a:ext cx="26670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Peripheral cue</a:t>
            </a:r>
          </a:p>
          <a:p>
            <a:pPr>
              <a:spcBef>
                <a:spcPct val="50000"/>
              </a:spcBef>
            </a:pPr>
            <a:r>
              <a:rPr lang="en-US"/>
              <a:t>present</a:t>
            </a:r>
          </a:p>
        </p:txBody>
      </p:sp>
      <p:sp>
        <p:nvSpPr>
          <p:cNvPr id="12307" name="Text Box 19"/>
          <p:cNvSpPr txBox="1">
            <a:spLocks noChangeArrowheads="1"/>
          </p:cNvSpPr>
          <p:nvPr/>
        </p:nvSpPr>
        <p:spPr bwMode="auto">
          <a:xfrm>
            <a:off x="4876800" y="5791200"/>
            <a:ext cx="1882775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Peripheral</a:t>
            </a:r>
          </a:p>
          <a:p>
            <a:pPr>
              <a:spcBef>
                <a:spcPct val="50000"/>
              </a:spcBef>
            </a:pPr>
            <a:r>
              <a:rPr lang="en-US"/>
              <a:t>route</a:t>
            </a:r>
          </a:p>
        </p:txBody>
      </p:sp>
      <p:sp>
        <p:nvSpPr>
          <p:cNvPr id="12308" name="Line 20"/>
          <p:cNvSpPr>
            <a:spLocks noChangeShapeType="1"/>
          </p:cNvSpPr>
          <p:nvPr/>
        </p:nvSpPr>
        <p:spPr bwMode="auto">
          <a:xfrm>
            <a:off x="2590800" y="26670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09" name="Line 21"/>
          <p:cNvSpPr>
            <a:spLocks noChangeShapeType="1"/>
          </p:cNvSpPr>
          <p:nvPr/>
        </p:nvSpPr>
        <p:spPr bwMode="auto">
          <a:xfrm>
            <a:off x="2590800" y="4038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10" name="Text Box 22"/>
          <p:cNvSpPr txBox="1">
            <a:spLocks noChangeArrowheads="1"/>
          </p:cNvSpPr>
          <p:nvPr/>
        </p:nvSpPr>
        <p:spPr bwMode="auto">
          <a:xfrm>
            <a:off x="2765425" y="4114800"/>
            <a:ext cx="5873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Yes</a:t>
            </a:r>
          </a:p>
        </p:txBody>
      </p:sp>
      <p:sp>
        <p:nvSpPr>
          <p:cNvPr id="12311" name="Line 23"/>
          <p:cNvSpPr>
            <a:spLocks noChangeShapeType="1"/>
          </p:cNvSpPr>
          <p:nvPr/>
        </p:nvSpPr>
        <p:spPr bwMode="auto">
          <a:xfrm>
            <a:off x="2590800" y="5181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12" name="Text Box 24"/>
          <p:cNvSpPr txBox="1">
            <a:spLocks noChangeArrowheads="1"/>
          </p:cNvSpPr>
          <p:nvPr/>
        </p:nvSpPr>
        <p:spPr bwMode="auto">
          <a:xfrm>
            <a:off x="2765425" y="5257800"/>
            <a:ext cx="739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Yes</a:t>
            </a:r>
          </a:p>
        </p:txBody>
      </p:sp>
      <p:sp>
        <p:nvSpPr>
          <p:cNvPr id="12313" name="Line 25"/>
          <p:cNvSpPr>
            <a:spLocks noChangeShapeType="1"/>
          </p:cNvSpPr>
          <p:nvPr/>
        </p:nvSpPr>
        <p:spPr bwMode="auto">
          <a:xfrm>
            <a:off x="3505200" y="48768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14" name="Line 26"/>
          <p:cNvSpPr>
            <a:spLocks noChangeShapeType="1"/>
          </p:cNvSpPr>
          <p:nvPr/>
        </p:nvSpPr>
        <p:spPr bwMode="auto">
          <a:xfrm>
            <a:off x="3429000" y="36576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15" name="Line 27"/>
          <p:cNvSpPr>
            <a:spLocks noChangeShapeType="1"/>
          </p:cNvSpPr>
          <p:nvPr/>
        </p:nvSpPr>
        <p:spPr bwMode="auto">
          <a:xfrm flipV="1">
            <a:off x="4038600" y="42672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17" name="Line 29"/>
          <p:cNvSpPr>
            <a:spLocks noChangeShapeType="1"/>
          </p:cNvSpPr>
          <p:nvPr/>
        </p:nvSpPr>
        <p:spPr bwMode="auto">
          <a:xfrm>
            <a:off x="4038600" y="42672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18" name="Line 30"/>
          <p:cNvSpPr>
            <a:spLocks noChangeShapeType="1"/>
          </p:cNvSpPr>
          <p:nvPr/>
        </p:nvSpPr>
        <p:spPr bwMode="auto">
          <a:xfrm>
            <a:off x="4038600" y="3657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19" name="Line 31"/>
          <p:cNvSpPr>
            <a:spLocks noChangeShapeType="1"/>
          </p:cNvSpPr>
          <p:nvPr/>
        </p:nvSpPr>
        <p:spPr bwMode="auto">
          <a:xfrm>
            <a:off x="4038600" y="40386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20" name="Text Box 32"/>
          <p:cNvSpPr txBox="1">
            <a:spLocks noChangeArrowheads="1"/>
          </p:cNvSpPr>
          <p:nvPr/>
        </p:nvSpPr>
        <p:spPr bwMode="auto">
          <a:xfrm>
            <a:off x="4137025" y="4640263"/>
            <a:ext cx="6635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No</a:t>
            </a:r>
          </a:p>
        </p:txBody>
      </p:sp>
      <p:sp>
        <p:nvSpPr>
          <p:cNvPr id="12321" name="Text Box 33"/>
          <p:cNvSpPr txBox="1">
            <a:spLocks noChangeArrowheads="1"/>
          </p:cNvSpPr>
          <p:nvPr/>
        </p:nvSpPr>
        <p:spPr bwMode="auto">
          <a:xfrm>
            <a:off x="4098925" y="3236913"/>
            <a:ext cx="476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No</a:t>
            </a:r>
          </a:p>
        </p:txBody>
      </p:sp>
      <p:sp>
        <p:nvSpPr>
          <p:cNvPr id="12322" name="Line 34"/>
          <p:cNvSpPr>
            <a:spLocks noChangeShapeType="1"/>
          </p:cNvSpPr>
          <p:nvPr/>
        </p:nvSpPr>
        <p:spPr bwMode="auto">
          <a:xfrm>
            <a:off x="5562600" y="44196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Factors that shape motivation and ability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 medium</a:t>
            </a:r>
          </a:p>
          <a:p>
            <a:r>
              <a:rPr lang="en-US"/>
              <a:t>Involvement or motivation (ad story)</a:t>
            </a:r>
          </a:p>
          <a:p>
            <a:r>
              <a:rPr lang="en-US"/>
              <a:t>Knowledge level</a:t>
            </a:r>
          </a:p>
          <a:p>
            <a:r>
              <a:rPr lang="en-US"/>
              <a:t>Comprehension</a:t>
            </a:r>
          </a:p>
          <a:p>
            <a:r>
              <a:rPr lang="en-US"/>
              <a:t>Distraction</a:t>
            </a:r>
          </a:p>
          <a:p>
            <a:r>
              <a:rPr lang="en-US"/>
              <a:t>Emotion</a:t>
            </a:r>
          </a:p>
          <a:p>
            <a:r>
              <a:rPr lang="en-US"/>
              <a:t>Need for cognition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Research stream 4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The Cognitive Response Model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Advertising exposure and processing leads to consumers forming SAs and CAs. These are the thoughts that go on in the consumer’s mind which are cognitive responses </a:t>
            </a:r>
          </a:p>
          <a:p>
            <a:pPr>
              <a:lnSpc>
                <a:spcPct val="90000"/>
              </a:lnSpc>
            </a:pPr>
            <a:r>
              <a:rPr lang="en-US"/>
              <a:t>SAs change beliefs and attitudes</a:t>
            </a:r>
          </a:p>
          <a:p>
            <a:pPr>
              <a:lnSpc>
                <a:spcPct val="90000"/>
              </a:lnSpc>
            </a:pPr>
            <a:r>
              <a:rPr lang="en-US"/>
              <a:t>CAs strengthens existing beliefs and attitudes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Cognitive Response Model</a:t>
            </a:r>
          </a:p>
        </p:txBody>
      </p:sp>
      <p:sp>
        <p:nvSpPr>
          <p:cNvPr id="16388" name="Line 4"/>
          <p:cNvSpPr>
            <a:spLocks noChangeShapeType="1"/>
          </p:cNvSpPr>
          <p:nvPr/>
        </p:nvSpPr>
        <p:spPr bwMode="auto">
          <a:xfrm>
            <a:off x="2209800" y="2362200"/>
            <a:ext cx="0" cy="3352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209800" y="5715000"/>
            <a:ext cx="388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auto">
          <a:xfrm>
            <a:off x="3429000" y="61722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4708525" y="5903913"/>
            <a:ext cx="1149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Exposure</a:t>
            </a:r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 flipV="1">
            <a:off x="1447800" y="40386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 rot="16200000">
            <a:off x="1202532" y="3390106"/>
            <a:ext cx="60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SAs</a:t>
            </a:r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 rot="16200000">
            <a:off x="1629569" y="3390107"/>
            <a:ext cx="615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CAs</a:t>
            </a:r>
          </a:p>
        </p:txBody>
      </p:sp>
      <p:sp>
        <p:nvSpPr>
          <p:cNvPr id="16395" name="Line 11"/>
          <p:cNvSpPr>
            <a:spLocks noChangeShapeType="1"/>
          </p:cNvSpPr>
          <p:nvPr/>
        </p:nvSpPr>
        <p:spPr bwMode="auto">
          <a:xfrm flipV="1">
            <a:off x="1905000" y="40386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412" name="Freeform 28"/>
          <p:cNvSpPr>
            <a:spLocks/>
          </p:cNvSpPr>
          <p:nvPr/>
        </p:nvSpPr>
        <p:spPr bwMode="auto">
          <a:xfrm>
            <a:off x="2590800" y="3429000"/>
            <a:ext cx="2614613" cy="1539875"/>
          </a:xfrm>
          <a:custGeom>
            <a:avLst/>
            <a:gdLst/>
            <a:ahLst/>
            <a:cxnLst>
              <a:cxn ang="0">
                <a:pos x="0" y="970"/>
              </a:cxn>
              <a:cxn ang="0">
                <a:pos x="104" y="809"/>
              </a:cxn>
              <a:cxn ang="0">
                <a:pos x="230" y="613"/>
              </a:cxn>
              <a:cxn ang="0">
                <a:pos x="311" y="521"/>
              </a:cxn>
              <a:cxn ang="0">
                <a:pos x="415" y="417"/>
              </a:cxn>
              <a:cxn ang="0">
                <a:pos x="484" y="371"/>
              </a:cxn>
              <a:cxn ang="0">
                <a:pos x="553" y="314"/>
              </a:cxn>
              <a:cxn ang="0">
                <a:pos x="749" y="164"/>
              </a:cxn>
              <a:cxn ang="0">
                <a:pos x="783" y="141"/>
              </a:cxn>
              <a:cxn ang="0">
                <a:pos x="852" y="118"/>
              </a:cxn>
              <a:cxn ang="0">
                <a:pos x="1002" y="60"/>
              </a:cxn>
              <a:cxn ang="0">
                <a:pos x="1129" y="26"/>
              </a:cxn>
              <a:cxn ang="0">
                <a:pos x="1647" y="3"/>
              </a:cxn>
            </a:cxnLst>
            <a:rect l="0" t="0" r="r" b="b"/>
            <a:pathLst>
              <a:path w="1647" h="970">
                <a:moveTo>
                  <a:pt x="0" y="970"/>
                </a:moveTo>
                <a:cubicBezTo>
                  <a:pt x="20" y="910"/>
                  <a:pt x="58" y="853"/>
                  <a:pt x="104" y="809"/>
                </a:cubicBezTo>
                <a:cubicBezTo>
                  <a:pt x="129" y="733"/>
                  <a:pt x="162" y="659"/>
                  <a:pt x="230" y="613"/>
                </a:cubicBezTo>
                <a:cubicBezTo>
                  <a:pt x="284" y="532"/>
                  <a:pt x="253" y="559"/>
                  <a:pt x="311" y="521"/>
                </a:cubicBezTo>
                <a:cubicBezTo>
                  <a:pt x="340" y="479"/>
                  <a:pt x="378" y="454"/>
                  <a:pt x="415" y="417"/>
                </a:cubicBezTo>
                <a:cubicBezTo>
                  <a:pt x="435" y="397"/>
                  <a:pt x="464" y="391"/>
                  <a:pt x="484" y="371"/>
                </a:cubicBezTo>
                <a:cubicBezTo>
                  <a:pt x="528" y="327"/>
                  <a:pt x="505" y="346"/>
                  <a:pt x="553" y="314"/>
                </a:cubicBezTo>
                <a:cubicBezTo>
                  <a:pt x="597" y="247"/>
                  <a:pt x="682" y="208"/>
                  <a:pt x="749" y="164"/>
                </a:cubicBezTo>
                <a:cubicBezTo>
                  <a:pt x="760" y="156"/>
                  <a:pt x="770" y="145"/>
                  <a:pt x="783" y="141"/>
                </a:cubicBezTo>
                <a:cubicBezTo>
                  <a:pt x="806" y="133"/>
                  <a:pt x="852" y="118"/>
                  <a:pt x="852" y="118"/>
                </a:cubicBezTo>
                <a:cubicBezTo>
                  <a:pt x="899" y="87"/>
                  <a:pt x="947" y="74"/>
                  <a:pt x="1002" y="60"/>
                </a:cubicBezTo>
                <a:cubicBezTo>
                  <a:pt x="1066" y="18"/>
                  <a:pt x="1016" y="43"/>
                  <a:pt x="1129" y="26"/>
                </a:cubicBezTo>
                <a:cubicBezTo>
                  <a:pt x="1300" y="0"/>
                  <a:pt x="1474" y="3"/>
                  <a:pt x="1647" y="3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413" name="Freeform 29"/>
          <p:cNvSpPr>
            <a:spLocks/>
          </p:cNvSpPr>
          <p:nvPr/>
        </p:nvSpPr>
        <p:spPr bwMode="auto">
          <a:xfrm>
            <a:off x="2451100" y="3144838"/>
            <a:ext cx="2670175" cy="1682750"/>
          </a:xfrm>
          <a:custGeom>
            <a:avLst/>
            <a:gdLst/>
            <a:ahLst/>
            <a:cxnLst>
              <a:cxn ang="0">
                <a:pos x="0" y="1060"/>
              </a:cxn>
              <a:cxn ang="0">
                <a:pos x="196" y="1049"/>
              </a:cxn>
              <a:cxn ang="0">
                <a:pos x="380" y="1003"/>
              </a:cxn>
              <a:cxn ang="0">
                <a:pos x="714" y="911"/>
              </a:cxn>
              <a:cxn ang="0">
                <a:pos x="818" y="864"/>
              </a:cxn>
              <a:cxn ang="0">
                <a:pos x="956" y="795"/>
              </a:cxn>
              <a:cxn ang="0">
                <a:pos x="990" y="772"/>
              </a:cxn>
              <a:cxn ang="0">
                <a:pos x="1025" y="749"/>
              </a:cxn>
              <a:cxn ang="0">
                <a:pos x="1152" y="634"/>
              </a:cxn>
              <a:cxn ang="0">
                <a:pos x="1221" y="565"/>
              </a:cxn>
              <a:cxn ang="0">
                <a:pos x="1348" y="427"/>
              </a:cxn>
              <a:cxn ang="0">
                <a:pos x="1417" y="346"/>
              </a:cxn>
              <a:cxn ang="0">
                <a:pos x="1555" y="185"/>
              </a:cxn>
              <a:cxn ang="0">
                <a:pos x="1636" y="93"/>
              </a:cxn>
              <a:cxn ang="0">
                <a:pos x="1682" y="0"/>
              </a:cxn>
            </a:cxnLst>
            <a:rect l="0" t="0" r="r" b="b"/>
            <a:pathLst>
              <a:path w="1682" h="1060">
                <a:moveTo>
                  <a:pt x="0" y="1060"/>
                </a:moveTo>
                <a:cubicBezTo>
                  <a:pt x="65" y="1056"/>
                  <a:pt x="131" y="1055"/>
                  <a:pt x="196" y="1049"/>
                </a:cubicBezTo>
                <a:cubicBezTo>
                  <a:pt x="259" y="1043"/>
                  <a:pt x="320" y="1020"/>
                  <a:pt x="380" y="1003"/>
                </a:cubicBezTo>
                <a:cubicBezTo>
                  <a:pt x="491" y="971"/>
                  <a:pt x="601" y="938"/>
                  <a:pt x="714" y="911"/>
                </a:cubicBezTo>
                <a:cubicBezTo>
                  <a:pt x="854" y="877"/>
                  <a:pt x="729" y="903"/>
                  <a:pt x="818" y="864"/>
                </a:cubicBezTo>
                <a:cubicBezTo>
                  <a:pt x="958" y="802"/>
                  <a:pt x="816" y="889"/>
                  <a:pt x="956" y="795"/>
                </a:cubicBezTo>
                <a:cubicBezTo>
                  <a:pt x="967" y="787"/>
                  <a:pt x="979" y="780"/>
                  <a:pt x="990" y="772"/>
                </a:cubicBezTo>
                <a:cubicBezTo>
                  <a:pt x="1002" y="764"/>
                  <a:pt x="1025" y="749"/>
                  <a:pt x="1025" y="749"/>
                </a:cubicBezTo>
                <a:cubicBezTo>
                  <a:pt x="1062" y="695"/>
                  <a:pt x="1096" y="671"/>
                  <a:pt x="1152" y="634"/>
                </a:cubicBezTo>
                <a:cubicBezTo>
                  <a:pt x="1179" y="616"/>
                  <a:pt x="1221" y="565"/>
                  <a:pt x="1221" y="565"/>
                </a:cubicBezTo>
                <a:cubicBezTo>
                  <a:pt x="1244" y="490"/>
                  <a:pt x="1276" y="450"/>
                  <a:pt x="1348" y="427"/>
                </a:cubicBezTo>
                <a:cubicBezTo>
                  <a:pt x="1362" y="381"/>
                  <a:pt x="1370" y="362"/>
                  <a:pt x="1417" y="346"/>
                </a:cubicBezTo>
                <a:cubicBezTo>
                  <a:pt x="1437" y="283"/>
                  <a:pt x="1505" y="227"/>
                  <a:pt x="1555" y="185"/>
                </a:cubicBezTo>
                <a:cubicBezTo>
                  <a:pt x="1587" y="158"/>
                  <a:pt x="1606" y="122"/>
                  <a:pt x="1636" y="93"/>
                </a:cubicBezTo>
                <a:cubicBezTo>
                  <a:pt x="1647" y="58"/>
                  <a:pt x="1665" y="32"/>
                  <a:pt x="1682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414" name="Line 30"/>
          <p:cNvSpPr>
            <a:spLocks noChangeShapeType="1"/>
          </p:cNvSpPr>
          <p:nvPr/>
        </p:nvSpPr>
        <p:spPr bwMode="auto">
          <a:xfrm>
            <a:off x="3733800" y="3733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415" name="Text Box 31"/>
          <p:cNvSpPr txBox="1">
            <a:spLocks noChangeArrowheads="1"/>
          </p:cNvSpPr>
          <p:nvPr/>
        </p:nvSpPr>
        <p:spPr bwMode="auto">
          <a:xfrm>
            <a:off x="5470525" y="3313113"/>
            <a:ext cx="603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SAs</a:t>
            </a:r>
          </a:p>
        </p:txBody>
      </p:sp>
      <p:sp>
        <p:nvSpPr>
          <p:cNvPr id="16416" name="Text Box 32"/>
          <p:cNvSpPr txBox="1">
            <a:spLocks noChangeArrowheads="1"/>
          </p:cNvSpPr>
          <p:nvPr/>
        </p:nvSpPr>
        <p:spPr bwMode="auto">
          <a:xfrm>
            <a:off x="5165725" y="2627313"/>
            <a:ext cx="615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CAs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Implications of the CR model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800"/>
              <a:t>The objective of the advertiser would be to stimulates SAs and minimise CAs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/>
              <a:t>Therefore this is to be managed</a:t>
            </a:r>
          </a:p>
          <a:p>
            <a:pPr>
              <a:lnSpc>
                <a:spcPct val="80000"/>
              </a:lnSpc>
            </a:pPr>
            <a:r>
              <a:rPr lang="en-US" sz="2800"/>
              <a:t>Repetitions. CAs rise and SAs fall with too much repetition. Therefore there is an optimal level beyond which advertising should not take place (ad wearout)</a:t>
            </a:r>
          </a:p>
          <a:p>
            <a:pPr>
              <a:lnSpc>
                <a:spcPct val="80000"/>
              </a:lnSpc>
            </a:pPr>
            <a:r>
              <a:rPr lang="en-US" sz="2800"/>
              <a:t>Don’t expect to win over a hostile audience easily</a:t>
            </a:r>
          </a:p>
          <a:p>
            <a:pPr>
              <a:lnSpc>
                <a:spcPct val="80000"/>
              </a:lnSpc>
            </a:pPr>
            <a:r>
              <a:rPr lang="en-US" sz="2800"/>
              <a:t>Strength of argument promotes SAs</a:t>
            </a:r>
          </a:p>
          <a:p>
            <a:pPr>
              <a:lnSpc>
                <a:spcPct val="80000"/>
              </a:lnSpc>
            </a:pPr>
            <a:r>
              <a:rPr lang="en-US" sz="2800"/>
              <a:t>Emotion – Positive moods generates SAs</a:t>
            </a:r>
          </a:p>
          <a:p>
            <a:pPr>
              <a:lnSpc>
                <a:spcPct val="80000"/>
              </a:lnSpc>
            </a:pPr>
            <a:endParaRPr lang="en-US" sz="2800"/>
          </a:p>
          <a:p>
            <a:pPr>
              <a:lnSpc>
                <a:spcPct val="80000"/>
              </a:lnSpc>
            </a:pPr>
            <a:endParaRPr lang="en-US" sz="2800"/>
          </a:p>
          <a:p>
            <a:pPr>
              <a:lnSpc>
                <a:spcPct val="80000"/>
              </a:lnSpc>
            </a:pPr>
            <a:endParaRPr lang="en-US" sz="280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Research Stream 5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/>
              <a:t>Recall and Persuasion – David W. Stewart and John G. Lynch</a:t>
            </a:r>
          </a:p>
          <a:p>
            <a:pPr>
              <a:lnSpc>
                <a:spcPct val="90000"/>
              </a:lnSpc>
            </a:pPr>
            <a:r>
              <a:rPr lang="en-US" sz="2800"/>
              <a:t>Recall is a necessary but not a sufficient condition for persuasion</a:t>
            </a:r>
          </a:p>
          <a:p>
            <a:pPr>
              <a:lnSpc>
                <a:spcPct val="90000"/>
              </a:lnSpc>
            </a:pPr>
            <a:r>
              <a:rPr lang="en-US" sz="2800"/>
              <a:t>For L.I. products, recall is necessary for comprehension and comprehension is necessary for persuasion</a:t>
            </a:r>
          </a:p>
          <a:p>
            <a:pPr>
              <a:lnSpc>
                <a:spcPct val="90000"/>
              </a:lnSpc>
            </a:pPr>
            <a:r>
              <a:rPr lang="en-US" sz="2800"/>
              <a:t>For H. I. products, message content indicating superiority over competitive products and recall are both necessary</a:t>
            </a:r>
          </a:p>
          <a:p>
            <a:pPr>
              <a:lnSpc>
                <a:spcPct val="90000"/>
              </a:lnSpc>
            </a:pPr>
            <a:endParaRPr lang="en-US" sz="280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490</Words>
  <Application>Microsoft PowerPoint</Application>
  <PresentationFormat>On-screen Show (4:3)</PresentationFormat>
  <Paragraphs>116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Times New Roman</vt:lpstr>
      <vt:lpstr>Default Design</vt:lpstr>
      <vt:lpstr>Communication Models and Advertising Research</vt:lpstr>
      <vt:lpstr>AIDA Model</vt:lpstr>
      <vt:lpstr>Hierarchy of Effects</vt:lpstr>
      <vt:lpstr>New Adopter Hierarchy</vt:lpstr>
      <vt:lpstr>Lavidge and Steiner model</vt:lpstr>
      <vt:lpstr>Research stream 1</vt:lpstr>
      <vt:lpstr>Research stream 2</vt:lpstr>
      <vt:lpstr>Familiarity – Attitude Grid</vt:lpstr>
      <vt:lpstr>Central vs Peripheral routes to processing</vt:lpstr>
      <vt:lpstr>Research stream 3</vt:lpstr>
      <vt:lpstr>Elaboration Likelihood Model to Attitude change</vt:lpstr>
      <vt:lpstr>Factors that shape motivation and ability</vt:lpstr>
      <vt:lpstr>Research stream 4</vt:lpstr>
      <vt:lpstr>Cognitive Response Model</vt:lpstr>
      <vt:lpstr>Implications of the CR model</vt:lpstr>
      <vt:lpstr>Research Stream 5</vt:lpstr>
    </vt:vector>
  </TitlesOfParts>
  <Company>XIMB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Advertising Research</dc:title>
  <dc:creator>mnt</dc:creator>
  <cp:lastModifiedBy>office</cp:lastModifiedBy>
  <cp:revision>9</cp:revision>
  <dcterms:created xsi:type="dcterms:W3CDTF">2006-06-16T09:57:06Z</dcterms:created>
  <dcterms:modified xsi:type="dcterms:W3CDTF">2013-09-17T04:30:10Z</dcterms:modified>
</cp:coreProperties>
</file>