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8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FFFCC"/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90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FD9AC-908C-49A3-911D-C85B482AAC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0B61BD-3678-41D6-99DA-A0CC36CABA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806DD-1136-4A82-B0E0-B323934814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53992-05CA-4589-9C2C-5D1BAC6829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D1802-610F-48E9-81EE-260F695EAE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990D76-1D36-4315-BC6F-DA826BC2D1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3717C-3CCA-4B18-9870-739EA5F588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9B945-9EA8-4B99-8459-2A35625175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86D6A-B344-4C8A-B381-CA56979977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EA9D9-0A55-4380-90B3-6445D3CE4A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621ED-9CFB-4CBC-9BE2-7B289FC795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BFA"/>
            </a:gs>
            <a:gs pos="30000">
              <a:srgbClr val="C4D6EB"/>
            </a:gs>
            <a:gs pos="60001">
              <a:srgbClr val="85C2FF"/>
            </a:gs>
            <a:gs pos="100000">
              <a:srgbClr val="5E9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895744-E20E-4507-AEA2-B195934F323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Consumption, Satisfaction, Divestment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Consumption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   The act of purchase is normally followed by consumption or use. Evaluation continues into the act of consumption by a satisfaction/dissatisfaction response. The probability of repurchase is determined at this point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Options for consumption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Usage at the earliest convenient opportunity</a:t>
            </a:r>
          </a:p>
          <a:p>
            <a:r>
              <a:rPr lang="en-US"/>
              <a:t>Short-term storage in anticipation of a later usage opportunity</a:t>
            </a:r>
          </a:p>
          <a:p>
            <a:r>
              <a:rPr lang="en-US"/>
              <a:t>Long-term storage with no specific or anticipated use in mind</a:t>
            </a:r>
          </a:p>
          <a:p>
            <a:r>
              <a:rPr lang="en-US"/>
              <a:t>Abort consumption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Buyer’s Regret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/>
              <a:t>Post decision doubt (dissonance)</a:t>
            </a:r>
          </a:p>
          <a:p>
            <a:pPr>
              <a:lnSpc>
                <a:spcPct val="90000"/>
              </a:lnSpc>
            </a:pPr>
            <a:r>
              <a:rPr lang="en-US"/>
              <a:t>A certain threshold of dissonance-motivated tension is surpassed</a:t>
            </a:r>
          </a:p>
          <a:p>
            <a:pPr>
              <a:lnSpc>
                <a:spcPct val="90000"/>
              </a:lnSpc>
            </a:pPr>
            <a:r>
              <a:rPr lang="en-US"/>
              <a:t>The action is irrevocable</a:t>
            </a:r>
          </a:p>
          <a:p>
            <a:pPr>
              <a:lnSpc>
                <a:spcPct val="90000"/>
              </a:lnSpc>
            </a:pPr>
            <a:r>
              <a:rPr lang="en-US"/>
              <a:t>There are other unchosen alternatives with qualitatively dissimilar but desirable attributes</a:t>
            </a:r>
          </a:p>
          <a:p>
            <a:pPr>
              <a:lnSpc>
                <a:spcPct val="90000"/>
              </a:lnSpc>
            </a:pPr>
            <a:r>
              <a:rPr lang="en-US"/>
              <a:t>The choice is made entirely by free will, without any compulsion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Consumption Research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Profit Motivated Consumption Research</a:t>
            </a:r>
          </a:p>
          <a:p>
            <a:r>
              <a:rPr lang="en-US"/>
              <a:t>Post-Modern Consumption Research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295400"/>
          </a:xfrm>
        </p:spPr>
        <p:txBody>
          <a:bodyPr/>
          <a:lstStyle/>
          <a:p>
            <a:r>
              <a:rPr lang="en-US" sz="3200"/>
              <a:t>Profit Motivated Consumption Research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2362200"/>
          </a:xfrm>
        </p:spPr>
        <p:txBody>
          <a:bodyPr/>
          <a:lstStyle/>
          <a:p>
            <a:r>
              <a:rPr lang="en-US"/>
              <a:t>To find ways to attract new customers and trigger a buying response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Post-Modern Consumption Research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Sacred Consumption</a:t>
            </a:r>
          </a:p>
          <a:p>
            <a:r>
              <a:rPr lang="en-US"/>
              <a:t>Profane Consumption</a:t>
            </a:r>
          </a:p>
          <a:p>
            <a:r>
              <a:rPr lang="en-US"/>
              <a:t>Compulsive consumption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Post-Consumption Evaluation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Customer Satisfaction/Dissatisfaction response</a:t>
            </a:r>
          </a:p>
          <a:p>
            <a:r>
              <a:rPr lang="en-US"/>
              <a:t>Implications – inducting new customers, customer retention, competitive role in product/service quality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7772400" cy="1371600"/>
          </a:xfrm>
        </p:spPr>
        <p:txBody>
          <a:bodyPr/>
          <a:lstStyle/>
          <a:p>
            <a:r>
              <a:rPr lang="en-US"/>
              <a:t>Satisfaction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r>
              <a:rPr lang="en-US"/>
              <a:t>A post-consumption evaluation that a chosen alternative at least meets or exceeds expectations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Categories of consumer expectations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Equitable performance – </a:t>
            </a:r>
            <a:r>
              <a:rPr lang="en-US" sz="2400"/>
              <a:t>normative judgement of consumer of product performance given the costs and efforts taken to purchase and use</a:t>
            </a:r>
          </a:p>
          <a:p>
            <a:r>
              <a:rPr lang="en-US"/>
              <a:t>Ideal performance – </a:t>
            </a:r>
            <a:r>
              <a:rPr lang="en-US" sz="2400"/>
              <a:t>the optimum or hoped for performance level</a:t>
            </a:r>
          </a:p>
          <a:p>
            <a:r>
              <a:rPr lang="en-US"/>
              <a:t>Expected performance – </a:t>
            </a:r>
            <a:r>
              <a:rPr lang="en-US" sz="2400"/>
              <a:t>what the performance probably will be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Expectancy Disconfirmation Model</a:t>
            </a:r>
            <a:br>
              <a:rPr lang="en-US" sz="4000"/>
            </a:br>
            <a:r>
              <a:rPr lang="en-US" sz="2400"/>
              <a:t>-Richard Oliver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   The CS/D response takes one of 3 forms</a:t>
            </a:r>
          </a:p>
          <a:p>
            <a:r>
              <a:rPr lang="en-US"/>
              <a:t>Positive Disconfirmation – Performance is better than expected</a:t>
            </a:r>
          </a:p>
          <a:p>
            <a:r>
              <a:rPr lang="en-US"/>
              <a:t>Simple Confirmation – as per expectations</a:t>
            </a:r>
          </a:p>
          <a:p>
            <a:r>
              <a:rPr lang="en-US"/>
              <a:t>Negative Disconfirmation – worse than expectations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Divestment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Outright disposal</a:t>
            </a:r>
          </a:p>
          <a:p>
            <a:r>
              <a:rPr lang="en-US"/>
              <a:t>Recycling</a:t>
            </a:r>
          </a:p>
          <a:p>
            <a:r>
              <a:rPr lang="en-US"/>
              <a:t>Remarketing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262</Words>
  <Application>Microsoft PowerPoint</Application>
  <PresentationFormat>On-screen Show (4:3)</PresentationFormat>
  <Paragraphs>41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Default Design</vt:lpstr>
      <vt:lpstr>Consumption, Satisfaction, Divestment</vt:lpstr>
      <vt:lpstr>Consumption</vt:lpstr>
      <vt:lpstr>Options for consumption</vt:lpstr>
      <vt:lpstr>Buyer’s Regret</vt:lpstr>
      <vt:lpstr>Consumption Research</vt:lpstr>
      <vt:lpstr>Profit Motivated Consumption Research</vt:lpstr>
      <vt:lpstr>Post-Modern Consumption Research</vt:lpstr>
      <vt:lpstr>Post-Consumption Evaluation</vt:lpstr>
      <vt:lpstr>Satisfaction</vt:lpstr>
      <vt:lpstr>Categories of consumer expectations</vt:lpstr>
      <vt:lpstr>Expectancy Disconfirmation Model -Richard Oliver</vt:lpstr>
      <vt:lpstr>Divestment</vt:lpstr>
    </vt:vector>
  </TitlesOfParts>
  <Company>XIMB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mnt</dc:creator>
  <cp:lastModifiedBy>office</cp:lastModifiedBy>
  <cp:revision>4</cp:revision>
  <dcterms:created xsi:type="dcterms:W3CDTF">2006-09-14T09:19:59Z</dcterms:created>
  <dcterms:modified xsi:type="dcterms:W3CDTF">2013-09-17T05:46:42Z</dcterms:modified>
</cp:coreProperties>
</file>