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8"/>
  </p:handoutMasterIdLst>
  <p:sldIdLst>
    <p:sldId id="256" r:id="rId2"/>
    <p:sldId id="257" r:id="rId3"/>
    <p:sldId id="278" r:id="rId4"/>
    <p:sldId id="279" r:id="rId5"/>
    <p:sldId id="280" r:id="rId6"/>
    <p:sldId id="281" r:id="rId7"/>
    <p:sldId id="258" r:id="rId8"/>
    <p:sldId id="259" r:id="rId9"/>
    <p:sldId id="260" r:id="rId10"/>
    <p:sldId id="261" r:id="rId11"/>
    <p:sldId id="262" r:id="rId12"/>
    <p:sldId id="263" r:id="rId13"/>
    <p:sldId id="265" r:id="rId14"/>
    <p:sldId id="282" r:id="rId15"/>
    <p:sldId id="264" r:id="rId16"/>
    <p:sldId id="283" r:id="rId17"/>
    <p:sldId id="284" r:id="rId18"/>
    <p:sldId id="266" r:id="rId19"/>
    <p:sldId id="285" r:id="rId20"/>
    <p:sldId id="267" r:id="rId21"/>
    <p:sldId id="268" r:id="rId22"/>
    <p:sldId id="269" r:id="rId23"/>
    <p:sldId id="286" r:id="rId24"/>
    <p:sldId id="287" r:id="rId25"/>
    <p:sldId id="288" r:id="rId26"/>
    <p:sldId id="299" r:id="rId27"/>
    <p:sldId id="300" r:id="rId28"/>
    <p:sldId id="301" r:id="rId29"/>
    <p:sldId id="270" r:id="rId30"/>
    <p:sldId id="271" r:id="rId31"/>
    <p:sldId id="272" r:id="rId32"/>
    <p:sldId id="289" r:id="rId33"/>
    <p:sldId id="290" r:id="rId34"/>
    <p:sldId id="273" r:id="rId35"/>
    <p:sldId id="274" r:id="rId36"/>
    <p:sldId id="275" r:id="rId37"/>
    <p:sldId id="291" r:id="rId38"/>
    <p:sldId id="276" r:id="rId39"/>
    <p:sldId id="292" r:id="rId40"/>
    <p:sldId id="277" r:id="rId41"/>
    <p:sldId id="293" r:id="rId42"/>
    <p:sldId id="294" r:id="rId43"/>
    <p:sldId id="295" r:id="rId44"/>
    <p:sldId id="296" r:id="rId45"/>
    <p:sldId id="297" r:id="rId46"/>
    <p:sldId id="298" r:id="rId4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2787"/>
    <p:restoredTop sz="90929"/>
  </p:normalViewPr>
  <p:slideViewPr>
    <p:cSldViewPr>
      <p:cViewPr varScale="1">
        <p:scale>
          <a:sx n="43" d="100"/>
          <a:sy n="43" d="100"/>
        </p:scale>
        <p:origin x="-69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8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17E6EAA-AC33-422B-BB88-C4AD0F196A2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7198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FE4FB7-225D-40C5-887E-C70C974FEA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EDFF22-A865-41C1-8B7A-D0EEF9B9E0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E6D681-D8C0-4CFD-B870-798FC16BFB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F8D2A1-696B-40B7-977E-E0443ACC30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DD50F3-D6D5-4918-AD00-C8FBA81DE92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4F6590-6A37-4931-9BFD-E573C005E8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62D86C-FD38-4B24-8636-51F156A4C9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A100BF-E378-4292-A4A4-3CB07102AB5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5C22B5-4CB5-4E5B-A27C-3FCE90C91B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ED8C7A-5490-492B-A30A-A6819875F8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4805A6-A57F-4EA3-A7F5-2FC7703C0CE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6600"/>
            </a:gs>
            <a:gs pos="100000">
              <a:srgbClr val="FF9900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1B8F242-417A-4997-87BB-7B2DA05FE68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Individual Differences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Consumer Resources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Economic</a:t>
            </a:r>
          </a:p>
          <a:p>
            <a:r>
              <a:rPr lang="en-US"/>
              <a:t>Temporal</a:t>
            </a:r>
          </a:p>
          <a:p>
            <a:r>
              <a:rPr lang="en-US"/>
              <a:t>Cognitive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Economic Resources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Income</a:t>
            </a:r>
          </a:p>
          <a:p>
            <a:pPr>
              <a:lnSpc>
                <a:spcPct val="80000"/>
              </a:lnSpc>
            </a:pPr>
            <a:r>
              <a:rPr lang="en-US" sz="2800"/>
              <a:t>Disposable Income</a:t>
            </a:r>
          </a:p>
          <a:p>
            <a:pPr>
              <a:lnSpc>
                <a:spcPct val="80000"/>
              </a:lnSpc>
            </a:pPr>
            <a:r>
              <a:rPr lang="en-US" sz="2800"/>
              <a:t>GDP</a:t>
            </a:r>
          </a:p>
          <a:p>
            <a:pPr>
              <a:lnSpc>
                <a:spcPct val="80000"/>
              </a:lnSpc>
            </a:pPr>
            <a:r>
              <a:rPr lang="en-US" sz="2800"/>
              <a:t>Whose income?</a:t>
            </a:r>
          </a:p>
          <a:p>
            <a:pPr>
              <a:lnSpc>
                <a:spcPct val="80000"/>
              </a:lnSpc>
            </a:pPr>
            <a:r>
              <a:rPr lang="en-US" sz="2800"/>
              <a:t>Where is the income?</a:t>
            </a:r>
          </a:p>
          <a:p>
            <a:pPr>
              <a:lnSpc>
                <a:spcPct val="80000"/>
              </a:lnSpc>
            </a:pPr>
            <a:r>
              <a:rPr lang="en-US" sz="2800"/>
              <a:t>Consumer Confidence</a:t>
            </a:r>
          </a:p>
          <a:p>
            <a:pPr>
              <a:lnSpc>
                <a:spcPct val="80000"/>
              </a:lnSpc>
            </a:pPr>
            <a:r>
              <a:rPr lang="en-US" sz="2800"/>
              <a:t>Who has the buying power?</a:t>
            </a:r>
          </a:p>
          <a:p>
            <a:pPr>
              <a:lnSpc>
                <a:spcPct val="80000"/>
              </a:lnSpc>
            </a:pPr>
            <a:r>
              <a:rPr lang="en-US" sz="2800"/>
              <a:t>Targeting the up market, affluents</a:t>
            </a:r>
          </a:p>
          <a:p>
            <a:pPr>
              <a:lnSpc>
                <a:spcPct val="80000"/>
              </a:lnSpc>
            </a:pPr>
            <a:r>
              <a:rPr lang="en-US" sz="2800"/>
              <a:t>Targeting the down market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  <p:bldP spid="3072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Temporal Resources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You have only 24 hours in a day</a:t>
            </a:r>
          </a:p>
          <a:p>
            <a:r>
              <a:rPr lang="en-US"/>
              <a:t>Scarcity creates value. For affluents, their chief concern is buying more time than products.</a:t>
            </a:r>
          </a:p>
          <a:p>
            <a:r>
              <a:rPr lang="en-US"/>
              <a:t>Work and leisure</a:t>
            </a:r>
          </a:p>
          <a:p>
            <a:r>
              <a:rPr lang="en-US"/>
              <a:t>Paid time, obligated time, discretionary time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Use of temporal resources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Time using goods</a:t>
            </a:r>
          </a:p>
          <a:p>
            <a:r>
              <a:rPr lang="en-US"/>
              <a:t>Time saving goods</a:t>
            </a:r>
          </a:p>
          <a:p>
            <a:r>
              <a:rPr lang="en-US"/>
              <a:t>Polychronic use of time</a:t>
            </a:r>
          </a:p>
          <a:p>
            <a:r>
              <a:rPr lang="en-US"/>
              <a:t>Time prices</a:t>
            </a:r>
          </a:p>
          <a:p>
            <a:r>
              <a:rPr lang="en-US"/>
              <a:t>Time is precious- make best use of it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Cognitive Resources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   The mental capacity available for undertaking various information processing activities</a:t>
            </a:r>
          </a:p>
          <a:p>
            <a:r>
              <a:rPr lang="en-US"/>
              <a:t>Capacity – chunks of information that can be handled by consumers at a time</a:t>
            </a:r>
          </a:p>
          <a:p>
            <a:r>
              <a:rPr lang="en-US"/>
              <a:t>Attention – allocation of cognitive capacity. Depends on </a:t>
            </a:r>
            <a:r>
              <a:rPr lang="en-US" i="1"/>
              <a:t>direction</a:t>
            </a:r>
            <a:r>
              <a:rPr lang="en-US"/>
              <a:t> and </a:t>
            </a:r>
            <a:r>
              <a:rPr lang="en-US" i="1"/>
              <a:t>intensity</a:t>
            </a:r>
          </a:p>
          <a:p>
            <a:pPr>
              <a:buFontTx/>
              <a:buNone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3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3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Knowledge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What do consumers know?</a:t>
            </a:r>
          </a:p>
          <a:p>
            <a:pPr>
              <a:lnSpc>
                <a:spcPct val="90000"/>
              </a:lnSpc>
            </a:pPr>
            <a:r>
              <a:rPr lang="en-US"/>
              <a:t>Companies are constantly sending out information to consumers with the hope that such information shall be accepted and acted upon</a:t>
            </a:r>
          </a:p>
          <a:p>
            <a:pPr>
              <a:lnSpc>
                <a:spcPct val="90000"/>
              </a:lnSpc>
            </a:pPr>
            <a:r>
              <a:rPr lang="en-US"/>
              <a:t>We need to know their </a:t>
            </a:r>
            <a:r>
              <a:rPr lang="en-US" b="1"/>
              <a:t>product</a:t>
            </a:r>
            <a:r>
              <a:rPr lang="en-US"/>
              <a:t> knowledge, their </a:t>
            </a:r>
            <a:r>
              <a:rPr lang="en-US" b="1"/>
              <a:t>purchase</a:t>
            </a:r>
            <a:r>
              <a:rPr lang="en-US"/>
              <a:t> knowledge, their </a:t>
            </a:r>
            <a:r>
              <a:rPr lang="en-US" b="1"/>
              <a:t>price</a:t>
            </a:r>
            <a:r>
              <a:rPr lang="en-US"/>
              <a:t> knowledge and their </a:t>
            </a:r>
            <a:r>
              <a:rPr lang="en-US" b="1"/>
              <a:t>usage</a:t>
            </a:r>
            <a:r>
              <a:rPr lang="en-US"/>
              <a:t> knowledge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knowledge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Declarative</a:t>
            </a:r>
          </a:p>
          <a:p>
            <a:r>
              <a:rPr lang="en-US"/>
              <a:t>Procedural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Declarative knowledge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Episodic (when did you last buy?)</a:t>
            </a:r>
          </a:p>
          <a:p>
            <a:r>
              <a:rPr lang="en-US"/>
              <a:t>Semantic (general knowledge that is useful to all)</a:t>
            </a:r>
          </a:p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Procedural knowledge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How to use such factual information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Product knowledge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Awareness of the product category and brands within the the product category</a:t>
            </a:r>
          </a:p>
          <a:p>
            <a:r>
              <a:rPr lang="en-US"/>
              <a:t>Product terminology</a:t>
            </a:r>
          </a:p>
          <a:p>
            <a:r>
              <a:rPr lang="en-US"/>
              <a:t>Product attributes and features</a:t>
            </a:r>
          </a:p>
          <a:p>
            <a:r>
              <a:rPr lang="en-US"/>
              <a:t>Beliefs about the product category in general and specific brands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Purchase knowledge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Where to buy?</a:t>
            </a:r>
          </a:p>
          <a:p>
            <a:r>
              <a:rPr lang="en-US"/>
              <a:t>When to buy?</a:t>
            </a:r>
          </a:p>
          <a:p>
            <a:pPr>
              <a:buFontTx/>
              <a:buNone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Usage knowledge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 is it for?</a:t>
            </a:r>
          </a:p>
          <a:p>
            <a:r>
              <a:rPr lang="en-US"/>
              <a:t>How to use?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Usage knowledge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 is it for?</a:t>
            </a:r>
          </a:p>
          <a:p>
            <a:r>
              <a:rPr lang="en-US"/>
              <a:t>How to use?</a:t>
            </a:r>
          </a:p>
          <a:p>
            <a:r>
              <a:rPr lang="en-US"/>
              <a:t>Consumers without usage knowledge may be reluctant to buy or use the product. Inadequate usage knowledge may lead to consumer dissatisfaction because of improper usage or consumption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3686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62000"/>
            <a:ext cx="7772400" cy="1828800"/>
          </a:xfrm>
        </p:spPr>
        <p:txBody>
          <a:bodyPr/>
          <a:lstStyle/>
          <a:p>
            <a:r>
              <a:rPr lang="en-US"/>
              <a:t>Price Knowledge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438400"/>
            <a:ext cx="6400800" cy="3200400"/>
          </a:xfrm>
        </p:spPr>
        <p:txBody>
          <a:bodyPr/>
          <a:lstStyle/>
          <a:p>
            <a:r>
              <a:rPr lang="en-US"/>
              <a:t>Marketers would be more motivated to hold prices down and respond to price cuts when they believe consumers are knowledgeable about the prices charged in the market.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Organisation of Knowledge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Associative network – memory consists of a series of nodes and links. A link between two nodes forms a belief or proposition. Schema – these beliefs or propositions can be combined to create a higher order knowledge structure </a:t>
            </a:r>
          </a:p>
          <a:p>
            <a:r>
              <a:rPr lang="en-US"/>
              <a:t>Scripts- contains knowledge about temporal action sequences that occur during the event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3789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Measurement of knowledge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Objective</a:t>
            </a:r>
          </a:p>
          <a:p>
            <a:r>
              <a:rPr lang="en-US"/>
              <a:t>Subjective</a:t>
            </a:r>
          </a:p>
          <a:p>
            <a:pPr>
              <a:buFontTx/>
              <a:buNone/>
            </a:pPr>
            <a:r>
              <a:rPr lang="en-US"/>
              <a:t>   Both these measures are important for the marketer to determine what additional inputs to be provided for the consumer to facilitate decision making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  <p:bldP spid="3891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Attitudes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Consumer likes and dislikes</a:t>
            </a:r>
          </a:p>
          <a:p>
            <a:r>
              <a:rPr lang="en-US"/>
              <a:t>The barriers to success become smaller as a segment’s liking for a product grows larger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447800"/>
          </a:xfrm>
        </p:spPr>
        <p:txBody>
          <a:bodyPr/>
          <a:lstStyle/>
          <a:p>
            <a:r>
              <a:rPr lang="en-US"/>
              <a:t>Attitudinal Behaviour</a:t>
            </a: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1524000" y="1752600"/>
            <a:ext cx="19812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4495800" y="1676400"/>
            <a:ext cx="19050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3124200" y="3124200"/>
            <a:ext cx="19050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3200400" y="4572000"/>
            <a:ext cx="17526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3200400" y="5943600"/>
            <a:ext cx="18288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9947" name="Text Box 11"/>
          <p:cNvSpPr txBox="1">
            <a:spLocks noChangeArrowheads="1"/>
          </p:cNvSpPr>
          <p:nvPr/>
        </p:nvSpPr>
        <p:spPr bwMode="auto">
          <a:xfrm>
            <a:off x="1981200" y="1981200"/>
            <a:ext cx="1216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Feelings</a:t>
            </a:r>
          </a:p>
        </p:txBody>
      </p:sp>
      <p:sp>
        <p:nvSpPr>
          <p:cNvPr id="39950" name="Text Box 14"/>
          <p:cNvSpPr txBox="1">
            <a:spLocks noChangeArrowheads="1"/>
          </p:cNvSpPr>
          <p:nvPr/>
        </p:nvSpPr>
        <p:spPr bwMode="auto">
          <a:xfrm>
            <a:off x="5029200" y="2057400"/>
            <a:ext cx="1046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Beliefs</a:t>
            </a:r>
          </a:p>
        </p:txBody>
      </p:sp>
      <p:sp>
        <p:nvSpPr>
          <p:cNvPr id="39952" name="Text Box 16"/>
          <p:cNvSpPr txBox="1">
            <a:spLocks noChangeArrowheads="1"/>
          </p:cNvSpPr>
          <p:nvPr/>
        </p:nvSpPr>
        <p:spPr bwMode="auto">
          <a:xfrm>
            <a:off x="3352800" y="3352800"/>
            <a:ext cx="1882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Attitudes</a:t>
            </a:r>
          </a:p>
        </p:txBody>
      </p:sp>
      <p:sp>
        <p:nvSpPr>
          <p:cNvPr id="39954" name="Text Box 18"/>
          <p:cNvSpPr txBox="1">
            <a:spLocks noChangeArrowheads="1"/>
          </p:cNvSpPr>
          <p:nvPr/>
        </p:nvSpPr>
        <p:spPr bwMode="auto">
          <a:xfrm>
            <a:off x="3200400" y="4613275"/>
            <a:ext cx="22653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Behavioural</a:t>
            </a:r>
          </a:p>
          <a:p>
            <a:r>
              <a:rPr lang="en-US"/>
              <a:t>Intention</a:t>
            </a:r>
          </a:p>
        </p:txBody>
      </p:sp>
      <p:sp>
        <p:nvSpPr>
          <p:cNvPr id="39956" name="Text Box 20"/>
          <p:cNvSpPr txBox="1">
            <a:spLocks noChangeArrowheads="1"/>
          </p:cNvSpPr>
          <p:nvPr/>
        </p:nvSpPr>
        <p:spPr bwMode="auto">
          <a:xfrm>
            <a:off x="3352800" y="6019800"/>
            <a:ext cx="1452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Behaviour</a:t>
            </a:r>
          </a:p>
        </p:txBody>
      </p:sp>
      <p:sp>
        <p:nvSpPr>
          <p:cNvPr id="39957" name="Line 21"/>
          <p:cNvSpPr>
            <a:spLocks noChangeShapeType="1"/>
          </p:cNvSpPr>
          <p:nvPr/>
        </p:nvSpPr>
        <p:spPr bwMode="auto">
          <a:xfrm>
            <a:off x="2514600" y="2743200"/>
            <a:ext cx="1066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58" name="Line 22"/>
          <p:cNvSpPr>
            <a:spLocks noChangeShapeType="1"/>
          </p:cNvSpPr>
          <p:nvPr/>
        </p:nvSpPr>
        <p:spPr bwMode="auto">
          <a:xfrm flipH="1">
            <a:off x="4495800" y="2743200"/>
            <a:ext cx="914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60" name="Line 24"/>
          <p:cNvSpPr>
            <a:spLocks noChangeShapeType="1"/>
          </p:cNvSpPr>
          <p:nvPr/>
        </p:nvSpPr>
        <p:spPr bwMode="auto">
          <a:xfrm>
            <a:off x="4038600" y="4114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62" name="Line 26"/>
          <p:cNvSpPr>
            <a:spLocks noChangeShapeType="1"/>
          </p:cNvSpPr>
          <p:nvPr/>
        </p:nvSpPr>
        <p:spPr bwMode="auto">
          <a:xfrm>
            <a:off x="4038600" y="5562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Attitudes are at three levels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Cognitive</a:t>
            </a:r>
          </a:p>
          <a:p>
            <a:r>
              <a:rPr lang="en-US"/>
              <a:t>Affective</a:t>
            </a:r>
          </a:p>
          <a:p>
            <a:r>
              <a:rPr lang="en-US"/>
              <a:t>Conative</a:t>
            </a:r>
          </a:p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Properties of attitudes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Attitudes can vary along dimensions. This is called </a:t>
            </a:r>
            <a:r>
              <a:rPr lang="en-US" b="1"/>
              <a:t>valence. </a:t>
            </a:r>
            <a:r>
              <a:rPr lang="en-US"/>
              <a:t>It can be +ve, -ve or</a:t>
            </a:r>
            <a:r>
              <a:rPr lang="en-US" b="1"/>
              <a:t> </a:t>
            </a:r>
            <a:r>
              <a:rPr lang="en-US"/>
              <a:t>neutral.</a:t>
            </a:r>
          </a:p>
          <a:p>
            <a:r>
              <a:rPr lang="en-US"/>
              <a:t>Attitudes can differ in their </a:t>
            </a:r>
            <a:r>
              <a:rPr lang="en-US" b="1"/>
              <a:t>extremity.</a:t>
            </a:r>
          </a:p>
          <a:p>
            <a:r>
              <a:rPr lang="en-US"/>
              <a:t>Attitudes can also differ in their </a:t>
            </a:r>
            <a:r>
              <a:rPr lang="en-US" b="1"/>
              <a:t>resistance</a:t>
            </a:r>
            <a:r>
              <a:rPr lang="en-US"/>
              <a:t>.</a:t>
            </a:r>
          </a:p>
          <a:p>
            <a:r>
              <a:rPr lang="en-US"/>
              <a:t>Attitudes can also have </a:t>
            </a:r>
            <a:r>
              <a:rPr lang="en-US" b="1"/>
              <a:t>persistence.</a:t>
            </a:r>
          </a:p>
          <a:p>
            <a:r>
              <a:rPr lang="en-US"/>
              <a:t>Not all attitudes are held with the same degree of </a:t>
            </a:r>
            <a:r>
              <a:rPr lang="en-US" b="1"/>
              <a:t>confidence.</a:t>
            </a:r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affective component of attitude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Speeds up information processing and cuts down search time</a:t>
            </a:r>
          </a:p>
          <a:p>
            <a:r>
              <a:rPr lang="en-US"/>
              <a:t>Recall of products with positive associations</a:t>
            </a:r>
          </a:p>
          <a:p>
            <a:r>
              <a:rPr lang="en-US"/>
              <a:t>Emotions can serve to activate a state of drive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Attitude models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Fish-bien Model</a:t>
            </a:r>
          </a:p>
          <a:p>
            <a:r>
              <a:rPr lang="en-US"/>
              <a:t>Ideal Point Model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  <p:bldP spid="4198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Fishbien Model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5029200"/>
          </a:xfrm>
        </p:spPr>
        <p:txBody>
          <a:bodyPr/>
          <a:lstStyle/>
          <a:p>
            <a:pPr>
              <a:buFontTx/>
              <a:buNone/>
            </a:pPr>
            <a:r>
              <a:rPr lang="en-US" sz="2800"/>
              <a:t>    Probably the most popular model to explain consumer attitudes</a:t>
            </a:r>
          </a:p>
          <a:p>
            <a:pPr>
              <a:buFontTx/>
              <a:buNone/>
            </a:pPr>
            <a:r>
              <a:rPr lang="en-US" sz="2800"/>
              <a:t>                                        </a:t>
            </a:r>
            <a:r>
              <a:rPr lang="en-US" sz="2800">
                <a:cs typeface="Times New Roman" pitchFamily="18" charset="0"/>
              </a:rPr>
              <a:t>i = n</a:t>
            </a:r>
          </a:p>
          <a:p>
            <a:pPr algn="ctr">
              <a:buFontTx/>
              <a:buNone/>
            </a:pPr>
            <a:r>
              <a:rPr lang="en-US" sz="2800"/>
              <a:t> A = </a:t>
            </a:r>
            <a:r>
              <a:rPr lang="en-US" sz="2800">
                <a:cs typeface="Times New Roman" pitchFamily="18" charset="0"/>
              </a:rPr>
              <a:t>∑ b</a:t>
            </a:r>
            <a:r>
              <a:rPr lang="en-US" sz="2800" baseline="-25000">
                <a:cs typeface="Times New Roman" pitchFamily="18" charset="0"/>
              </a:rPr>
              <a:t>i</a:t>
            </a:r>
            <a:r>
              <a:rPr lang="en-US" sz="2800">
                <a:cs typeface="Times New Roman" pitchFamily="18" charset="0"/>
              </a:rPr>
              <a:t>e</a:t>
            </a:r>
            <a:r>
              <a:rPr lang="en-US" sz="2800" baseline="-25000">
                <a:cs typeface="Times New Roman" pitchFamily="18" charset="0"/>
              </a:rPr>
              <a:t>i</a:t>
            </a:r>
          </a:p>
          <a:p>
            <a:pPr algn="ctr">
              <a:buFontTx/>
              <a:buNone/>
            </a:pPr>
            <a:r>
              <a:rPr lang="en-US" sz="2800">
                <a:cs typeface="Times New Roman" pitchFamily="18" charset="0"/>
              </a:rPr>
              <a:t>  i = 0</a:t>
            </a:r>
          </a:p>
          <a:p>
            <a:pPr algn="ctr">
              <a:buFontTx/>
              <a:buNone/>
            </a:pPr>
            <a:r>
              <a:rPr lang="en-US" sz="2800">
                <a:cs typeface="Times New Roman" pitchFamily="18" charset="0"/>
              </a:rPr>
              <a:t>Where A = attitude toward the object</a:t>
            </a:r>
          </a:p>
          <a:p>
            <a:pPr algn="ctr">
              <a:buFontTx/>
              <a:buNone/>
            </a:pPr>
            <a:r>
              <a:rPr lang="en-US" sz="2800">
                <a:cs typeface="Times New Roman" pitchFamily="18" charset="0"/>
              </a:rPr>
              <a:t>	b</a:t>
            </a:r>
            <a:r>
              <a:rPr lang="en-US" sz="2800" baseline="-25000">
                <a:cs typeface="Times New Roman" pitchFamily="18" charset="0"/>
              </a:rPr>
              <a:t>i</a:t>
            </a:r>
            <a:r>
              <a:rPr lang="en-US" sz="2800">
                <a:cs typeface="Times New Roman" pitchFamily="18" charset="0"/>
              </a:rPr>
              <a:t> = strength of belief that the object has attribute i</a:t>
            </a:r>
          </a:p>
          <a:p>
            <a:pPr algn="ctr">
              <a:buFontTx/>
              <a:buNone/>
            </a:pPr>
            <a:r>
              <a:rPr lang="en-US" sz="2800">
                <a:cs typeface="Times New Roman" pitchFamily="18" charset="0"/>
              </a:rPr>
              <a:t>e</a:t>
            </a:r>
            <a:r>
              <a:rPr lang="en-US" sz="2800" baseline="-25000">
                <a:cs typeface="Times New Roman" pitchFamily="18" charset="0"/>
              </a:rPr>
              <a:t>i</a:t>
            </a:r>
            <a:r>
              <a:rPr lang="en-US" sz="2800">
                <a:cs typeface="Times New Roman" pitchFamily="18" charset="0"/>
              </a:rPr>
              <a:t> = evaluation of attribute i</a:t>
            </a:r>
          </a:p>
          <a:p>
            <a:pPr algn="ctr">
              <a:buFontTx/>
              <a:buNone/>
            </a:pPr>
            <a:r>
              <a:rPr lang="en-US" sz="2800">
                <a:cs typeface="Times New Roman" pitchFamily="18" charset="0"/>
              </a:rPr>
              <a:t>n = no. of salient attributes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  <p:bldP spid="43011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Ideal Point Model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800"/>
              <a:t>                             i = 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/>
              <a:t>                     A =  </a:t>
            </a:r>
            <a:r>
              <a:rPr lang="en-US" sz="2800">
                <a:cs typeface="Times New Roman" pitchFamily="18" charset="0"/>
              </a:rPr>
              <a:t>∑ W</a:t>
            </a:r>
            <a:r>
              <a:rPr lang="en-US" sz="2800" baseline="-25000">
                <a:cs typeface="Times New Roman" pitchFamily="18" charset="0"/>
              </a:rPr>
              <a:t>i</a:t>
            </a:r>
            <a:r>
              <a:rPr lang="en-US" sz="2800">
                <a:cs typeface="Times New Roman" pitchFamily="18" charset="0"/>
              </a:rPr>
              <a:t> | I</a:t>
            </a:r>
            <a:r>
              <a:rPr lang="en-US" sz="2800" baseline="-25000">
                <a:cs typeface="Times New Roman" pitchFamily="18" charset="0"/>
              </a:rPr>
              <a:t>i</a:t>
            </a:r>
            <a:r>
              <a:rPr lang="en-US" sz="2800">
                <a:cs typeface="Times New Roman" pitchFamily="18" charset="0"/>
              </a:rPr>
              <a:t> –X</a:t>
            </a:r>
            <a:r>
              <a:rPr lang="en-US" sz="2800" baseline="-25000">
                <a:cs typeface="Times New Roman" pitchFamily="18" charset="0"/>
              </a:rPr>
              <a:t>i</a:t>
            </a:r>
            <a:r>
              <a:rPr lang="en-US" sz="2800">
                <a:cs typeface="Times New Roman" pitchFamily="18" charset="0"/>
              </a:rPr>
              <a:t> |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>
                <a:cs typeface="Times New Roman" pitchFamily="18" charset="0"/>
              </a:rPr>
              <a:t>                             i = 0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>
                <a:cs typeface="Times New Roman" pitchFamily="18" charset="0"/>
              </a:rPr>
              <a:t>Where, A = attitude towards brand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>
                <a:cs typeface="Times New Roman" pitchFamily="18" charset="0"/>
              </a:rPr>
              <a:t>            W</a:t>
            </a:r>
            <a:r>
              <a:rPr lang="en-US" sz="2800" baseline="-25000">
                <a:cs typeface="Times New Roman" pitchFamily="18" charset="0"/>
              </a:rPr>
              <a:t>i</a:t>
            </a:r>
            <a:r>
              <a:rPr lang="en-US" sz="2800">
                <a:cs typeface="Times New Roman" pitchFamily="18" charset="0"/>
              </a:rPr>
              <a:t> = importance of attribute i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>
                <a:cs typeface="Times New Roman" pitchFamily="18" charset="0"/>
              </a:rPr>
              <a:t>             I</a:t>
            </a:r>
            <a:r>
              <a:rPr lang="en-US" sz="2800" baseline="-25000">
                <a:cs typeface="Times New Roman" pitchFamily="18" charset="0"/>
              </a:rPr>
              <a:t>i</a:t>
            </a:r>
            <a:r>
              <a:rPr lang="en-US" sz="2800">
                <a:cs typeface="Times New Roman" pitchFamily="18" charset="0"/>
              </a:rPr>
              <a:t> =  the ideal performance on attribute i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>
                <a:cs typeface="Times New Roman" pitchFamily="18" charset="0"/>
              </a:rPr>
              <a:t>            X</a:t>
            </a:r>
            <a:r>
              <a:rPr lang="en-US" sz="2800" baseline="-25000">
                <a:cs typeface="Times New Roman" pitchFamily="18" charset="0"/>
              </a:rPr>
              <a:t>i</a:t>
            </a:r>
            <a:r>
              <a:rPr lang="en-US" sz="2800">
                <a:cs typeface="Times New Roman" pitchFamily="18" charset="0"/>
              </a:rPr>
              <a:t> = belief about brand’s actual performance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>
                <a:cs typeface="Times New Roman" pitchFamily="18" charset="0"/>
              </a:rPr>
              <a:t>                    on attribute i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>
                <a:cs typeface="Times New Roman" pitchFamily="18" charset="0"/>
              </a:rPr>
              <a:t>             n = no. of salient attributes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  <p:bldP spid="4403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Brand Attitudes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Cognitive (awareness, comprehension, knowledge)</a:t>
            </a:r>
          </a:p>
          <a:p>
            <a:pPr>
              <a:lnSpc>
                <a:spcPct val="80000"/>
              </a:lnSpc>
            </a:pPr>
            <a:r>
              <a:rPr lang="en-US" sz="2800"/>
              <a:t>Affective (evaluation, liking, preference)</a:t>
            </a:r>
          </a:p>
          <a:p>
            <a:pPr>
              <a:lnSpc>
                <a:spcPct val="80000"/>
              </a:lnSpc>
            </a:pPr>
            <a:r>
              <a:rPr lang="en-US" sz="2800"/>
              <a:t>Conative (purchase, trial)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/>
              <a:t>    Attitudes decay over time. Therefore +ve attitudes need to be nurtured and sustained.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/>
              <a:t>    Attitudes can be examined at three levels</a:t>
            </a:r>
          </a:p>
          <a:p>
            <a:pPr>
              <a:lnSpc>
                <a:spcPct val="80000"/>
              </a:lnSpc>
            </a:pPr>
            <a:r>
              <a:rPr lang="en-US" sz="2800"/>
              <a:t>Physical</a:t>
            </a:r>
          </a:p>
          <a:p>
            <a:pPr>
              <a:lnSpc>
                <a:spcPct val="80000"/>
              </a:lnSpc>
            </a:pPr>
            <a:r>
              <a:rPr lang="en-US" sz="2800"/>
              <a:t>Pseudo-physical</a:t>
            </a:r>
          </a:p>
          <a:p>
            <a:pPr>
              <a:lnSpc>
                <a:spcPct val="80000"/>
              </a:lnSpc>
            </a:pPr>
            <a:r>
              <a:rPr lang="en-US" sz="2800"/>
              <a:t>Benefits –physical and psychological</a:t>
            </a:r>
          </a:p>
        </p:txBody>
      </p:sp>
    </p:spTree>
    <p:extLst>
      <p:ext uri="{BB962C8B-B14F-4D97-AF65-F5344CB8AC3E}">
        <p14:creationId xmlns:p14="http://schemas.microsoft.com/office/powerpoint/2010/main" val="22102999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Attitude Segments</a:t>
            </a:r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>
            <a:off x="1828800" y="2209800"/>
            <a:ext cx="0" cy="388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02" name="Line 6"/>
          <p:cNvSpPr>
            <a:spLocks noChangeShapeType="1"/>
          </p:cNvSpPr>
          <p:nvPr/>
        </p:nvSpPr>
        <p:spPr bwMode="auto">
          <a:xfrm>
            <a:off x="1828800" y="6096000"/>
            <a:ext cx="441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03" name="Line 7"/>
          <p:cNvSpPr>
            <a:spLocks noChangeShapeType="1"/>
          </p:cNvSpPr>
          <p:nvPr/>
        </p:nvSpPr>
        <p:spPr bwMode="auto">
          <a:xfrm>
            <a:off x="2819400" y="64008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04" name="Line 8"/>
          <p:cNvSpPr>
            <a:spLocks noChangeShapeType="1"/>
          </p:cNvSpPr>
          <p:nvPr/>
        </p:nvSpPr>
        <p:spPr bwMode="auto">
          <a:xfrm flipV="1">
            <a:off x="1066800" y="43434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05" name="Text Box 9"/>
          <p:cNvSpPr txBox="1">
            <a:spLocks noChangeArrowheads="1"/>
          </p:cNvSpPr>
          <p:nvPr/>
        </p:nvSpPr>
        <p:spPr bwMode="auto">
          <a:xfrm rot="16200000">
            <a:off x="73819" y="3313907"/>
            <a:ext cx="1898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% of total market</a:t>
            </a:r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3794125" y="6208713"/>
            <a:ext cx="958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Attitude</a:t>
            </a:r>
          </a:p>
        </p:txBody>
      </p:sp>
      <p:sp>
        <p:nvSpPr>
          <p:cNvPr id="29707" name="Text Box 11"/>
          <p:cNvSpPr txBox="1">
            <a:spLocks noChangeArrowheads="1"/>
          </p:cNvSpPr>
          <p:nvPr/>
        </p:nvSpPr>
        <p:spPr bwMode="auto">
          <a:xfrm>
            <a:off x="1660525" y="6132513"/>
            <a:ext cx="50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-ve</a:t>
            </a:r>
          </a:p>
        </p:txBody>
      </p: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6232525" y="6132513"/>
            <a:ext cx="558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+ve</a:t>
            </a:r>
          </a:p>
        </p:txBody>
      </p:sp>
      <p:sp>
        <p:nvSpPr>
          <p:cNvPr id="29712" name="Freeform 16"/>
          <p:cNvSpPr>
            <a:spLocks/>
          </p:cNvSpPr>
          <p:nvPr/>
        </p:nvSpPr>
        <p:spPr bwMode="auto">
          <a:xfrm>
            <a:off x="2047875" y="3913188"/>
            <a:ext cx="4243388" cy="1628775"/>
          </a:xfrm>
          <a:custGeom>
            <a:avLst/>
            <a:gdLst/>
            <a:ahLst/>
            <a:cxnLst>
              <a:cxn ang="0">
                <a:pos x="0" y="979"/>
              </a:cxn>
              <a:cxn ang="0">
                <a:pos x="219" y="922"/>
              </a:cxn>
              <a:cxn ang="0">
                <a:pos x="242" y="887"/>
              </a:cxn>
              <a:cxn ang="0">
                <a:pos x="277" y="864"/>
              </a:cxn>
              <a:cxn ang="0">
                <a:pos x="357" y="772"/>
              </a:cxn>
              <a:cxn ang="0">
                <a:pos x="438" y="691"/>
              </a:cxn>
              <a:cxn ang="0">
                <a:pos x="507" y="588"/>
              </a:cxn>
              <a:cxn ang="0">
                <a:pos x="668" y="380"/>
              </a:cxn>
              <a:cxn ang="0">
                <a:pos x="738" y="288"/>
              </a:cxn>
              <a:cxn ang="0">
                <a:pos x="784" y="231"/>
              </a:cxn>
              <a:cxn ang="0">
                <a:pos x="830" y="162"/>
              </a:cxn>
              <a:cxn ang="0">
                <a:pos x="991" y="46"/>
              </a:cxn>
              <a:cxn ang="0">
                <a:pos x="1187" y="0"/>
              </a:cxn>
              <a:cxn ang="0">
                <a:pos x="1578" y="35"/>
              </a:cxn>
              <a:cxn ang="0">
                <a:pos x="1740" y="162"/>
              </a:cxn>
              <a:cxn ang="0">
                <a:pos x="1820" y="254"/>
              </a:cxn>
              <a:cxn ang="0">
                <a:pos x="1890" y="334"/>
              </a:cxn>
              <a:cxn ang="0">
                <a:pos x="1913" y="369"/>
              </a:cxn>
              <a:cxn ang="0">
                <a:pos x="1947" y="380"/>
              </a:cxn>
              <a:cxn ang="0">
                <a:pos x="2074" y="542"/>
              </a:cxn>
              <a:cxn ang="0">
                <a:pos x="2097" y="576"/>
              </a:cxn>
              <a:cxn ang="0">
                <a:pos x="2131" y="599"/>
              </a:cxn>
              <a:cxn ang="0">
                <a:pos x="2143" y="634"/>
              </a:cxn>
              <a:cxn ang="0">
                <a:pos x="2258" y="818"/>
              </a:cxn>
              <a:cxn ang="0">
                <a:pos x="2316" y="922"/>
              </a:cxn>
              <a:cxn ang="0">
                <a:pos x="2500" y="991"/>
              </a:cxn>
              <a:cxn ang="0">
                <a:pos x="2673" y="1026"/>
              </a:cxn>
            </a:cxnLst>
            <a:rect l="0" t="0" r="r" b="b"/>
            <a:pathLst>
              <a:path w="2673" h="1026">
                <a:moveTo>
                  <a:pt x="0" y="979"/>
                </a:moveTo>
                <a:cubicBezTo>
                  <a:pt x="119" y="970"/>
                  <a:pt x="138" y="982"/>
                  <a:pt x="219" y="922"/>
                </a:cubicBezTo>
                <a:cubicBezTo>
                  <a:pt x="227" y="910"/>
                  <a:pt x="232" y="897"/>
                  <a:pt x="242" y="887"/>
                </a:cubicBezTo>
                <a:cubicBezTo>
                  <a:pt x="252" y="877"/>
                  <a:pt x="268" y="874"/>
                  <a:pt x="277" y="864"/>
                </a:cubicBezTo>
                <a:cubicBezTo>
                  <a:pt x="373" y="755"/>
                  <a:pt x="279" y="825"/>
                  <a:pt x="357" y="772"/>
                </a:cubicBezTo>
                <a:cubicBezTo>
                  <a:pt x="381" y="737"/>
                  <a:pt x="409" y="721"/>
                  <a:pt x="438" y="691"/>
                </a:cubicBezTo>
                <a:cubicBezTo>
                  <a:pt x="455" y="644"/>
                  <a:pt x="477" y="626"/>
                  <a:pt x="507" y="588"/>
                </a:cubicBezTo>
                <a:cubicBezTo>
                  <a:pt x="563" y="516"/>
                  <a:pt x="605" y="445"/>
                  <a:pt x="668" y="380"/>
                </a:cubicBezTo>
                <a:cubicBezTo>
                  <a:pt x="684" y="335"/>
                  <a:pt x="697" y="315"/>
                  <a:pt x="738" y="288"/>
                </a:cubicBezTo>
                <a:cubicBezTo>
                  <a:pt x="763" y="212"/>
                  <a:pt x="728" y="295"/>
                  <a:pt x="784" y="231"/>
                </a:cubicBezTo>
                <a:cubicBezTo>
                  <a:pt x="802" y="210"/>
                  <a:pt x="807" y="177"/>
                  <a:pt x="830" y="162"/>
                </a:cubicBezTo>
                <a:cubicBezTo>
                  <a:pt x="885" y="125"/>
                  <a:pt x="935" y="83"/>
                  <a:pt x="991" y="46"/>
                </a:cubicBezTo>
                <a:cubicBezTo>
                  <a:pt x="1040" y="14"/>
                  <a:pt x="1135" y="7"/>
                  <a:pt x="1187" y="0"/>
                </a:cubicBezTo>
                <a:cubicBezTo>
                  <a:pt x="1324" y="7"/>
                  <a:pt x="1445" y="15"/>
                  <a:pt x="1578" y="35"/>
                </a:cubicBezTo>
                <a:cubicBezTo>
                  <a:pt x="1657" y="60"/>
                  <a:pt x="1673" y="118"/>
                  <a:pt x="1740" y="162"/>
                </a:cubicBezTo>
                <a:cubicBezTo>
                  <a:pt x="1794" y="242"/>
                  <a:pt x="1763" y="216"/>
                  <a:pt x="1820" y="254"/>
                </a:cubicBezTo>
                <a:cubicBezTo>
                  <a:pt x="1838" y="306"/>
                  <a:pt x="1859" y="296"/>
                  <a:pt x="1890" y="334"/>
                </a:cubicBezTo>
                <a:cubicBezTo>
                  <a:pt x="1899" y="345"/>
                  <a:pt x="1902" y="360"/>
                  <a:pt x="1913" y="369"/>
                </a:cubicBezTo>
                <a:cubicBezTo>
                  <a:pt x="1922" y="376"/>
                  <a:pt x="1936" y="376"/>
                  <a:pt x="1947" y="380"/>
                </a:cubicBezTo>
                <a:cubicBezTo>
                  <a:pt x="1969" y="443"/>
                  <a:pt x="2019" y="506"/>
                  <a:pt x="2074" y="542"/>
                </a:cubicBezTo>
                <a:cubicBezTo>
                  <a:pt x="2082" y="553"/>
                  <a:pt x="2087" y="566"/>
                  <a:pt x="2097" y="576"/>
                </a:cubicBezTo>
                <a:cubicBezTo>
                  <a:pt x="2107" y="586"/>
                  <a:pt x="2122" y="588"/>
                  <a:pt x="2131" y="599"/>
                </a:cubicBezTo>
                <a:cubicBezTo>
                  <a:pt x="2139" y="609"/>
                  <a:pt x="2137" y="623"/>
                  <a:pt x="2143" y="634"/>
                </a:cubicBezTo>
                <a:cubicBezTo>
                  <a:pt x="2178" y="697"/>
                  <a:pt x="2225" y="753"/>
                  <a:pt x="2258" y="818"/>
                </a:cubicBezTo>
                <a:cubicBezTo>
                  <a:pt x="2279" y="860"/>
                  <a:pt x="2262" y="886"/>
                  <a:pt x="2316" y="922"/>
                </a:cubicBezTo>
                <a:cubicBezTo>
                  <a:pt x="2372" y="960"/>
                  <a:pt x="2436" y="972"/>
                  <a:pt x="2500" y="991"/>
                </a:cubicBezTo>
                <a:cubicBezTo>
                  <a:pt x="2577" y="1014"/>
                  <a:pt x="2595" y="1026"/>
                  <a:pt x="2673" y="102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13" name="Line 17"/>
          <p:cNvSpPr>
            <a:spLocks noChangeShapeType="1"/>
          </p:cNvSpPr>
          <p:nvPr/>
        </p:nvSpPr>
        <p:spPr bwMode="auto">
          <a:xfrm>
            <a:off x="3810000" y="3962400"/>
            <a:ext cx="0" cy="21336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17" name="Line 21"/>
          <p:cNvSpPr>
            <a:spLocks noChangeShapeType="1"/>
          </p:cNvSpPr>
          <p:nvPr/>
        </p:nvSpPr>
        <p:spPr bwMode="auto">
          <a:xfrm>
            <a:off x="4495800" y="3962400"/>
            <a:ext cx="0" cy="21336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18" name="Line 22"/>
          <p:cNvSpPr>
            <a:spLocks noChangeShapeType="1"/>
          </p:cNvSpPr>
          <p:nvPr/>
        </p:nvSpPr>
        <p:spPr bwMode="auto">
          <a:xfrm>
            <a:off x="3124200" y="4419600"/>
            <a:ext cx="0" cy="16764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19" name="Line 23"/>
          <p:cNvSpPr>
            <a:spLocks noChangeShapeType="1"/>
          </p:cNvSpPr>
          <p:nvPr/>
        </p:nvSpPr>
        <p:spPr bwMode="auto">
          <a:xfrm>
            <a:off x="5257800" y="46482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20" name="Line 24"/>
          <p:cNvSpPr>
            <a:spLocks noChangeShapeType="1"/>
          </p:cNvSpPr>
          <p:nvPr/>
        </p:nvSpPr>
        <p:spPr bwMode="auto">
          <a:xfrm>
            <a:off x="2590800" y="51816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21" name="Line 25"/>
          <p:cNvSpPr>
            <a:spLocks noChangeShapeType="1"/>
          </p:cNvSpPr>
          <p:nvPr/>
        </p:nvSpPr>
        <p:spPr bwMode="auto">
          <a:xfrm>
            <a:off x="5867400" y="541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22" name="Text Box 26"/>
          <p:cNvSpPr txBox="1">
            <a:spLocks noChangeArrowheads="1"/>
          </p:cNvSpPr>
          <p:nvPr/>
        </p:nvSpPr>
        <p:spPr bwMode="auto">
          <a:xfrm>
            <a:off x="2117725" y="55229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29723" name="Text Box 27"/>
          <p:cNvSpPr txBox="1">
            <a:spLocks noChangeArrowheads="1"/>
          </p:cNvSpPr>
          <p:nvPr/>
        </p:nvSpPr>
        <p:spPr bwMode="auto">
          <a:xfrm>
            <a:off x="2765425" y="54022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29724" name="Text Box 28"/>
          <p:cNvSpPr txBox="1">
            <a:spLocks noChangeArrowheads="1"/>
          </p:cNvSpPr>
          <p:nvPr/>
        </p:nvSpPr>
        <p:spPr bwMode="auto">
          <a:xfrm>
            <a:off x="3336925" y="49133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29725" name="Text Box 29"/>
          <p:cNvSpPr txBox="1">
            <a:spLocks noChangeArrowheads="1"/>
          </p:cNvSpPr>
          <p:nvPr/>
        </p:nvSpPr>
        <p:spPr bwMode="auto">
          <a:xfrm>
            <a:off x="4022725" y="44561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29726" name="Text Box 30"/>
          <p:cNvSpPr txBox="1">
            <a:spLocks noChangeArrowheads="1"/>
          </p:cNvSpPr>
          <p:nvPr/>
        </p:nvSpPr>
        <p:spPr bwMode="auto">
          <a:xfrm>
            <a:off x="4708525" y="49133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5</a:t>
            </a:r>
          </a:p>
        </p:txBody>
      </p:sp>
      <p:sp>
        <p:nvSpPr>
          <p:cNvPr id="29727" name="Text Box 31"/>
          <p:cNvSpPr txBox="1">
            <a:spLocks noChangeArrowheads="1"/>
          </p:cNvSpPr>
          <p:nvPr/>
        </p:nvSpPr>
        <p:spPr bwMode="auto">
          <a:xfrm>
            <a:off x="5394325" y="54467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6</a:t>
            </a:r>
          </a:p>
        </p:txBody>
      </p:sp>
      <p:sp>
        <p:nvSpPr>
          <p:cNvPr id="29728" name="Text Box 32"/>
          <p:cNvSpPr txBox="1">
            <a:spLocks noChangeArrowheads="1"/>
          </p:cNvSpPr>
          <p:nvPr/>
        </p:nvSpPr>
        <p:spPr bwMode="auto">
          <a:xfrm>
            <a:off x="6080125" y="55991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7</a:t>
            </a:r>
          </a:p>
        </p:txBody>
      </p:sp>
      <p:sp>
        <p:nvSpPr>
          <p:cNvPr id="29729" name="Line 33"/>
          <p:cNvSpPr>
            <a:spLocks noChangeShapeType="1"/>
          </p:cNvSpPr>
          <p:nvPr/>
        </p:nvSpPr>
        <p:spPr bwMode="auto">
          <a:xfrm>
            <a:off x="2971800" y="51816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30" name="Line 34"/>
          <p:cNvSpPr>
            <a:spLocks noChangeShapeType="1"/>
          </p:cNvSpPr>
          <p:nvPr/>
        </p:nvSpPr>
        <p:spPr bwMode="auto">
          <a:xfrm flipH="1">
            <a:off x="2971800" y="57150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31" name="Text Box 35"/>
          <p:cNvSpPr txBox="1">
            <a:spLocks noChangeArrowheads="1"/>
          </p:cNvSpPr>
          <p:nvPr/>
        </p:nvSpPr>
        <p:spPr bwMode="auto">
          <a:xfrm>
            <a:off x="5699125" y="4837113"/>
            <a:ext cx="1885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Marketing efforts</a:t>
            </a:r>
          </a:p>
        </p:txBody>
      </p:sp>
      <p:sp>
        <p:nvSpPr>
          <p:cNvPr id="29732" name="Text Box 36"/>
          <p:cNvSpPr txBox="1">
            <a:spLocks noChangeArrowheads="1"/>
          </p:cNvSpPr>
          <p:nvPr/>
        </p:nvSpPr>
        <p:spPr bwMode="auto">
          <a:xfrm>
            <a:off x="212725" y="5522913"/>
            <a:ext cx="2089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Competitive efforts</a:t>
            </a:r>
          </a:p>
        </p:txBody>
      </p:sp>
    </p:spTree>
    <p:extLst>
      <p:ext uri="{BB962C8B-B14F-4D97-AF65-F5344CB8AC3E}">
        <p14:creationId xmlns:p14="http://schemas.microsoft.com/office/powerpoint/2010/main" val="23350916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 attitudes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   Attitude towards an ad (liking) provided an impact on brand attitudes over and above the ability of the ad to communicate attribute information – </a:t>
            </a:r>
            <a:r>
              <a:rPr lang="en-US" sz="2000"/>
              <a:t>Andrew Mitchell, Jerry Olsen and Terence Shrimp</a:t>
            </a:r>
          </a:p>
          <a:p>
            <a:r>
              <a:rPr lang="en-US"/>
              <a:t>Ad disliking has a greater effect than ad liking. The effect of ad liking are more important for mood ads than for hard-sell ads – </a:t>
            </a:r>
            <a:r>
              <a:rPr lang="en-US" sz="2000"/>
              <a:t>McCollum and Spielman</a:t>
            </a:r>
          </a:p>
        </p:txBody>
      </p:sp>
    </p:spTree>
    <p:extLst>
      <p:ext uri="{BB962C8B-B14F-4D97-AF65-F5344CB8AC3E}">
        <p14:creationId xmlns:p14="http://schemas.microsoft.com/office/powerpoint/2010/main" val="37819918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1447800"/>
          </a:xfrm>
        </p:spPr>
        <p:txBody>
          <a:bodyPr/>
          <a:lstStyle/>
          <a:p>
            <a:r>
              <a:rPr lang="en-US"/>
              <a:t>Motivation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438400"/>
            <a:ext cx="6400800" cy="3200400"/>
          </a:xfrm>
        </p:spPr>
        <p:txBody>
          <a:bodyPr/>
          <a:lstStyle/>
          <a:p>
            <a:r>
              <a:rPr lang="en-US"/>
              <a:t>A person can be said to be motivated when his/her system is energised (aroused) , made active, and behaviour is directed towards a certain goal.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Dynamics of the motivation process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Need – activated or felt when there is a sufficient discrepancy between a desired or preferred state of being and the actual state.</a:t>
            </a:r>
          </a:p>
          <a:p>
            <a:r>
              <a:rPr lang="en-US"/>
              <a:t>Drive – as this discrepancy increases, the outcome is activation of a condition of arousal</a:t>
            </a:r>
          </a:p>
          <a:p>
            <a:pPr>
              <a:buFontTx/>
              <a:buNone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Self concept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Ideal self</a:t>
            </a:r>
          </a:p>
          <a:p>
            <a:r>
              <a:rPr lang="en-US"/>
              <a:t>Real self</a:t>
            </a:r>
          </a:p>
          <a:p>
            <a:r>
              <a:rPr lang="en-US"/>
              <a:t>Self in context</a:t>
            </a:r>
          </a:p>
          <a:p>
            <a:r>
              <a:rPr lang="en-US"/>
              <a:t>Extended self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Self Expression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Transcedence</a:t>
            </a:r>
          </a:p>
          <a:p>
            <a:r>
              <a:rPr lang="en-US"/>
              <a:t>Self-monitoring</a:t>
            </a:r>
          </a:p>
          <a:p>
            <a:r>
              <a:rPr lang="en-US"/>
              <a:t>Fantasy</a:t>
            </a:r>
          </a:p>
          <a:p>
            <a:r>
              <a:rPr lang="en-US"/>
              <a:t>Self gift-giving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  <p:bldP spid="45059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Transcedence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Our possessions are a reflection of the our self-concept. This allows us to transcend our self into our possessions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  <p:bldP spid="4608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Self monitoring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Concern for social appropriateness in behaviour</a:t>
            </a:r>
          </a:p>
          <a:p>
            <a:r>
              <a:rPr lang="en-US"/>
              <a:t>Attention to social comparison as cues for appropriate self expression</a:t>
            </a:r>
          </a:p>
          <a:p>
            <a:r>
              <a:rPr lang="en-US"/>
              <a:t>Ability to modify self presentation and expression across situations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Fantasy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Comparison with real self and ideal self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1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838200"/>
            <a:ext cx="7772400" cy="1828800"/>
          </a:xfrm>
        </p:spPr>
        <p:txBody>
          <a:bodyPr/>
          <a:lstStyle/>
          <a:p>
            <a:r>
              <a:rPr lang="en-US"/>
              <a:t>Self gift - giving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19400"/>
            <a:ext cx="6400800" cy="2819400"/>
          </a:xfrm>
        </p:spPr>
        <p:txBody>
          <a:bodyPr/>
          <a:lstStyle/>
          <a:p>
            <a:r>
              <a:rPr lang="en-US"/>
              <a:t>Bolsters self esteem through an indulgence justified by deserving behaviour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Some pointers for marketing strategy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Interpret research with caution</a:t>
            </a:r>
          </a:p>
          <a:p>
            <a:r>
              <a:rPr lang="en-US"/>
              <a:t>Be alert to the possibility of motivational conflict</a:t>
            </a:r>
          </a:p>
          <a:p>
            <a:r>
              <a:rPr lang="en-US"/>
              <a:t>Be prepared to provide socially acceptable reasons for choice</a:t>
            </a:r>
          </a:p>
          <a:p>
            <a:r>
              <a:rPr lang="en-US"/>
              <a:t>Exercise caution when marketing cross-culturally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/>
      <p:bldP spid="47107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600200"/>
          </a:xfrm>
        </p:spPr>
        <p:txBody>
          <a:bodyPr/>
          <a:lstStyle/>
          <a:p>
            <a:r>
              <a:rPr lang="en-US"/>
              <a:t>Personality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Consistent responses to environmental stimuli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3 approaches to  studying Personality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Psychanalytic Theory</a:t>
            </a:r>
          </a:p>
          <a:p>
            <a:r>
              <a:rPr lang="en-US"/>
              <a:t>Soco-psychological Theory</a:t>
            </a:r>
          </a:p>
          <a:p>
            <a:r>
              <a:rPr lang="en-US"/>
              <a:t>Trait Factor theory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  <p:bldP spid="48131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47800"/>
          </a:xfrm>
        </p:spPr>
        <p:txBody>
          <a:bodyPr/>
          <a:lstStyle/>
          <a:p>
            <a:r>
              <a:rPr lang="en-US"/>
              <a:t>Psychoanalytical theory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71800"/>
            <a:ext cx="6400800" cy="2667000"/>
          </a:xfrm>
        </p:spPr>
        <p:txBody>
          <a:bodyPr/>
          <a:lstStyle/>
          <a:p>
            <a:r>
              <a:rPr lang="en-US"/>
              <a:t>This is the dynamic interaction of the elements of the human personality system-id, ego and superego, results in unconscious motivationsthat are manifested in human behaviour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838200"/>
            <a:ext cx="7772400" cy="1066800"/>
          </a:xfrm>
        </p:spPr>
        <p:txBody>
          <a:bodyPr/>
          <a:lstStyle/>
          <a:p>
            <a:r>
              <a:rPr lang="en-US"/>
              <a:t>Socio-Psychological Theory</a:t>
            </a:r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667000"/>
            <a:ext cx="6400800" cy="2971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This recognises the interdependence between individual and society. Social variables rather than biological instincts are determinants in shaping personality. Behaviour is directed to meet those needs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80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Trait factor theory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An individual’s personality is composed of definite predispositional attributes called traits.</a:t>
            </a:r>
          </a:p>
          <a:p>
            <a:r>
              <a:rPr lang="en-US"/>
              <a:t>A trait is any distinguishable, relatively enduring way in which individuals differ from one another.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7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905000"/>
          </a:xfrm>
        </p:spPr>
        <p:txBody>
          <a:bodyPr/>
          <a:lstStyle/>
          <a:p>
            <a:r>
              <a:rPr lang="en-US" sz="4000"/>
              <a:t>Research has shown so far that consumer selection of products based on personality has been a poor predictor, only slightly better than by chance</a:t>
            </a:r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14800"/>
            <a:ext cx="6400800" cy="1524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Whereas, brand personality has been a better predictor and influence in making consumer selections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3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/>
      <p:bldP spid="5325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828800"/>
          </a:xfrm>
        </p:spPr>
        <p:txBody>
          <a:bodyPr/>
          <a:lstStyle/>
          <a:p>
            <a:r>
              <a:rPr lang="en-US" sz="4000"/>
              <a:t>Personality can help explain how consumers would behave at various stages of the decision making process </a:t>
            </a:r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81400"/>
            <a:ext cx="6400800" cy="2514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Therefore, learning styles, need for cognition, risk taking, thrill seeking and self-monitoring are better indicators of personality and what impact it would have on behaviour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5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0" grpId="0"/>
      <p:bldP spid="55301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6800"/>
            <a:ext cx="7772400" cy="1524000"/>
          </a:xfrm>
        </p:spPr>
        <p:txBody>
          <a:bodyPr/>
          <a:lstStyle/>
          <a:p>
            <a:r>
              <a:rPr lang="en-US"/>
              <a:t>Personal values</a:t>
            </a:r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48000"/>
            <a:ext cx="6400800" cy="2590800"/>
          </a:xfrm>
        </p:spPr>
        <p:txBody>
          <a:bodyPr/>
          <a:lstStyle/>
          <a:p>
            <a:r>
              <a:rPr lang="en-US" sz="2800"/>
              <a:t>Values provide another explanation of why consumers vary in their decision making. Values express the goals that motivate people and appropriate ways to achieve those goals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  <p:bldP spid="57348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Values can be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Personal – ‘Normal’ behaviour for an individual</a:t>
            </a:r>
          </a:p>
          <a:p>
            <a:r>
              <a:rPr lang="en-US"/>
              <a:t>Social – ‘Normal’ behaviour of society</a:t>
            </a:r>
          </a:p>
          <a:p>
            <a:pPr>
              <a:buFontTx/>
              <a:buNone/>
            </a:pPr>
            <a:r>
              <a:rPr lang="en-US"/>
              <a:t>   A lot of our personal values can get impacted by social values.</a:t>
            </a:r>
          </a:p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/>
      <p:bldP spid="59395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1243</Words>
  <Application>Microsoft Office PowerPoint</Application>
  <PresentationFormat>On-screen Show (4:3)</PresentationFormat>
  <Paragraphs>191</Paragraphs>
  <Slides>46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Default Design</vt:lpstr>
      <vt:lpstr>Individual Differences</vt:lpstr>
      <vt:lpstr>Consumer Resources</vt:lpstr>
      <vt:lpstr>Economic Resources</vt:lpstr>
      <vt:lpstr>Temporal Resources</vt:lpstr>
      <vt:lpstr>Use of temporal resources</vt:lpstr>
      <vt:lpstr>Cognitive Resources</vt:lpstr>
      <vt:lpstr>Knowledge</vt:lpstr>
      <vt:lpstr>Types of knowledge</vt:lpstr>
      <vt:lpstr>Declarative knowledge</vt:lpstr>
      <vt:lpstr>Procedural knowledge</vt:lpstr>
      <vt:lpstr>Product knowledge</vt:lpstr>
      <vt:lpstr>Purchase knowledge</vt:lpstr>
      <vt:lpstr>Usage knowledge</vt:lpstr>
      <vt:lpstr>Usage knowledge</vt:lpstr>
      <vt:lpstr>Price Knowledge</vt:lpstr>
      <vt:lpstr>Organisation of Knowledge</vt:lpstr>
      <vt:lpstr>Measurement of knowledge</vt:lpstr>
      <vt:lpstr>Attitudes</vt:lpstr>
      <vt:lpstr>Attitudinal Behaviour</vt:lpstr>
      <vt:lpstr>Attitudes are at three levels</vt:lpstr>
      <vt:lpstr>Properties of attitudes</vt:lpstr>
      <vt:lpstr>The affective component of attitude</vt:lpstr>
      <vt:lpstr>Attitude models</vt:lpstr>
      <vt:lpstr>Fishbien Model</vt:lpstr>
      <vt:lpstr>Ideal Point Model</vt:lpstr>
      <vt:lpstr>Brand Attitudes</vt:lpstr>
      <vt:lpstr>Attitude Segments</vt:lpstr>
      <vt:lpstr>Ad attitudes</vt:lpstr>
      <vt:lpstr>Motivation</vt:lpstr>
      <vt:lpstr>Dynamics of the motivation process</vt:lpstr>
      <vt:lpstr>Self concept</vt:lpstr>
      <vt:lpstr>Self Expression</vt:lpstr>
      <vt:lpstr>Transcedence</vt:lpstr>
      <vt:lpstr>Self monitoring</vt:lpstr>
      <vt:lpstr>Fantasy</vt:lpstr>
      <vt:lpstr>Self gift - giving</vt:lpstr>
      <vt:lpstr>Some pointers for marketing strategy</vt:lpstr>
      <vt:lpstr>Personality</vt:lpstr>
      <vt:lpstr>3 approaches to  studying Personality</vt:lpstr>
      <vt:lpstr>Psychoanalytical theory</vt:lpstr>
      <vt:lpstr>Socio-Psychological Theory</vt:lpstr>
      <vt:lpstr>Trait factor theory</vt:lpstr>
      <vt:lpstr>Research has shown so far that consumer selection of products based on personality has been a poor predictor, only slightly better than by chance</vt:lpstr>
      <vt:lpstr>Personality can help explain how consumers would behave at various stages of the decision making process </vt:lpstr>
      <vt:lpstr>Personal values</vt:lpstr>
      <vt:lpstr>Values can be</vt:lpstr>
    </vt:vector>
  </TitlesOfParts>
  <Company>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Individual Differences</dc:title>
  <dc:creator>XIMB</dc:creator>
  <cp:lastModifiedBy>MNT</cp:lastModifiedBy>
  <cp:revision>28</cp:revision>
  <dcterms:created xsi:type="dcterms:W3CDTF">2004-03-14T16:21:50Z</dcterms:created>
  <dcterms:modified xsi:type="dcterms:W3CDTF">2014-10-20T10:22:16Z</dcterms:modified>
</cp:coreProperties>
</file>