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5" r:id="rId8"/>
    <p:sldId id="262" r:id="rId9"/>
    <p:sldId id="263" r:id="rId10"/>
    <p:sldId id="264" r:id="rId11"/>
    <p:sldId id="296" r:id="rId12"/>
    <p:sldId id="299" r:id="rId13"/>
    <p:sldId id="300" r:id="rId14"/>
    <p:sldId id="301" r:id="rId15"/>
    <p:sldId id="302" r:id="rId16"/>
    <p:sldId id="303" r:id="rId17"/>
    <p:sldId id="304" r:id="rId18"/>
    <p:sldId id="306" r:id="rId19"/>
    <p:sldId id="307" r:id="rId20"/>
    <p:sldId id="265" r:id="rId21"/>
    <p:sldId id="266" r:id="rId22"/>
    <p:sldId id="267" r:id="rId23"/>
    <p:sldId id="309" r:id="rId24"/>
    <p:sldId id="310" r:id="rId25"/>
    <p:sldId id="311" r:id="rId26"/>
    <p:sldId id="308" r:id="rId27"/>
    <p:sldId id="268" r:id="rId28"/>
    <p:sldId id="269" r:id="rId29"/>
    <p:sldId id="270" r:id="rId30"/>
    <p:sldId id="276" r:id="rId31"/>
    <p:sldId id="271" r:id="rId32"/>
    <p:sldId id="272" r:id="rId33"/>
    <p:sldId id="273" r:id="rId34"/>
    <p:sldId id="274" r:id="rId35"/>
    <p:sldId id="275" r:id="rId36"/>
    <p:sldId id="277" r:id="rId37"/>
    <p:sldId id="278" r:id="rId38"/>
    <p:sldId id="279" r:id="rId39"/>
    <p:sldId id="280" r:id="rId40"/>
    <p:sldId id="282" r:id="rId41"/>
    <p:sldId id="281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4D120-E3F8-4CE3-95B7-2ECC099EA0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2A1A86-4118-4324-B3D6-7A7B1C9694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BEE8E-0D54-41AF-91D8-54F6D086F7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31793-30F9-4158-ADAF-FE0A93BE21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DAB2C9-6DF0-419B-A4F0-B4E6FEE358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499E9-83B5-4EEE-9B5B-3EDDC3426E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FCCD4-FCF3-4C04-B455-BD40F674DD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3F340-ECEA-40F8-B359-4A98449C56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8F409-3864-4176-B194-F94853F36D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4A2BC-7328-4454-B7C2-FE8D265C7F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4EBFB-D15C-491B-8646-D9BE189BBA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00"/>
            </a:gs>
            <a:gs pos="100000">
              <a:srgbClr val="CCFF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69BF074-8AE6-4BA9-B653-DF71C248C49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Psychological Processes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these processes?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This refers to the psychological processes that govern buying behaviour of individuals and groups</a:t>
            </a:r>
          </a:p>
          <a:p>
            <a:r>
              <a:rPr lang="en-US"/>
              <a:t>Information Processing</a:t>
            </a:r>
          </a:p>
          <a:p>
            <a:r>
              <a:rPr lang="en-US"/>
              <a:t>Learning</a:t>
            </a:r>
          </a:p>
          <a:p>
            <a:r>
              <a:rPr lang="en-US"/>
              <a:t>Influencing attitudes and Behaviour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Processing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Exposure – </a:t>
            </a:r>
            <a:r>
              <a:rPr lang="en-US" sz="2800"/>
              <a:t>achievement of proximity to a stimulus to activate the senses</a:t>
            </a:r>
          </a:p>
          <a:p>
            <a:pPr>
              <a:lnSpc>
                <a:spcPct val="90000"/>
              </a:lnSpc>
            </a:pPr>
            <a:r>
              <a:rPr lang="en-US"/>
              <a:t>Attention</a:t>
            </a:r>
            <a:r>
              <a:rPr lang="en-US" sz="2800"/>
              <a:t>- allocation of processing capacity to stimulus</a:t>
            </a:r>
          </a:p>
          <a:p>
            <a:pPr>
              <a:lnSpc>
                <a:spcPct val="90000"/>
              </a:lnSpc>
            </a:pPr>
            <a:r>
              <a:rPr lang="en-US"/>
              <a:t>Comprehension – </a:t>
            </a:r>
            <a:r>
              <a:rPr lang="en-US" sz="2800"/>
              <a:t>interpretation of stimulus</a:t>
            </a:r>
          </a:p>
          <a:p>
            <a:pPr>
              <a:lnSpc>
                <a:spcPct val="90000"/>
              </a:lnSpc>
            </a:pPr>
            <a:r>
              <a:rPr lang="en-US"/>
              <a:t>Acceptance – </a:t>
            </a:r>
            <a:r>
              <a:rPr lang="en-US" sz="2800"/>
              <a:t>persuasive impact of stimulus</a:t>
            </a:r>
          </a:p>
          <a:p>
            <a:pPr>
              <a:lnSpc>
                <a:spcPct val="90000"/>
              </a:lnSpc>
            </a:pPr>
            <a:r>
              <a:rPr lang="en-US"/>
              <a:t>Retention – </a:t>
            </a:r>
            <a:r>
              <a:rPr lang="en-US" sz="2800"/>
              <a:t>transfer of stimulus interpretation to memory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524000"/>
          </a:xfrm>
        </p:spPr>
        <p:txBody>
          <a:bodyPr/>
          <a:lstStyle/>
          <a:p>
            <a:r>
              <a:rPr lang="en-US"/>
              <a:t>Exposure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2667000"/>
          </a:xfrm>
        </p:spPr>
        <p:txBody>
          <a:bodyPr/>
          <a:lstStyle/>
          <a:p>
            <a:r>
              <a:rPr lang="en-US" sz="2800"/>
              <a:t>   Given exposure to a stimulus of sufficient strength, a person’s sensory receptors are activated and a message is sent to the brain. This is called a </a:t>
            </a:r>
            <a:r>
              <a:rPr lang="en-US" sz="2800" b="1"/>
              <a:t>sensation, </a:t>
            </a:r>
            <a:r>
              <a:rPr lang="en-US" sz="2800"/>
              <a:t>which happens after crossing a threshold level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Threshold levels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Lower/absolute threshold – stimulus intensity below which sensation would not occur</a:t>
            </a:r>
          </a:p>
          <a:p>
            <a:pPr>
              <a:lnSpc>
                <a:spcPct val="90000"/>
              </a:lnSpc>
            </a:pPr>
            <a:r>
              <a:rPr lang="en-US"/>
              <a:t>Terminal threshold – above which additional doses of stimulus intensity has no effect on sensation </a:t>
            </a:r>
          </a:p>
          <a:p>
            <a:pPr>
              <a:lnSpc>
                <a:spcPct val="90000"/>
              </a:lnSpc>
            </a:pPr>
            <a:r>
              <a:rPr lang="en-US"/>
              <a:t>Difference threshold – smallest change in stimulus intensity that would get noticed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Weber’s Law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change in stimulus intensity required to be noticeable is not on the amount but on the percentage change from the original stimulus.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                    K = </a:t>
            </a:r>
            <a:r>
              <a:rPr lang="el-GR">
                <a:cs typeface="Times New Roman" pitchFamily="18" charset="0"/>
              </a:rPr>
              <a:t>Δ</a:t>
            </a:r>
            <a:r>
              <a:rPr lang="en-US">
                <a:cs typeface="Times New Roman" pitchFamily="18" charset="0"/>
              </a:rPr>
              <a:t> I/I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cs typeface="Times New Roman" pitchFamily="18" charset="0"/>
              </a:rPr>
              <a:t>       where K is a constant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cs typeface="Times New Roman" pitchFamily="18" charset="0"/>
              </a:rPr>
              <a:t>       </a:t>
            </a:r>
            <a:r>
              <a:rPr lang="el-GR">
                <a:cs typeface="Times New Roman" pitchFamily="18" charset="0"/>
              </a:rPr>
              <a:t>Δ</a:t>
            </a:r>
            <a:r>
              <a:rPr lang="en-US">
                <a:cs typeface="Times New Roman" pitchFamily="18" charset="0"/>
              </a:rPr>
              <a:t>I = change in stimulus intensity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cs typeface="Times New Roman" pitchFamily="18" charset="0"/>
              </a:rPr>
              <a:t>         I = original stimulus intensity</a:t>
            </a:r>
            <a:endParaRPr lang="el-GR"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Attention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first step in getting your ad noticed by the target segment</a:t>
            </a:r>
          </a:p>
          <a:p>
            <a:r>
              <a:rPr lang="en-US"/>
              <a:t>Advertising clutter</a:t>
            </a:r>
          </a:p>
          <a:p>
            <a:r>
              <a:rPr lang="en-US"/>
              <a:t>Noise clutter</a:t>
            </a:r>
          </a:p>
          <a:p>
            <a:r>
              <a:rPr lang="en-US"/>
              <a:t>Memory is less when viewed/heard with competitive brand advertising.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86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Attention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Preattentive processing – limitation of processing capacity. 1st stage</a:t>
            </a:r>
          </a:p>
          <a:p>
            <a:r>
              <a:rPr lang="en-US"/>
              <a:t>Attention – allocation of processing capacity to stimulus. 2</a:t>
            </a:r>
            <a:r>
              <a:rPr lang="en-US" baseline="30000"/>
              <a:t>nd</a:t>
            </a:r>
            <a:r>
              <a:rPr lang="en-US"/>
              <a:t> stage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Personal determinants of attention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Need/Motivation</a:t>
            </a:r>
          </a:p>
          <a:p>
            <a:r>
              <a:rPr lang="en-US"/>
              <a:t>Attitudes</a:t>
            </a:r>
          </a:p>
          <a:p>
            <a:r>
              <a:rPr lang="en-US"/>
              <a:t>Adaptation level</a:t>
            </a:r>
          </a:p>
          <a:p>
            <a:r>
              <a:rPr lang="en-US"/>
              <a:t>Span of attention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Stimulus determinants of attention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Size</a:t>
            </a:r>
          </a:p>
          <a:p>
            <a:r>
              <a:rPr lang="en-US"/>
              <a:t>Colour</a:t>
            </a:r>
          </a:p>
          <a:p>
            <a:r>
              <a:rPr lang="en-US"/>
              <a:t>Intensity</a:t>
            </a:r>
          </a:p>
          <a:p>
            <a:r>
              <a:rPr lang="en-US"/>
              <a:t>Contrast </a:t>
            </a:r>
          </a:p>
          <a:p>
            <a:r>
              <a:rPr lang="en-US"/>
              <a:t>Position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Directionality</a:t>
            </a:r>
          </a:p>
          <a:p>
            <a:r>
              <a:rPr lang="en-US"/>
              <a:t>Movement</a:t>
            </a:r>
          </a:p>
          <a:p>
            <a:r>
              <a:rPr lang="en-US"/>
              <a:t>Isolation</a:t>
            </a:r>
          </a:p>
          <a:p>
            <a:r>
              <a:rPr lang="en-US"/>
              <a:t>Novelty</a:t>
            </a:r>
          </a:p>
          <a:p>
            <a:r>
              <a:rPr lang="en-US"/>
              <a:t>Learned ‘stimuli’</a:t>
            </a:r>
          </a:p>
          <a:p>
            <a:r>
              <a:rPr lang="en-US"/>
              <a:t>Attractive spokesperson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6" grpId="0" build="p"/>
      <p:bldP spid="1331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Primacy and Recency effects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Primacy</a:t>
            </a:r>
          </a:p>
          <a:p>
            <a:r>
              <a:rPr lang="en-US"/>
              <a:t>Being the first ad, it registers in the mind.</a:t>
            </a:r>
          </a:p>
          <a:p>
            <a:pPr>
              <a:buFontTx/>
              <a:buNone/>
            </a:pPr>
            <a:r>
              <a:rPr lang="en-US"/>
              <a:t>Recency</a:t>
            </a:r>
          </a:p>
          <a:p>
            <a:r>
              <a:rPr lang="en-US"/>
              <a:t>The last one is fresh in memory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   Therefore such ad positions are priced at a premium.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583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ads attracts attention?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Product information that would help purchase decision</a:t>
            </a:r>
          </a:p>
          <a:p>
            <a:r>
              <a:rPr lang="en-US"/>
              <a:t>Those that expose themselves to information that support these opinions and avoid discrepant information</a:t>
            </a:r>
          </a:p>
          <a:p>
            <a:r>
              <a:rPr lang="en-US"/>
              <a:t>Those that desire to get exposed to information that stimulates</a:t>
            </a:r>
          </a:p>
          <a:p>
            <a:r>
              <a:rPr lang="en-US"/>
              <a:t>Stimuli which is interesting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762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of Practical value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The behavioural tendency to process information depends on</a:t>
            </a:r>
          </a:p>
          <a:p>
            <a:r>
              <a:rPr lang="en-US"/>
              <a:t>Need for information</a:t>
            </a:r>
          </a:p>
          <a:p>
            <a:r>
              <a:rPr lang="en-US"/>
              <a:t>Expectancy (Probability) that processing a particular ad will lead to relevant information exposure</a:t>
            </a:r>
          </a:p>
          <a:p>
            <a:r>
              <a:rPr lang="en-US"/>
              <a:t>Measure of the value of that particular as a source of relevant information</a:t>
            </a:r>
          </a:p>
        </p:txBody>
      </p:sp>
    </p:spTree>
    <p:extLst>
      <p:ext uri="{BB962C8B-B14F-4D97-AF65-F5344CB8AC3E}">
        <p14:creationId xmlns:p14="http://schemas.microsoft.com/office/powerpoint/2010/main" val="33045030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Long copy Vs short copy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Readership drops sharply after 50 words but between 50 and 500 words there is hardly any difference.</a:t>
            </a:r>
          </a:p>
          <a:p>
            <a:r>
              <a:rPr lang="en-US" sz="2800"/>
              <a:t>‘The more you tell the more you sell’</a:t>
            </a:r>
          </a:p>
          <a:p>
            <a:r>
              <a:rPr lang="en-US" sz="2800"/>
              <a:t>‘If you don’t have anything to say, then sing it.’  </a:t>
            </a:r>
          </a:p>
          <a:p>
            <a:r>
              <a:rPr lang="en-US" sz="2800"/>
              <a:t>Depends on whether it is under active search or for future reference</a:t>
            </a:r>
          </a:p>
          <a:p>
            <a:r>
              <a:rPr lang="en-US" sz="2800"/>
              <a:t>Infomercials</a:t>
            </a:r>
          </a:p>
          <a:p>
            <a:r>
              <a:rPr lang="en-US" sz="2800"/>
              <a:t>Advertorials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8571222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that supports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Dissonance theory – Cognitive dissonance is discomforting and people will try to reduce it. One mechanism is through selective exposure</a:t>
            </a:r>
          </a:p>
          <a:p>
            <a:pPr>
              <a:lnSpc>
                <a:spcPct val="80000"/>
              </a:lnSpc>
            </a:pPr>
            <a:r>
              <a:rPr lang="en-US" sz="2800"/>
              <a:t>People tend to have a psychological preference for supportive information and avoid discrepant information. This is called selective exposure</a:t>
            </a:r>
          </a:p>
          <a:p>
            <a:pPr>
              <a:lnSpc>
                <a:spcPct val="80000"/>
              </a:lnSpc>
            </a:pPr>
            <a:r>
              <a:rPr lang="en-US" sz="2800"/>
              <a:t>Ad awareness seems to be higher for those who already have higher brand attitudes – </a:t>
            </a:r>
            <a:r>
              <a:rPr lang="en-US" sz="1800"/>
              <a:t>Rajeev Batra and Wilried Vanhonacker</a:t>
            </a:r>
          </a:p>
          <a:p>
            <a:pPr>
              <a:lnSpc>
                <a:spcPct val="80000"/>
              </a:lnSpc>
            </a:pPr>
            <a:r>
              <a:rPr lang="en-US" sz="2800"/>
              <a:t>Involuntary exposure to non-supportive information shall increase selective exposure to information that supports</a:t>
            </a:r>
          </a:p>
          <a:p>
            <a:pPr>
              <a:lnSpc>
                <a:spcPct val="80000"/>
              </a:lnSpc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5022436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that interests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People tend to notice information that is interesting to them – </a:t>
            </a:r>
            <a:r>
              <a:rPr lang="en-US" sz="2000"/>
              <a:t>Russel Haley</a:t>
            </a:r>
          </a:p>
          <a:p>
            <a:r>
              <a:rPr lang="en-US"/>
              <a:t>This where customer self-selection works when such ads are put in mass media.</a:t>
            </a:r>
          </a:p>
        </p:txBody>
      </p:sp>
    </p:spTree>
    <p:extLst>
      <p:ext uri="{BB962C8B-B14F-4D97-AF65-F5344CB8AC3E}">
        <p14:creationId xmlns:p14="http://schemas.microsoft.com/office/powerpoint/2010/main" val="2774873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that stimulates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Variety theory by Salvadore Maddi. This states that novelty, unexpectedness, change and complexity are pursued because they are inherently satisfying.</a:t>
            </a:r>
          </a:p>
          <a:p>
            <a:pPr>
              <a:lnSpc>
                <a:spcPct val="90000"/>
              </a:lnSpc>
            </a:pPr>
            <a:r>
              <a:rPr lang="en-US"/>
              <a:t>Adaptation level theory by H. Helson. People learn to associate stimuli with a reference point or adaptation level. Marked deviation from it shall attract attention.</a:t>
            </a:r>
          </a:p>
        </p:txBody>
      </p:sp>
    </p:spTree>
    <p:extLst>
      <p:ext uri="{BB962C8B-B14F-4D97-AF65-F5344CB8AC3E}">
        <p14:creationId xmlns:p14="http://schemas.microsoft.com/office/powerpoint/2010/main" val="31118987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Attention vs Recall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 Recall of an ad is a necessary but not sufficient condition for persuasion.</a:t>
            </a:r>
          </a:p>
          <a:p>
            <a:r>
              <a:rPr lang="en-US"/>
              <a:t>Ad repetition, higher frequency and higher SOV</a:t>
            </a:r>
          </a:p>
          <a:p>
            <a:r>
              <a:rPr lang="en-US"/>
              <a:t>Using distinctive creative material in the ad</a:t>
            </a:r>
          </a:p>
          <a:p>
            <a:r>
              <a:rPr lang="en-US"/>
              <a:t>Merchandising using clues to recall ad at the store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487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Attention vs Comprehension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While getting attention is important it should not detract the viewer from the message</a:t>
            </a:r>
          </a:p>
          <a:p>
            <a:r>
              <a:rPr lang="en-US" sz="2800"/>
              <a:t>The execution, models, props, etc. must not take precedence over the brand.</a:t>
            </a:r>
          </a:p>
          <a:p>
            <a:r>
              <a:rPr lang="en-US" sz="2800"/>
              <a:t>Persuasion takes place when good comprehension takes place. Processing would take central or peripheral routes of processing depending on the comprehension.</a:t>
            </a:r>
          </a:p>
        </p:txBody>
      </p:sp>
    </p:spTree>
    <p:extLst>
      <p:ext uri="{BB962C8B-B14F-4D97-AF65-F5344CB8AC3E}">
        <p14:creationId xmlns:p14="http://schemas.microsoft.com/office/powerpoint/2010/main" val="13199456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/>
              <a:t>Comprehension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/>
          <a:lstStyle/>
          <a:p>
            <a:r>
              <a:rPr lang="en-US"/>
              <a:t>  The interpretation of the stimulus. To derive meaning from the stimulus.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this happen?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Stimulus categorization – classifying stimulus using concepts stored in memory</a:t>
            </a:r>
          </a:p>
          <a:p>
            <a:pPr>
              <a:lnSpc>
                <a:spcPct val="90000"/>
              </a:lnSpc>
            </a:pPr>
            <a:r>
              <a:rPr lang="en-US"/>
              <a:t>Stimulus elaboration – integration between new knowledge and knowledge stored in memory</a:t>
            </a:r>
          </a:p>
          <a:p>
            <a:pPr>
              <a:lnSpc>
                <a:spcPct val="90000"/>
              </a:lnSpc>
            </a:pPr>
            <a:r>
              <a:rPr lang="en-US"/>
              <a:t>Stimulus organization – how people organize and rearrange stimuli into a meaningful whole (Gestalt psychology)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Personal determinants of Comprehension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Linguistics</a:t>
            </a:r>
          </a:p>
          <a:p>
            <a:r>
              <a:rPr lang="en-US"/>
              <a:t>Order effects</a:t>
            </a:r>
          </a:p>
          <a:p>
            <a:r>
              <a:rPr lang="en-US"/>
              <a:t>Context</a:t>
            </a:r>
          </a:p>
          <a:p>
            <a:r>
              <a:rPr lang="en-US"/>
              <a:t>Miscomprehension</a:t>
            </a:r>
          </a:p>
          <a:p>
            <a:endParaRPr lang="en-US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Motivation</a:t>
            </a:r>
          </a:p>
          <a:p>
            <a:r>
              <a:rPr lang="en-US"/>
              <a:t>Hunger</a:t>
            </a:r>
          </a:p>
          <a:p>
            <a:r>
              <a:rPr lang="en-US"/>
              <a:t>Expectation or perceptual set</a:t>
            </a:r>
          </a:p>
          <a:p>
            <a:r>
              <a:rPr lang="en-US"/>
              <a:t>Stimulus determinants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 build="p"/>
      <p:bldP spid="1843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371600"/>
          </a:xfrm>
        </p:spPr>
        <p:txBody>
          <a:bodyPr/>
          <a:lstStyle/>
          <a:p>
            <a:r>
              <a:rPr lang="en-US"/>
              <a:t>What is perception?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676400"/>
          </a:xfrm>
        </p:spPr>
        <p:txBody>
          <a:bodyPr/>
          <a:lstStyle/>
          <a:p>
            <a:r>
              <a:rPr lang="en-US" sz="2800"/>
              <a:t>It is the process where an individual receives stimuli through the various senses and interprets them</a:t>
            </a:r>
          </a:p>
        </p:txBody>
      </p:sp>
    </p:spTree>
    <p:extLst>
      <p:ext uri="{BB962C8B-B14F-4D97-AF65-F5344CB8AC3E}">
        <p14:creationId xmlns:p14="http://schemas.microsoft.com/office/powerpoint/2010/main" val="17254141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6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Perception Process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905000" y="2286000"/>
            <a:ext cx="22098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5257800" y="2286000"/>
            <a:ext cx="22098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838200" y="28194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4114800" y="28194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7467600" y="2819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12725" y="2932113"/>
            <a:ext cx="1060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Stimulus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7832725" y="2932113"/>
            <a:ext cx="1149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Cognition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2057400" y="2286000"/>
            <a:ext cx="1981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Active Search</a:t>
            </a:r>
          </a:p>
          <a:p>
            <a:pPr>
              <a:spcBef>
                <a:spcPct val="50000"/>
              </a:spcBef>
            </a:pPr>
            <a:r>
              <a:rPr lang="en-US"/>
              <a:t>Passive search</a:t>
            </a:r>
          </a:p>
          <a:p>
            <a:pPr>
              <a:spcBef>
                <a:spcPct val="50000"/>
              </a:spcBef>
            </a:pPr>
            <a:r>
              <a:rPr lang="en-US"/>
              <a:t>Passive Attention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5562600" y="2286000"/>
            <a:ext cx="127317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Simplify</a:t>
            </a:r>
          </a:p>
          <a:p>
            <a:pPr>
              <a:spcBef>
                <a:spcPct val="50000"/>
              </a:spcBef>
            </a:pPr>
            <a:r>
              <a:rPr lang="en-US"/>
              <a:t>Distort</a:t>
            </a:r>
          </a:p>
          <a:p>
            <a:pPr>
              <a:spcBef>
                <a:spcPct val="50000"/>
              </a:spcBef>
            </a:pPr>
            <a:r>
              <a:rPr lang="en-US"/>
              <a:t>Organize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2438400" y="1676400"/>
            <a:ext cx="1085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Attention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5410200" y="1600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Interpretation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1676400" y="3581400"/>
            <a:ext cx="2819400" cy="366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Stimulus Conditions</a:t>
            </a:r>
          </a:p>
          <a:p>
            <a:pPr>
              <a:spcBef>
                <a:spcPct val="50000"/>
              </a:spcBef>
            </a:pPr>
            <a:r>
              <a:rPr lang="en-US"/>
              <a:t>Intensity</a:t>
            </a:r>
          </a:p>
          <a:p>
            <a:pPr>
              <a:spcBef>
                <a:spcPct val="50000"/>
              </a:spcBef>
            </a:pPr>
            <a:r>
              <a:rPr lang="en-US"/>
              <a:t>Size</a:t>
            </a:r>
          </a:p>
          <a:p>
            <a:pPr>
              <a:spcBef>
                <a:spcPct val="50000"/>
              </a:spcBef>
            </a:pPr>
            <a:r>
              <a:rPr lang="en-US"/>
              <a:t>Message</a:t>
            </a:r>
          </a:p>
          <a:p>
            <a:pPr>
              <a:spcBef>
                <a:spcPct val="50000"/>
              </a:spcBef>
            </a:pPr>
            <a:r>
              <a:rPr lang="en-US"/>
              <a:t>Novelty</a:t>
            </a:r>
          </a:p>
          <a:p>
            <a:pPr>
              <a:spcBef>
                <a:spcPct val="50000"/>
              </a:spcBef>
            </a:pPr>
            <a:r>
              <a:rPr lang="en-US"/>
              <a:t>Position</a:t>
            </a:r>
          </a:p>
          <a:p>
            <a:pPr>
              <a:spcBef>
                <a:spcPct val="50000"/>
              </a:spcBef>
            </a:pPr>
            <a:r>
              <a:rPr lang="en-US"/>
              <a:t>Context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5165725" y="3581400"/>
            <a:ext cx="26066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Audience Conditions</a:t>
            </a:r>
          </a:p>
          <a:p>
            <a:endParaRPr lang="en-US"/>
          </a:p>
          <a:p>
            <a:r>
              <a:rPr lang="en-US"/>
              <a:t>Attitudes</a:t>
            </a:r>
          </a:p>
          <a:p>
            <a:r>
              <a:rPr lang="en-US"/>
              <a:t>Values</a:t>
            </a:r>
          </a:p>
          <a:p>
            <a:r>
              <a:rPr lang="en-US"/>
              <a:t>Interests</a:t>
            </a:r>
          </a:p>
          <a:p>
            <a:r>
              <a:rPr lang="en-US"/>
              <a:t>Confidence</a:t>
            </a:r>
          </a:p>
          <a:p>
            <a:r>
              <a:rPr lang="en-US"/>
              <a:t>Social Context</a:t>
            </a:r>
          </a:p>
          <a:p>
            <a:r>
              <a:rPr lang="en-US"/>
              <a:t>Cognitive Style</a:t>
            </a:r>
          </a:p>
        </p:txBody>
      </p:sp>
    </p:spTree>
    <p:extLst>
      <p:ext uri="{BB962C8B-B14F-4D97-AF65-F5344CB8AC3E}">
        <p14:creationId xmlns:p14="http://schemas.microsoft.com/office/powerpoint/2010/main" val="4483751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Perceptual organization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People tend to see objects as a whole than see individually its parts. – </a:t>
            </a:r>
            <a:r>
              <a:rPr lang="en-US" sz="2000"/>
              <a:t>S. E. Asch</a:t>
            </a:r>
          </a:p>
          <a:p>
            <a:r>
              <a:rPr lang="en-US"/>
              <a:t>First impressions are important.</a:t>
            </a:r>
          </a:p>
          <a:p>
            <a:r>
              <a:rPr lang="en-US"/>
              <a:t>Closure</a:t>
            </a:r>
          </a:p>
          <a:p>
            <a:r>
              <a:rPr lang="en-US"/>
              <a:t>Assimilation – Contrast</a:t>
            </a:r>
          </a:p>
          <a:p>
            <a:r>
              <a:rPr lang="en-US"/>
              <a:t>Miscomprehension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14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Interpretation vs Comprehension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Objective comprehension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What is the take-out of the brand? – copy test scales</a:t>
            </a:r>
          </a:p>
          <a:p>
            <a:pPr>
              <a:lnSpc>
                <a:spcPct val="80000"/>
              </a:lnSpc>
            </a:pPr>
            <a:r>
              <a:rPr lang="en-US" sz="2800"/>
              <a:t>Subjective comprehension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Explicit – the ad story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Implicit – using the ad information along with knowledge and experience already stored in memory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The deeper the level of subjective comprehension, the more effective the ad will be credibility, likeability, persuasive and recall – </a:t>
            </a:r>
            <a:r>
              <a:rPr lang="en-US" sz="2000"/>
              <a:t>David Mick</a:t>
            </a:r>
          </a:p>
        </p:txBody>
      </p:sp>
    </p:spTree>
    <p:extLst>
      <p:ext uri="{BB962C8B-B14F-4D97-AF65-F5344CB8AC3E}">
        <p14:creationId xmlns:p14="http://schemas.microsoft.com/office/powerpoint/2010/main" val="6509737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295400"/>
          </a:xfrm>
        </p:spPr>
        <p:txBody>
          <a:bodyPr/>
          <a:lstStyle/>
          <a:p>
            <a:r>
              <a:rPr lang="en-US"/>
              <a:t>Acceptance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2667000"/>
          </a:xfrm>
        </p:spPr>
        <p:txBody>
          <a:bodyPr/>
          <a:lstStyle/>
          <a:p>
            <a:r>
              <a:rPr lang="en-US"/>
              <a:t>This is the persuasive impact of the stimulus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Acceptance depends on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Cognitive responses – SAs and CAs</a:t>
            </a:r>
          </a:p>
          <a:p>
            <a:r>
              <a:rPr lang="en-US"/>
              <a:t>Affective responses - feelings that are elicited by the stimulus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752600"/>
          </a:xfrm>
        </p:spPr>
        <p:txBody>
          <a:bodyPr/>
          <a:lstStyle/>
          <a:p>
            <a:r>
              <a:rPr lang="en-US"/>
              <a:t>Retention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2286000"/>
          </a:xfrm>
        </p:spPr>
        <p:txBody>
          <a:bodyPr/>
          <a:lstStyle/>
          <a:p>
            <a:r>
              <a:rPr lang="en-US"/>
              <a:t>Transfer of stimulus interpretation and persuasion into long term memory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 for enhancing retention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Interrelation between stimulus elements</a:t>
            </a:r>
          </a:p>
          <a:p>
            <a:r>
              <a:rPr lang="en-US"/>
              <a:t>Use concrete words rather than abstract words</a:t>
            </a:r>
          </a:p>
          <a:p>
            <a:r>
              <a:rPr lang="en-US"/>
              <a:t>Encourage self referencing</a:t>
            </a:r>
          </a:p>
          <a:p>
            <a:r>
              <a:rPr lang="en-US"/>
              <a:t>Mnemonics – jingles, rhymes, music,etc.</a:t>
            </a:r>
          </a:p>
          <a:p>
            <a:r>
              <a:rPr lang="en-US"/>
              <a:t>Repetition 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 Memory is space allocated in the brain to store processed information and retrieve it as when desired.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 Our brain consists of two hemispheres</a:t>
            </a:r>
          </a:p>
          <a:p>
            <a:pPr>
              <a:lnSpc>
                <a:spcPct val="80000"/>
              </a:lnSpc>
            </a:pPr>
            <a:r>
              <a:rPr lang="en-US" sz="2800"/>
              <a:t>Left brain – logical, abstract and conceptual thinking</a:t>
            </a:r>
          </a:p>
          <a:p>
            <a:pPr>
              <a:lnSpc>
                <a:spcPct val="80000"/>
              </a:lnSpc>
            </a:pPr>
            <a:r>
              <a:rPr lang="en-US" sz="2800"/>
              <a:t>Right brain – creative, intuitive, imaginal</a:t>
            </a:r>
          </a:p>
          <a:p>
            <a:pPr>
              <a:lnSpc>
                <a:spcPct val="80000"/>
              </a:lnSpc>
            </a:pPr>
            <a:r>
              <a:rPr lang="en-US" sz="2800"/>
              <a:t>The connection is through the </a:t>
            </a:r>
            <a:r>
              <a:rPr lang="en-US" sz="2800" b="1"/>
              <a:t>corpus callosum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/>
              <a:t>    </a:t>
            </a:r>
            <a:r>
              <a:rPr lang="en-US" sz="2800"/>
              <a:t>Normally people are ‘left’ or ‘right’ brain dominated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consists of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Sensory memory – iconic (visual), echoic (auditory) – 0.25 sec</a:t>
            </a:r>
          </a:p>
          <a:p>
            <a:r>
              <a:rPr lang="en-US"/>
              <a:t>Short term memory -  &lt; 30 sec</a:t>
            </a:r>
          </a:p>
          <a:p>
            <a:r>
              <a:rPr lang="en-US"/>
              <a:t>Long term memory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600200"/>
          </a:xfrm>
        </p:spPr>
        <p:txBody>
          <a:bodyPr/>
          <a:lstStyle/>
          <a:p>
            <a:r>
              <a:rPr lang="en-US"/>
              <a:t>Learning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2743200"/>
          </a:xfrm>
        </p:spPr>
        <p:txBody>
          <a:bodyPr/>
          <a:lstStyle/>
          <a:p>
            <a:r>
              <a:rPr lang="en-US"/>
              <a:t>This is the process by which experience leads to changes in knowledge , attitudes and behaviour.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700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takes place through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Cognitive learning – </a:t>
            </a:r>
            <a:r>
              <a:rPr lang="en-US" sz="2800"/>
              <a:t>from changes in knowledge and information processing</a:t>
            </a:r>
          </a:p>
          <a:p>
            <a:r>
              <a:rPr lang="en-US"/>
              <a:t>Behavioural learning – </a:t>
            </a:r>
            <a:r>
              <a:rPr lang="en-US" sz="2800"/>
              <a:t>observing behaviour and changes in behaviour</a:t>
            </a:r>
          </a:p>
          <a:p>
            <a:endParaRPr lang="en-US" sz="2800"/>
          </a:p>
          <a:p>
            <a:pPr>
              <a:buFontTx/>
              <a:buNone/>
            </a:pPr>
            <a:r>
              <a:rPr lang="en-US" sz="2800"/>
              <a:t>  Most consumer behaviour is learned behaviour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learning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Rehearsal – mental repetition of information</a:t>
            </a:r>
          </a:p>
          <a:p>
            <a:r>
              <a:rPr lang="en-US"/>
              <a:t>Elaboration – the degree of integration between the stimulus and existing knowledge that occurs during information processing. It is influenced by the motivation and ability of the individual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219200"/>
          </a:xfrm>
        </p:spPr>
        <p:txBody>
          <a:bodyPr/>
          <a:lstStyle/>
          <a:p>
            <a:r>
              <a:rPr lang="en-US"/>
              <a:t>Forgetting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/>
              <a:t>When you are unable to retrieve or access information stored in long term memory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20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forgetting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Decay – memory trace will fade with passage of time</a:t>
            </a:r>
          </a:p>
          <a:p>
            <a:r>
              <a:rPr lang="en-US"/>
              <a:t>Interference – caused by learning new information over time.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Interference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Retroactive inhibition – recently learned information prevents retrieval of previously learnt information</a:t>
            </a:r>
          </a:p>
          <a:p>
            <a:r>
              <a:rPr lang="en-US" sz="2800"/>
              <a:t>Proactive inhibition – prior learning prevents hinders retrieval and learning of new information</a:t>
            </a:r>
          </a:p>
          <a:p>
            <a:r>
              <a:rPr lang="en-US" sz="2800"/>
              <a:t>Momentary forgetting – when information is present but retrieval is difficult because of limitations in accessibility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Determinants of information accessibility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Amount of information stored in memory within the same ‘content’ domain</a:t>
            </a:r>
          </a:p>
          <a:p>
            <a:r>
              <a:rPr lang="en-US" sz="2800"/>
              <a:t>Particular retrieval cues available at that time eg. Pops, jingles, key words,etc.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Cognitive learning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Recognition – from multiple choice</a:t>
            </a:r>
          </a:p>
          <a:p>
            <a:r>
              <a:rPr lang="en-US"/>
              <a:t>Recall – qualitative answers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cognitive learning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Aided recall</a:t>
            </a:r>
          </a:p>
          <a:p>
            <a:r>
              <a:rPr lang="en-US"/>
              <a:t>Unaided recall</a:t>
            </a:r>
          </a:p>
          <a:p>
            <a:r>
              <a:rPr lang="en-US"/>
              <a:t>Day after recall (DAR)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Behavioural learning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Classical conditioning</a:t>
            </a:r>
          </a:p>
          <a:p>
            <a:r>
              <a:rPr lang="en-US"/>
              <a:t>Operant conditioning</a:t>
            </a:r>
          </a:p>
          <a:p>
            <a:r>
              <a:rPr lang="en-US"/>
              <a:t>Shaping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Classical conditioning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752600" y="2133600"/>
            <a:ext cx="1981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5029200" y="2133600"/>
            <a:ext cx="20574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1828800" y="4724400"/>
            <a:ext cx="1905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5105400" y="4648200"/>
            <a:ext cx="20574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3733800" y="26670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3733800" y="5257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2362200" y="3276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2743200" y="3276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3124200" y="3276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1676400" y="2327275"/>
            <a:ext cx="32734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Unconditioned </a:t>
            </a:r>
          </a:p>
          <a:p>
            <a:r>
              <a:rPr lang="en-US"/>
              <a:t> stimulus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1905000" y="4918075"/>
            <a:ext cx="3467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Conditioned</a:t>
            </a:r>
          </a:p>
          <a:p>
            <a:r>
              <a:rPr lang="en-US"/>
              <a:t> stimulus</a:t>
            </a: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5105400" y="2209800"/>
            <a:ext cx="2743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Unconditioned response</a:t>
            </a:r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5334000" y="4918075"/>
            <a:ext cx="2282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Conditioned</a:t>
            </a:r>
          </a:p>
          <a:p>
            <a:r>
              <a:rPr lang="en-US"/>
              <a:t> Response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Determinants of Classical Conditioning</a:t>
            </a:r>
            <a:r>
              <a:rPr lang="en-US" sz="4000"/>
              <a:t>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Strength of unconditioned stimulus</a:t>
            </a:r>
          </a:p>
          <a:p>
            <a:r>
              <a:rPr lang="en-US"/>
              <a:t>No. of pairings or strength of association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219200"/>
          </a:xfrm>
        </p:spPr>
        <p:txBody>
          <a:bodyPr/>
          <a:lstStyle/>
          <a:p>
            <a:r>
              <a:rPr lang="en-US"/>
              <a:t>Extinction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When the conditioned stimulus is unable to evoke the conditioned response. This will happen if the association with the US is broken with the CS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219200"/>
          </a:xfrm>
        </p:spPr>
        <p:txBody>
          <a:bodyPr/>
          <a:lstStyle/>
          <a:p>
            <a:r>
              <a:rPr lang="en-US"/>
              <a:t>Generalization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2667000"/>
          </a:xfrm>
        </p:spPr>
        <p:txBody>
          <a:bodyPr/>
          <a:lstStyle/>
          <a:p>
            <a:r>
              <a:rPr lang="en-US"/>
              <a:t>When for an existing stimulus – response relationship, a new stimulus similar to the stimulus is used to bring about the same response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066800"/>
          </a:xfrm>
        </p:spPr>
        <p:txBody>
          <a:bodyPr/>
          <a:lstStyle/>
          <a:p>
            <a:r>
              <a:rPr lang="en-US"/>
              <a:t>Discrimination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2743200"/>
          </a:xfrm>
        </p:spPr>
        <p:txBody>
          <a:bodyPr/>
          <a:lstStyle/>
          <a:p>
            <a:r>
              <a:rPr lang="en-US"/>
              <a:t>The process by which an individual learns to emit a response to one stimulus but avoids making the same response to a similar response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50181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371600"/>
          </a:xfrm>
        </p:spPr>
        <p:txBody>
          <a:bodyPr/>
          <a:lstStyle/>
          <a:p>
            <a:r>
              <a:rPr lang="en-US"/>
              <a:t>Operant Conditioning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/>
          <a:lstStyle/>
          <a:p>
            <a:r>
              <a:rPr lang="en-US"/>
              <a:t>Instrumental learning concerned with how the consequences of a behaviour will affect the frequency or probability of the behaviour being repeated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8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Operant conditioning can take place through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Positive reinforcement</a:t>
            </a:r>
          </a:p>
          <a:p>
            <a:r>
              <a:rPr lang="en-US" sz="2800"/>
              <a:t>Negative reinforcement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Applications in Marketing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Sampling</a:t>
            </a:r>
          </a:p>
          <a:p>
            <a:r>
              <a:rPr lang="en-US"/>
              <a:t>Trials</a:t>
            </a:r>
          </a:p>
          <a:p>
            <a:r>
              <a:rPr lang="en-US"/>
              <a:t>Demonstrations</a:t>
            </a:r>
          </a:p>
          <a:p>
            <a:r>
              <a:rPr lang="en-US"/>
              <a:t>Test drives</a:t>
            </a:r>
          </a:p>
          <a:p>
            <a:pPr>
              <a:buFontTx/>
              <a:buNone/>
            </a:pPr>
            <a:r>
              <a:rPr lang="en-US"/>
              <a:t>   Research has proved that there is 60% more penetration when free sampling is done.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219200"/>
          </a:xfrm>
        </p:spPr>
        <p:txBody>
          <a:bodyPr/>
          <a:lstStyle/>
          <a:p>
            <a:r>
              <a:rPr lang="en-US"/>
              <a:t>Shaping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43200"/>
            <a:ext cx="6400800" cy="2895600"/>
          </a:xfrm>
        </p:spPr>
        <p:txBody>
          <a:bodyPr/>
          <a:lstStyle/>
          <a:p>
            <a:r>
              <a:rPr lang="en-US" sz="2800"/>
              <a:t>The process which encourages marketers to think about what behaviours must precede the ultimate act of purchase and how these prerequisite behaviour can be encouraged through appropriate reinforcements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  <p:bldP spid="56325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38200" y="762000"/>
            <a:ext cx="7772400" cy="1752600"/>
          </a:xfrm>
        </p:spPr>
        <p:txBody>
          <a:bodyPr/>
          <a:lstStyle/>
          <a:p>
            <a:r>
              <a:rPr lang="en-US"/>
              <a:t>Vicarious learning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2286000"/>
          </a:xfrm>
        </p:spPr>
        <p:txBody>
          <a:bodyPr/>
          <a:lstStyle/>
          <a:p>
            <a:r>
              <a:rPr lang="en-US" sz="2800"/>
              <a:t>This is the process of learning through observing the action of others and the consequences of those behaviours. It includes elements of  both cognitive and behavioural learning.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5837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1563</Words>
  <Application>Microsoft Office PowerPoint</Application>
  <PresentationFormat>On-screen Show (4:3)</PresentationFormat>
  <Paragraphs>238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Default Design</vt:lpstr>
      <vt:lpstr>Psychological Processes</vt:lpstr>
      <vt:lpstr>What are these processes?</vt:lpstr>
      <vt:lpstr>Information Processing</vt:lpstr>
      <vt:lpstr>Exposure</vt:lpstr>
      <vt:lpstr>Threshold levels</vt:lpstr>
      <vt:lpstr>Weber’s Law</vt:lpstr>
      <vt:lpstr>Getting Attention</vt:lpstr>
      <vt:lpstr>Attention</vt:lpstr>
      <vt:lpstr>Personal determinants of attention</vt:lpstr>
      <vt:lpstr>Stimulus determinants of attention</vt:lpstr>
      <vt:lpstr>Primacy and Recency effects</vt:lpstr>
      <vt:lpstr>What ads attracts attention?</vt:lpstr>
      <vt:lpstr>Information of Practical value</vt:lpstr>
      <vt:lpstr>Long copy Vs short copy</vt:lpstr>
      <vt:lpstr>Information that supports</vt:lpstr>
      <vt:lpstr>Information that interests</vt:lpstr>
      <vt:lpstr>Information that stimulates</vt:lpstr>
      <vt:lpstr>Attention vs Recall</vt:lpstr>
      <vt:lpstr>Attention vs Comprehension</vt:lpstr>
      <vt:lpstr>Comprehension</vt:lpstr>
      <vt:lpstr>How does this happen?</vt:lpstr>
      <vt:lpstr>Personal determinants of Comprehension</vt:lpstr>
      <vt:lpstr>What is perception?</vt:lpstr>
      <vt:lpstr>The Perception Process</vt:lpstr>
      <vt:lpstr>Perceptual organization</vt:lpstr>
      <vt:lpstr>Interpretation vs Comprehension</vt:lpstr>
      <vt:lpstr>Acceptance</vt:lpstr>
      <vt:lpstr>Acceptance depends on </vt:lpstr>
      <vt:lpstr>Retention</vt:lpstr>
      <vt:lpstr>Methods for enhancing retention</vt:lpstr>
      <vt:lpstr>Memory</vt:lpstr>
      <vt:lpstr>Memory consists of</vt:lpstr>
      <vt:lpstr>Learning</vt:lpstr>
      <vt:lpstr>Learning takes place through </vt:lpstr>
      <vt:lpstr>Cognitive learning</vt:lpstr>
      <vt:lpstr>Forgetting</vt:lpstr>
      <vt:lpstr>Types of forgetting</vt:lpstr>
      <vt:lpstr>Interference</vt:lpstr>
      <vt:lpstr>Determinants of information accessibility</vt:lpstr>
      <vt:lpstr>Measures of Cognitive learning</vt:lpstr>
      <vt:lpstr>Measures of cognitive learning</vt:lpstr>
      <vt:lpstr>Behavioural learning</vt:lpstr>
      <vt:lpstr>Classical conditioning</vt:lpstr>
      <vt:lpstr>Determinants of Classical Conditioning </vt:lpstr>
      <vt:lpstr>Extinction</vt:lpstr>
      <vt:lpstr>Generalization</vt:lpstr>
      <vt:lpstr>Discrimination</vt:lpstr>
      <vt:lpstr>Operant Conditioning</vt:lpstr>
      <vt:lpstr>Operant conditioning can take place through</vt:lpstr>
      <vt:lpstr>Applications in Marketing</vt:lpstr>
      <vt:lpstr>Shaping</vt:lpstr>
      <vt:lpstr>Vicarious learning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MNT</cp:lastModifiedBy>
  <cp:revision>10</cp:revision>
  <dcterms:created xsi:type="dcterms:W3CDTF">1601-01-01T00:00:00Z</dcterms:created>
  <dcterms:modified xsi:type="dcterms:W3CDTF">2014-10-20T10:07:57Z</dcterms:modified>
</cp:coreProperties>
</file>