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3" r:id="rId18"/>
    <p:sldId id="274"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showOutlineIcons="0">
    <p:restoredLeft sz="15620"/>
    <p:restoredTop sz="94660"/>
  </p:normalViewPr>
  <p:slideViewPr>
    <p:cSldViewPr>
      <p:cViewPr varScale="1">
        <p:scale>
          <a:sx n="74" d="100"/>
          <a:sy n="74" d="100"/>
        </p:scale>
        <p:origin x="-1044"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12/7/2008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12/7/2008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12/7/2008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12/7/2008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12/7/2008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12/7/2008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12/7/2008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12/7/2008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12/7/2008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12/7/2008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12/7/2008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12/7/2008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Retail and Industrial Selling</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 the retail salesman a resource?</a:t>
            </a:r>
            <a:endParaRPr lang="en-US" dirty="0"/>
          </a:p>
        </p:txBody>
      </p:sp>
      <p:sp>
        <p:nvSpPr>
          <p:cNvPr id="3" name="Content Placeholder 2"/>
          <p:cNvSpPr>
            <a:spLocks noGrp="1"/>
          </p:cNvSpPr>
          <p:nvPr>
            <p:ph idx="1"/>
          </p:nvPr>
        </p:nvSpPr>
        <p:spPr/>
        <p:txBody>
          <a:bodyPr>
            <a:normAutofit fontScale="92500"/>
          </a:bodyPr>
          <a:lstStyle/>
          <a:p>
            <a:r>
              <a:rPr lang="en-US" dirty="0" smtClean="0"/>
              <a:t>Most large retailing organizations have managerial strategies, not on personal selling, but on physical assets, financial power, advertising, technology, operating systems, etc.</a:t>
            </a:r>
          </a:p>
          <a:p>
            <a:r>
              <a:rPr lang="en-US" dirty="0" smtClean="0"/>
              <a:t>“I put money in a good location. I own it. I put money in a merchandising format. I own it. I put money in people and they leave me for a better job. So we don’t invest much in people.”</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Should the customer be left alone or helped in his shopping?</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Lazy salesmen like to believe that the customer would do his shopping alone.</a:t>
            </a:r>
          </a:p>
          <a:p>
            <a:r>
              <a:rPr lang="en-US" dirty="0" smtClean="0"/>
              <a:t>They like to believe that customers would not like to be </a:t>
            </a:r>
            <a:r>
              <a:rPr lang="en-US" dirty="0" err="1" smtClean="0"/>
              <a:t>pressurised</a:t>
            </a:r>
            <a:r>
              <a:rPr lang="en-US" dirty="0" smtClean="0"/>
              <a:t> to buy.</a:t>
            </a:r>
          </a:p>
          <a:p>
            <a:r>
              <a:rPr lang="en-US" dirty="0" smtClean="0"/>
              <a:t>If the wares are well laid out, they think that their job is over.</a:t>
            </a:r>
          </a:p>
          <a:p>
            <a:r>
              <a:rPr lang="en-US" dirty="0" smtClean="0"/>
              <a:t>However, alert salesmen hover around unobtrusively, to step in whenever customers require any assistance. More often than not, it is these salesmen who would be responsible for the bulk of the sales happening in that shop.</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Salutations</a:t>
            </a:r>
            <a:endParaRPr lang="en-US" dirty="0"/>
          </a:p>
        </p:txBody>
      </p:sp>
      <p:sp>
        <p:nvSpPr>
          <p:cNvPr id="3" name="Content Placeholder 2"/>
          <p:cNvSpPr>
            <a:spLocks noGrp="1"/>
          </p:cNvSpPr>
          <p:nvPr>
            <p:ph idx="1"/>
          </p:nvPr>
        </p:nvSpPr>
        <p:spPr/>
        <p:txBody>
          <a:bodyPr/>
          <a:lstStyle/>
          <a:p>
            <a:r>
              <a:rPr lang="en-US" dirty="0" smtClean="0"/>
              <a:t>Good morning, Sir/Madam ( mention names, if you do know them from earlier visits. It always helps)</a:t>
            </a:r>
          </a:p>
          <a:p>
            <a:r>
              <a:rPr lang="en-US" dirty="0" smtClean="0"/>
              <a:t>Yes, Sir/Madam?</a:t>
            </a:r>
          </a:p>
          <a:p>
            <a:r>
              <a:rPr lang="en-US" dirty="0" smtClean="0"/>
              <a:t>May I serve you?, May I assist you?, May I be of any service, madam?, May I help you?</a:t>
            </a:r>
          </a:p>
          <a:p>
            <a:r>
              <a:rPr lang="en-US" dirty="0" smtClean="0"/>
              <a:t>The important thing is the tone of voice used, the meeting of the eyes, the SMILE.</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Merchandise Approach</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To differentiate between the looker/browser</a:t>
            </a:r>
          </a:p>
          <a:p>
            <a:r>
              <a:rPr lang="en-US" dirty="0" smtClean="0"/>
              <a:t>To give some additional helpful information on the merchandise that is being looked at, unsolicited.</a:t>
            </a:r>
          </a:p>
          <a:p>
            <a:r>
              <a:rPr lang="en-US" dirty="0" smtClean="0"/>
              <a:t>Trial closing could also be attempted.</a:t>
            </a:r>
          </a:p>
          <a:p>
            <a:r>
              <a:rPr lang="en-US" dirty="0" smtClean="0"/>
              <a:t>In the world of selling, until YOU get right, your SALES WORLD won’t be right. The ‘secret’ to getting YOU right is getting your ‘attitude’ right.</a:t>
            </a:r>
          </a:p>
          <a:p>
            <a:r>
              <a:rPr lang="en-US" dirty="0" smtClean="0"/>
              <a:t>Pay attention to the customer.</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What goods to show first?</a:t>
            </a:r>
            <a:endParaRPr lang="en-US" dirty="0"/>
          </a:p>
        </p:txBody>
      </p:sp>
      <p:sp>
        <p:nvSpPr>
          <p:cNvPr id="6" name="Content Placeholder 5"/>
          <p:cNvSpPr>
            <a:spLocks noGrp="1"/>
          </p:cNvSpPr>
          <p:nvPr>
            <p:ph idx="1"/>
          </p:nvPr>
        </p:nvSpPr>
        <p:spPr/>
        <p:txBody>
          <a:bodyPr>
            <a:normAutofit lnSpcReduction="10000"/>
          </a:bodyPr>
          <a:lstStyle/>
          <a:p>
            <a:r>
              <a:rPr lang="en-US" dirty="0" smtClean="0"/>
              <a:t>Should it be cheapest, costliest?</a:t>
            </a:r>
          </a:p>
          <a:p>
            <a:r>
              <a:rPr lang="en-US" dirty="0" smtClean="0"/>
              <a:t>Too high a cost can scare the customer away and prevent a sale</a:t>
            </a:r>
          </a:p>
          <a:p>
            <a:r>
              <a:rPr lang="en-US" dirty="0" smtClean="0"/>
              <a:t>Too low a cost may give a bad impression about the shop and the quality of goods it stocks</a:t>
            </a:r>
          </a:p>
          <a:p>
            <a:r>
              <a:rPr lang="en-US" dirty="0" smtClean="0"/>
              <a:t>Normally it’s safe to show something medium price-medium quality. Then depending on the customer’s reaction you can go up or down.</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Don’t ask too many questions </a:t>
            </a:r>
            <a:endParaRPr lang="en-US" dirty="0"/>
          </a:p>
        </p:txBody>
      </p:sp>
      <p:sp>
        <p:nvSpPr>
          <p:cNvPr id="3" name="Content Placeholder 2"/>
          <p:cNvSpPr>
            <a:spLocks noGrp="1"/>
          </p:cNvSpPr>
          <p:nvPr>
            <p:ph idx="1"/>
          </p:nvPr>
        </p:nvSpPr>
        <p:spPr/>
        <p:txBody>
          <a:bodyPr/>
          <a:lstStyle/>
          <a:p>
            <a:r>
              <a:rPr lang="en-US" dirty="0" smtClean="0"/>
              <a:t>Indicates laziness and disinclination to show wares</a:t>
            </a:r>
          </a:p>
          <a:p>
            <a:r>
              <a:rPr lang="en-US" dirty="0" smtClean="0"/>
              <a:t>It commits the prospect too definitely</a:t>
            </a:r>
          </a:p>
          <a:p>
            <a:r>
              <a:rPr lang="en-US" dirty="0" smtClean="0"/>
              <a:t>It may prevent a higher value sale being made, even if it is better VFM.</a:t>
            </a:r>
          </a:p>
          <a:p>
            <a:r>
              <a:rPr lang="en-US" dirty="0" smtClean="0"/>
              <a:t>Asking the ‘right’ questions. Are you intruding or are you helping out?</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762001"/>
            <a:ext cx="7772400" cy="1219199"/>
          </a:xfrm>
        </p:spPr>
        <p:txBody>
          <a:bodyPr/>
          <a:lstStyle/>
          <a:p>
            <a:r>
              <a:rPr lang="en-US" dirty="0" smtClean="0"/>
              <a:t>Knowledge of stock</a:t>
            </a:r>
            <a:endParaRPr lang="en-US" dirty="0"/>
          </a:p>
        </p:txBody>
      </p:sp>
      <p:sp>
        <p:nvSpPr>
          <p:cNvPr id="4" name="Subtitle 3"/>
          <p:cNvSpPr>
            <a:spLocks noGrp="1"/>
          </p:cNvSpPr>
          <p:nvPr>
            <p:ph type="subTitle" idx="1"/>
          </p:nvPr>
        </p:nvSpPr>
        <p:spPr>
          <a:xfrm>
            <a:off x="1371600" y="3124200"/>
            <a:ext cx="6400800" cy="2514600"/>
          </a:xfrm>
        </p:spPr>
        <p:txBody>
          <a:bodyPr>
            <a:normAutofit lnSpcReduction="10000"/>
          </a:bodyPr>
          <a:lstStyle/>
          <a:p>
            <a:r>
              <a:rPr lang="en-US" dirty="0" smtClean="0"/>
              <a:t>A retail sales person must be fully aware of what stocks are being carried by the store. Poor knowledge of stock could mean the difference in sales occurring up to 50%</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The shopper who does not buy</a:t>
            </a:r>
            <a:endParaRPr lang="en-US" dirty="0"/>
          </a:p>
        </p:txBody>
      </p:sp>
      <p:sp>
        <p:nvSpPr>
          <p:cNvPr id="5" name="Content Placeholder 4"/>
          <p:cNvSpPr>
            <a:spLocks noGrp="1"/>
          </p:cNvSpPr>
          <p:nvPr>
            <p:ph idx="1"/>
          </p:nvPr>
        </p:nvSpPr>
        <p:spPr/>
        <p:txBody>
          <a:bodyPr/>
          <a:lstStyle/>
          <a:p>
            <a:r>
              <a:rPr lang="en-US" dirty="0" smtClean="0"/>
              <a:t>Most sales people leave them alone</a:t>
            </a:r>
          </a:p>
          <a:p>
            <a:r>
              <a:rPr lang="en-US" dirty="0" smtClean="0"/>
              <a:t>But an attempt should be made to ‘sell’ to them.</a:t>
            </a:r>
          </a:p>
          <a:p>
            <a:r>
              <a:rPr lang="en-US" dirty="0" smtClean="0"/>
              <a:t>Even if the sale is not made during that visit, it could have an implication on the next visit, either for the same item or for a different one</a:t>
            </a:r>
          </a:p>
          <a:p>
            <a:r>
              <a:rPr lang="en-US" dirty="0" smtClean="0"/>
              <a:t>Who says that you have got to strike every customer who walks into the store?</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than one shopper at a time</a:t>
            </a:r>
            <a:endParaRPr lang="en-US" dirty="0"/>
          </a:p>
        </p:txBody>
      </p:sp>
      <p:sp>
        <p:nvSpPr>
          <p:cNvPr id="3" name="Content Placeholder 2"/>
          <p:cNvSpPr>
            <a:spLocks noGrp="1"/>
          </p:cNvSpPr>
          <p:nvPr>
            <p:ph idx="1"/>
          </p:nvPr>
        </p:nvSpPr>
        <p:spPr/>
        <p:txBody>
          <a:bodyPr/>
          <a:lstStyle/>
          <a:p>
            <a:r>
              <a:rPr lang="en-US" dirty="0" smtClean="0"/>
              <a:t>This can happen, especially at peak times and season</a:t>
            </a:r>
          </a:p>
          <a:p>
            <a:r>
              <a:rPr lang="en-US" dirty="0" smtClean="0"/>
              <a:t>How to engage them as well as give priority to the one who is currently being serviced is an art</a:t>
            </a:r>
          </a:p>
          <a:p>
            <a:r>
              <a:rPr lang="en-US" dirty="0" smtClean="0"/>
              <a:t>Alertness, poise, courtesy and eagerness to serve would be all hallmarks to serving and pleasing customers</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group shopper</a:t>
            </a:r>
            <a:endParaRPr lang="en-US" dirty="0"/>
          </a:p>
        </p:txBody>
      </p:sp>
      <p:sp>
        <p:nvSpPr>
          <p:cNvPr id="3" name="Content Placeholder 2"/>
          <p:cNvSpPr>
            <a:spLocks noGrp="1"/>
          </p:cNvSpPr>
          <p:nvPr>
            <p:ph idx="1"/>
          </p:nvPr>
        </p:nvSpPr>
        <p:spPr/>
        <p:txBody>
          <a:bodyPr/>
          <a:lstStyle/>
          <a:p>
            <a:r>
              <a:rPr lang="en-US" dirty="0" smtClean="0"/>
              <a:t>More difficult to sell</a:t>
            </a:r>
          </a:p>
          <a:p>
            <a:r>
              <a:rPr lang="en-US" dirty="0" smtClean="0"/>
              <a:t>Have to convince the whole group before the item can be sold</a:t>
            </a:r>
          </a:p>
          <a:p>
            <a:r>
              <a:rPr lang="en-US" dirty="0" smtClean="0"/>
              <a:t>License to </a:t>
            </a:r>
            <a:r>
              <a:rPr lang="en-US" dirty="0" err="1" smtClean="0"/>
              <a:t>criticise</a:t>
            </a:r>
            <a:r>
              <a:rPr lang="en-US" dirty="0" smtClean="0"/>
              <a:t> for the other members of the group who are not buying.</a:t>
            </a:r>
          </a:p>
          <a:p>
            <a:r>
              <a:rPr lang="en-US" dirty="0" smtClean="0"/>
              <a:t>Sometimes it can result in a bonanza </a:t>
            </a:r>
            <a:r>
              <a:rPr lang="en-US" smtClean="0"/>
              <a:t>for the </a:t>
            </a:r>
            <a:r>
              <a:rPr lang="en-US" dirty="0" smtClean="0"/>
              <a:t>shop with every member  </a:t>
            </a:r>
            <a:r>
              <a:rPr lang="en-US" smtClean="0"/>
              <a:t>buying something </a:t>
            </a:r>
            <a:endParaRPr lang="en-US" dirty="0" smtClean="0"/>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technique of substitution</a:t>
            </a:r>
            <a:endParaRPr lang="en-US" dirty="0"/>
          </a:p>
        </p:txBody>
      </p:sp>
      <p:sp>
        <p:nvSpPr>
          <p:cNvPr id="3" name="Content Placeholder 2"/>
          <p:cNvSpPr>
            <a:spLocks noGrp="1"/>
          </p:cNvSpPr>
          <p:nvPr>
            <p:ph idx="1"/>
          </p:nvPr>
        </p:nvSpPr>
        <p:spPr/>
        <p:txBody>
          <a:bodyPr/>
          <a:lstStyle/>
          <a:p>
            <a:r>
              <a:rPr lang="en-US" dirty="0" smtClean="0"/>
              <a:t>When material is in stock</a:t>
            </a:r>
          </a:p>
          <a:p>
            <a:r>
              <a:rPr lang="en-US" dirty="0" smtClean="0"/>
              <a:t>When the material is not in stock</a:t>
            </a:r>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Increasing the sale by suggestion </a:t>
            </a:r>
            <a:endParaRPr lang="en-US" dirty="0"/>
          </a:p>
        </p:txBody>
      </p:sp>
      <p:sp>
        <p:nvSpPr>
          <p:cNvPr id="3" name="Content Placeholder 2"/>
          <p:cNvSpPr>
            <a:spLocks noGrp="1"/>
          </p:cNvSpPr>
          <p:nvPr>
            <p:ph idx="1"/>
          </p:nvPr>
        </p:nvSpPr>
        <p:spPr/>
        <p:txBody>
          <a:bodyPr/>
          <a:lstStyle/>
          <a:p>
            <a:r>
              <a:rPr lang="en-US" dirty="0" smtClean="0"/>
              <a:t>Suggesting a larger quantity of the item being purchased</a:t>
            </a:r>
          </a:p>
          <a:p>
            <a:r>
              <a:rPr lang="en-US" dirty="0" smtClean="0"/>
              <a:t>Suggesting some related or complementary item</a:t>
            </a:r>
          </a:p>
          <a:p>
            <a:r>
              <a:rPr lang="en-US" dirty="0" smtClean="0"/>
              <a:t>Suggesting some unrelated item</a:t>
            </a:r>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Adjusting complaints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Despite the complaint originating from any department , customers usually seek out the salesman who serviced them to address the complaint</a:t>
            </a:r>
          </a:p>
          <a:p>
            <a:r>
              <a:rPr lang="en-US" dirty="0" smtClean="0"/>
              <a:t>Listen properly. Be fair to the customer</a:t>
            </a:r>
          </a:p>
          <a:p>
            <a:r>
              <a:rPr lang="en-US" dirty="0" smtClean="0"/>
              <a:t>Look at the long term worth of the customer, not the immediate losses incurred because of the complaints</a:t>
            </a:r>
          </a:p>
          <a:p>
            <a:r>
              <a:rPr lang="en-US" dirty="0" smtClean="0"/>
              <a:t>Address complaints promptly in case goods have been bought on credit and you are yet to get </a:t>
            </a:r>
            <a:r>
              <a:rPr lang="en-US" smtClean="0"/>
              <a:t>the payment </a:t>
            </a:r>
            <a:endParaRPr lang="en-US" dirty="0" smtClean="0"/>
          </a:p>
          <a:p>
            <a:endParaRPr lang="en-US" dirty="0" smtClean="0"/>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Industrial goods can be classified into</a:t>
            </a:r>
            <a:endParaRPr lang="en-US" dirty="0"/>
          </a:p>
        </p:txBody>
      </p:sp>
      <p:sp>
        <p:nvSpPr>
          <p:cNvPr id="3" name="Content Placeholder 2"/>
          <p:cNvSpPr>
            <a:spLocks noGrp="1"/>
          </p:cNvSpPr>
          <p:nvPr>
            <p:ph idx="1"/>
          </p:nvPr>
        </p:nvSpPr>
        <p:spPr/>
        <p:txBody>
          <a:bodyPr/>
          <a:lstStyle/>
          <a:p>
            <a:r>
              <a:rPr lang="en-US" dirty="0" smtClean="0"/>
              <a:t>Equipment</a:t>
            </a:r>
          </a:p>
          <a:p>
            <a:r>
              <a:rPr lang="en-US" dirty="0" smtClean="0"/>
              <a:t>Raw materials</a:t>
            </a:r>
          </a:p>
          <a:p>
            <a:r>
              <a:rPr lang="en-US" dirty="0" smtClean="0"/>
              <a:t>Components </a:t>
            </a:r>
          </a:p>
          <a:p>
            <a:r>
              <a:rPr lang="en-US" dirty="0" smtClean="0"/>
              <a:t>Subassemblies</a:t>
            </a:r>
          </a:p>
          <a:p>
            <a:r>
              <a:rPr lang="en-US" dirty="0" smtClean="0"/>
              <a:t>Services</a:t>
            </a:r>
          </a:p>
          <a:p>
            <a:r>
              <a:rPr lang="en-US" dirty="0" smtClean="0"/>
              <a:t>Supplies</a:t>
            </a:r>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Characteristics of the industrial market</a:t>
            </a:r>
            <a:endParaRPr lang="en-US" dirty="0"/>
          </a:p>
        </p:txBody>
      </p:sp>
      <p:sp>
        <p:nvSpPr>
          <p:cNvPr id="5" name="Content Placeholder 4"/>
          <p:cNvSpPr>
            <a:spLocks noGrp="1"/>
          </p:cNvSpPr>
          <p:nvPr>
            <p:ph sz="half" idx="1"/>
          </p:nvPr>
        </p:nvSpPr>
        <p:spPr/>
        <p:txBody>
          <a:bodyPr/>
          <a:lstStyle/>
          <a:p>
            <a:r>
              <a:rPr lang="en-US" dirty="0" smtClean="0"/>
              <a:t>Size of market</a:t>
            </a:r>
          </a:p>
          <a:p>
            <a:r>
              <a:rPr lang="en-US" dirty="0" smtClean="0"/>
              <a:t>Buying motives</a:t>
            </a:r>
          </a:p>
          <a:p>
            <a:r>
              <a:rPr lang="en-US" dirty="0" smtClean="0"/>
              <a:t>Buying process</a:t>
            </a:r>
          </a:p>
          <a:p>
            <a:r>
              <a:rPr lang="en-US" dirty="0" smtClean="0"/>
              <a:t>Contractual relationships</a:t>
            </a:r>
          </a:p>
          <a:p>
            <a:r>
              <a:rPr lang="en-US" dirty="0" smtClean="0"/>
              <a:t>Negotiation</a:t>
            </a:r>
          </a:p>
          <a:p>
            <a:r>
              <a:rPr lang="en-US" dirty="0" smtClean="0"/>
              <a:t>Long-run relationships</a:t>
            </a:r>
          </a:p>
          <a:p>
            <a:r>
              <a:rPr lang="en-US" dirty="0" smtClean="0"/>
              <a:t>Length of time</a:t>
            </a:r>
            <a:endParaRPr lang="en-US" dirty="0"/>
          </a:p>
        </p:txBody>
      </p:sp>
      <p:sp>
        <p:nvSpPr>
          <p:cNvPr id="6" name="Content Placeholder 5"/>
          <p:cNvSpPr>
            <a:spLocks noGrp="1"/>
          </p:cNvSpPr>
          <p:nvPr>
            <p:ph sz="half" idx="2"/>
          </p:nvPr>
        </p:nvSpPr>
        <p:spPr/>
        <p:txBody>
          <a:bodyPr/>
          <a:lstStyle/>
          <a:p>
            <a:r>
              <a:rPr lang="en-US" dirty="0" smtClean="0"/>
              <a:t>Need for service</a:t>
            </a:r>
          </a:p>
          <a:p>
            <a:r>
              <a:rPr lang="en-US" dirty="0" smtClean="0"/>
              <a:t>Reciprocity</a:t>
            </a:r>
          </a:p>
          <a:p>
            <a:r>
              <a:rPr lang="en-US" dirty="0" smtClean="0"/>
              <a:t>Geographical concentration</a:t>
            </a:r>
          </a:p>
          <a:p>
            <a:r>
              <a:rPr lang="en-US" dirty="0" smtClean="0"/>
              <a:t>Available funds</a:t>
            </a:r>
          </a:p>
          <a:p>
            <a:r>
              <a:rPr lang="en-US" dirty="0" smtClean="0"/>
              <a:t>Derived demand</a:t>
            </a:r>
          </a:p>
          <a:p>
            <a:r>
              <a:rPr lang="en-US" dirty="0" smtClean="0"/>
              <a:t>Inelastic demand</a:t>
            </a:r>
          </a:p>
          <a:p>
            <a:r>
              <a:rPr lang="en-US" dirty="0" smtClean="0"/>
              <a:t>Technical assistance</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Buying roles</a:t>
            </a:r>
            <a:endParaRPr lang="en-US" dirty="0"/>
          </a:p>
        </p:txBody>
      </p:sp>
      <p:sp>
        <p:nvSpPr>
          <p:cNvPr id="6" name="Content Placeholder 5"/>
          <p:cNvSpPr>
            <a:spLocks noGrp="1"/>
          </p:cNvSpPr>
          <p:nvPr>
            <p:ph idx="1"/>
          </p:nvPr>
        </p:nvSpPr>
        <p:spPr/>
        <p:txBody>
          <a:bodyPr/>
          <a:lstStyle/>
          <a:p>
            <a:r>
              <a:rPr lang="en-US" dirty="0" smtClean="0"/>
              <a:t>The purchasing agent</a:t>
            </a:r>
          </a:p>
          <a:p>
            <a:r>
              <a:rPr lang="en-US" dirty="0" smtClean="0"/>
              <a:t>The </a:t>
            </a:r>
            <a:r>
              <a:rPr lang="en-US" dirty="0" err="1" smtClean="0"/>
              <a:t>specifier</a:t>
            </a:r>
            <a:endParaRPr lang="en-US" dirty="0" smtClean="0"/>
          </a:p>
          <a:p>
            <a:r>
              <a:rPr lang="en-US" dirty="0" smtClean="0"/>
              <a:t>The decision maker</a:t>
            </a:r>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Selling to the Government</a:t>
            </a:r>
            <a:endParaRPr lang="en-US" dirty="0"/>
          </a:p>
        </p:txBody>
      </p:sp>
      <p:sp>
        <p:nvSpPr>
          <p:cNvPr id="3" name="Content Placeholder 2"/>
          <p:cNvSpPr>
            <a:spLocks noGrp="1"/>
          </p:cNvSpPr>
          <p:nvPr>
            <p:ph idx="1"/>
          </p:nvPr>
        </p:nvSpPr>
        <p:spPr/>
        <p:txBody>
          <a:bodyPr/>
          <a:lstStyle/>
          <a:p>
            <a:r>
              <a:rPr lang="en-US" dirty="0" smtClean="0"/>
              <a:t>Rules and procedures</a:t>
            </a:r>
          </a:p>
          <a:p>
            <a:r>
              <a:rPr lang="en-US" dirty="0" smtClean="0"/>
              <a:t>Minimum specifications</a:t>
            </a:r>
          </a:p>
          <a:p>
            <a:r>
              <a:rPr lang="en-US" dirty="0" smtClean="0"/>
              <a:t>Meeting the right people</a:t>
            </a:r>
          </a:p>
          <a:p>
            <a:r>
              <a:rPr lang="en-US" dirty="0" smtClean="0"/>
              <a:t>Payment procedures</a:t>
            </a:r>
          </a:p>
          <a:p>
            <a:r>
              <a:rPr lang="en-US" dirty="0" smtClean="0"/>
              <a:t>Networking</a:t>
            </a:r>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105</TotalTime>
  <Words>839</Words>
  <Application>Microsoft Office PowerPoint</Application>
  <PresentationFormat>On-screen Show (4:3)</PresentationFormat>
  <Paragraphs>90</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Retail and Industrial Selling</vt:lpstr>
      <vt:lpstr>Is the retail salesman a resource?</vt:lpstr>
      <vt:lpstr>Should the customer be left alone or helped in his shopping?</vt:lpstr>
      <vt:lpstr>Salutations</vt:lpstr>
      <vt:lpstr>Merchandise Approach</vt:lpstr>
      <vt:lpstr>What goods to show first?</vt:lpstr>
      <vt:lpstr>Don’t ask too many questions </vt:lpstr>
      <vt:lpstr>Knowledge of stock</vt:lpstr>
      <vt:lpstr>The shopper who does not buy</vt:lpstr>
      <vt:lpstr>More than one shopper at a time</vt:lpstr>
      <vt:lpstr>The group shopper</vt:lpstr>
      <vt:lpstr>The technique of substitution</vt:lpstr>
      <vt:lpstr>Increasing the sale by suggestion </vt:lpstr>
      <vt:lpstr>Adjusting complaints</vt:lpstr>
      <vt:lpstr>Industrial goods can be classified into</vt:lpstr>
      <vt:lpstr>Characteristics of the industrial market</vt:lpstr>
      <vt:lpstr>Buying roles</vt:lpstr>
      <vt:lpstr>Selling to the Government</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Retail and Industrial Selling</dc:title>
  <dc:creator/>
  <cp:lastModifiedBy>mnt</cp:lastModifiedBy>
  <cp:revision>14</cp:revision>
  <dcterms:created xsi:type="dcterms:W3CDTF">2006-08-16T00:00:00Z</dcterms:created>
  <dcterms:modified xsi:type="dcterms:W3CDTF">2008-12-07T03:18:07Z</dcterms:modified>
</cp:coreProperties>
</file>