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71" r:id="rId7"/>
    <p:sldId id="260" r:id="rId8"/>
    <p:sldId id="261" r:id="rId9"/>
    <p:sldId id="262" r:id="rId10"/>
    <p:sldId id="264" r:id="rId11"/>
    <p:sldId id="272" r:id="rId12"/>
    <p:sldId id="263" r:id="rId13"/>
    <p:sldId id="270" r:id="rId14"/>
    <p:sldId id="273" r:id="rId15"/>
    <p:sldId id="265" r:id="rId16"/>
    <p:sldId id="266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447799"/>
          </a:xfrm>
        </p:spPr>
        <p:txBody>
          <a:bodyPr/>
          <a:lstStyle/>
          <a:p>
            <a:r>
              <a:rPr lang="en-US" dirty="0" smtClean="0"/>
              <a:t>Sales Prospecting, the Pre-approach and the Approach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600199"/>
          </a:xfrm>
        </p:spPr>
        <p:txBody>
          <a:bodyPr/>
          <a:lstStyle/>
          <a:p>
            <a:r>
              <a:rPr lang="en-US" dirty="0" smtClean="0"/>
              <a:t>Who is a prospect?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person/organization who is most likely to benefit from a product and can also afford to buy. A </a:t>
            </a:r>
            <a:r>
              <a:rPr lang="en-US" b="1" dirty="0" smtClean="0"/>
              <a:t>lead</a:t>
            </a:r>
            <a:r>
              <a:rPr lang="en-US" dirty="0" smtClean="0"/>
              <a:t> is a person or an organization who might possibly be a prospect. A lead must first be </a:t>
            </a:r>
            <a:r>
              <a:rPr lang="en-US" b="1" dirty="0" smtClean="0"/>
              <a:t>qualified</a:t>
            </a:r>
            <a:r>
              <a:rPr lang="en-US" dirty="0" smtClean="0"/>
              <a:t> before it can be considered a prospect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219199"/>
          </a:xfrm>
        </p:spPr>
        <p:txBody>
          <a:bodyPr/>
          <a:lstStyle/>
          <a:p>
            <a:r>
              <a:rPr lang="en-US" dirty="0" smtClean="0"/>
              <a:t>Prospects </a:t>
            </a:r>
            <a:r>
              <a:rPr lang="en-US" dirty="0" err="1" smtClean="0"/>
              <a:t>vs</a:t>
            </a:r>
            <a:r>
              <a:rPr lang="en-US" dirty="0" smtClean="0"/>
              <a:t> Suspects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90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You ‘spend’ time with a suspect (leads); you invest time with a prospect (qualified). Prospecting is a 24/7 job and is the life-blood of sales. It identifies potential customers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3276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prospecting means more sales because it allows you to spend  your time with people whose probability of buying is high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600200"/>
          </a:xfrm>
        </p:spPr>
        <p:txBody>
          <a:bodyPr/>
          <a:lstStyle/>
          <a:p>
            <a:r>
              <a:rPr lang="en-US" dirty="0" smtClean="0"/>
              <a:t>Good prospecting increases and improves your productivity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295399"/>
          </a:xfrm>
        </p:spPr>
        <p:txBody>
          <a:bodyPr/>
          <a:lstStyle/>
          <a:p>
            <a:r>
              <a:rPr lang="en-US" dirty="0" smtClean="0"/>
              <a:t>What is a qualified prospect?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/>
          <a:lstStyle/>
          <a:p>
            <a:r>
              <a:rPr lang="en-US" dirty="0" smtClean="0"/>
              <a:t>A qualified prospect has a need for the product, can afford to buy, has the authority to make the decision to buy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qualify a prospect?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Does this individual or business </a:t>
            </a:r>
            <a:r>
              <a:rPr lang="en-US" b="1" dirty="0" smtClean="0"/>
              <a:t>need</a:t>
            </a:r>
            <a:r>
              <a:rPr lang="en-US" dirty="0" smtClean="0"/>
              <a:t> my services or product?</a:t>
            </a:r>
          </a:p>
          <a:p>
            <a:r>
              <a:rPr lang="en-US" dirty="0" smtClean="0"/>
              <a:t>Does this individual or business </a:t>
            </a:r>
            <a:r>
              <a:rPr lang="en-US" b="1" dirty="0" smtClean="0"/>
              <a:t>perceive a need or problem </a:t>
            </a:r>
            <a:r>
              <a:rPr lang="en-US" dirty="0" smtClean="0"/>
              <a:t>that may be satisfied by my product or service?</a:t>
            </a:r>
          </a:p>
          <a:p>
            <a:r>
              <a:rPr lang="en-US" dirty="0" smtClean="0"/>
              <a:t>Does the individual or business have a sincere </a:t>
            </a:r>
            <a:r>
              <a:rPr lang="en-US" b="1" dirty="0" smtClean="0"/>
              <a:t>desire</a:t>
            </a:r>
            <a:r>
              <a:rPr lang="en-US" dirty="0" smtClean="0"/>
              <a:t> to fulfill this need or solve this problem?</a:t>
            </a:r>
          </a:p>
          <a:p>
            <a:r>
              <a:rPr lang="en-US" dirty="0" smtClean="0"/>
              <a:t>Can this person desire to fulfill needs or solve problems be converted into a </a:t>
            </a:r>
            <a:r>
              <a:rPr lang="en-US" b="1" dirty="0" smtClean="0"/>
              <a:t>belief</a:t>
            </a:r>
            <a:r>
              <a:rPr lang="en-US" dirty="0" smtClean="0"/>
              <a:t> that my product is needed?</a:t>
            </a:r>
          </a:p>
          <a:p>
            <a:r>
              <a:rPr lang="en-US" dirty="0" smtClean="0"/>
              <a:t>Does this individual or business have the </a:t>
            </a:r>
            <a:r>
              <a:rPr lang="en-US" b="1" dirty="0" smtClean="0"/>
              <a:t>financial resources </a:t>
            </a:r>
            <a:r>
              <a:rPr lang="en-US" dirty="0" smtClean="0"/>
              <a:t>to pay?</a:t>
            </a:r>
          </a:p>
          <a:p>
            <a:r>
              <a:rPr lang="en-US" dirty="0" smtClean="0"/>
              <a:t>Does the individual have the </a:t>
            </a:r>
            <a:r>
              <a:rPr lang="en-US" b="1" dirty="0" smtClean="0"/>
              <a:t>authority</a:t>
            </a:r>
            <a:r>
              <a:rPr lang="en-US" dirty="0" smtClean="0"/>
              <a:t> to buy?</a:t>
            </a:r>
          </a:p>
          <a:p>
            <a:r>
              <a:rPr lang="en-US" dirty="0" smtClean="0"/>
              <a:t>Is this potential prospect’s purchase large enough to be </a:t>
            </a:r>
            <a:r>
              <a:rPr lang="en-US" b="1" dirty="0" smtClean="0"/>
              <a:t>profitable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qualified prospects?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Referral systems</a:t>
            </a:r>
          </a:p>
          <a:p>
            <a:r>
              <a:rPr lang="en-US" dirty="0" err="1" smtClean="0"/>
              <a:t>Centres</a:t>
            </a:r>
            <a:r>
              <a:rPr lang="en-US" dirty="0" smtClean="0"/>
              <a:t> of influence/networking</a:t>
            </a:r>
          </a:p>
          <a:p>
            <a:r>
              <a:rPr lang="en-US" dirty="0" smtClean="0"/>
              <a:t>Personal observation</a:t>
            </a:r>
          </a:p>
          <a:p>
            <a:r>
              <a:rPr lang="en-US" dirty="0" smtClean="0"/>
              <a:t>Sales associates</a:t>
            </a:r>
          </a:p>
          <a:p>
            <a:r>
              <a:rPr lang="en-US" dirty="0" smtClean="0"/>
              <a:t>Cold calls</a:t>
            </a:r>
          </a:p>
          <a:p>
            <a:r>
              <a:rPr lang="en-US" dirty="0" smtClean="0"/>
              <a:t>Direct marketing</a:t>
            </a:r>
          </a:p>
          <a:p>
            <a:r>
              <a:rPr lang="en-US" dirty="0" smtClean="0"/>
              <a:t>Parties</a:t>
            </a:r>
          </a:p>
          <a:p>
            <a:r>
              <a:rPr lang="en-US" dirty="0" smtClean="0"/>
              <a:t>Walk ins </a:t>
            </a:r>
            <a:r>
              <a:rPr lang="en-US" smtClean="0"/>
              <a:t>or call-ups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for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5Ps</a:t>
            </a:r>
          </a:p>
          <a:p>
            <a:r>
              <a:rPr lang="en-US" dirty="0" smtClean="0"/>
              <a:t>Prior Planning Prevents Poor Performance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Preapproach</a:t>
            </a:r>
            <a:r>
              <a:rPr lang="en-US" dirty="0" smtClean="0"/>
              <a:t> to Individuals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Age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Place of residence</a:t>
            </a:r>
          </a:p>
          <a:p>
            <a:r>
              <a:rPr lang="en-US" dirty="0" smtClean="0"/>
              <a:t>The need</a:t>
            </a:r>
          </a:p>
          <a:p>
            <a:r>
              <a:rPr lang="en-US" dirty="0" smtClean="0"/>
              <a:t>Ability to buy</a:t>
            </a:r>
          </a:p>
          <a:p>
            <a:r>
              <a:rPr lang="en-US" dirty="0" smtClean="0"/>
              <a:t>Authority to buy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Facts about family</a:t>
            </a:r>
          </a:p>
          <a:p>
            <a:r>
              <a:rPr lang="en-US" dirty="0" smtClean="0"/>
              <a:t>Reference groups</a:t>
            </a:r>
          </a:p>
          <a:p>
            <a:r>
              <a:rPr lang="en-US" dirty="0" smtClean="0"/>
              <a:t>The best time to call</a:t>
            </a:r>
          </a:p>
          <a:p>
            <a:r>
              <a:rPr lang="en-US" dirty="0" smtClean="0"/>
              <a:t>Personal peculiarities</a:t>
            </a:r>
          </a:p>
          <a:p>
            <a:r>
              <a:rPr lang="en-US" dirty="0" smtClean="0"/>
              <a:t>Occupation</a:t>
            </a:r>
          </a:p>
          <a:p>
            <a:r>
              <a:rPr lang="en-US" dirty="0" smtClean="0"/>
              <a:t>Recreation, interests, hobbies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Preapproach</a:t>
            </a:r>
            <a:r>
              <a:rPr lang="en-US" dirty="0" smtClean="0"/>
              <a:t> to Organizations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Company personnel</a:t>
            </a:r>
          </a:p>
          <a:p>
            <a:r>
              <a:rPr lang="en-US" dirty="0" smtClean="0"/>
              <a:t>Company operations</a:t>
            </a:r>
          </a:p>
          <a:p>
            <a:r>
              <a:rPr lang="en-US" smtClean="0"/>
              <a:t>Buying practices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19199"/>
          </a:xfrm>
        </p:spPr>
        <p:txBody>
          <a:bodyPr/>
          <a:lstStyle/>
          <a:p>
            <a:r>
              <a:rPr lang="en-US" dirty="0" smtClean="0"/>
              <a:t>Prospect’s state of decision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/>
          <a:lstStyle/>
          <a:p>
            <a:r>
              <a:rPr lang="en-US" dirty="0" smtClean="0"/>
              <a:t>The primary demand for a product must exist before selective demand can be stimulated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Approach has three goals</a:t>
            </a:r>
          </a:p>
          <a:p>
            <a:r>
              <a:rPr lang="en-US" dirty="0" smtClean="0"/>
              <a:t>To gain the prospect’s attention</a:t>
            </a:r>
          </a:p>
          <a:p>
            <a:r>
              <a:rPr lang="en-US" dirty="0" smtClean="0"/>
              <a:t>To stimulate an interest in the proposition</a:t>
            </a:r>
          </a:p>
          <a:p>
            <a:r>
              <a:rPr lang="en-US" dirty="0" smtClean="0"/>
              <a:t>To provide a smooth transition into the presentation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438399"/>
          </a:xfrm>
        </p:spPr>
        <p:txBody>
          <a:bodyPr>
            <a:normAutofit/>
          </a:bodyPr>
          <a:lstStyle/>
          <a:p>
            <a:r>
              <a:rPr lang="en-US" dirty="0" smtClean="0"/>
              <a:t>80% of all sales people have call reluctance. Results follow effort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Successful sales professionals make the sales calls for the benefit of the prospect and for their personal gain</a:t>
            </a:r>
          </a:p>
          <a:p>
            <a:r>
              <a:rPr lang="en-US" dirty="0" smtClean="0"/>
              <a:t> – in that order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open the sales call?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Gambit </a:t>
            </a:r>
            <a:r>
              <a:rPr lang="en-US" dirty="0"/>
              <a:t>used to catch the interest of the customer.</a:t>
            </a:r>
          </a:p>
          <a:p>
            <a:r>
              <a:rPr lang="en-US" dirty="0"/>
              <a:t>There is no such thing as a routine sales call.</a:t>
            </a:r>
          </a:p>
          <a:p>
            <a:r>
              <a:rPr lang="en-US" dirty="0"/>
              <a:t>You must learn ‘creative discontent’</a:t>
            </a:r>
          </a:p>
          <a:p>
            <a:r>
              <a:rPr lang="en-US" dirty="0"/>
              <a:t>Customer should look forward to your arrival.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Gambits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Introductory</a:t>
            </a:r>
          </a:p>
          <a:p>
            <a:r>
              <a:rPr lang="en-US" dirty="0" smtClean="0"/>
              <a:t>Product</a:t>
            </a:r>
          </a:p>
          <a:p>
            <a:r>
              <a:rPr lang="en-US" dirty="0" smtClean="0"/>
              <a:t>Consumer benefit</a:t>
            </a:r>
          </a:p>
          <a:p>
            <a:r>
              <a:rPr lang="en-US" dirty="0" smtClean="0"/>
              <a:t>Curiosity</a:t>
            </a:r>
          </a:p>
          <a:p>
            <a:r>
              <a:rPr lang="en-US" dirty="0" smtClean="0"/>
              <a:t>Shock</a:t>
            </a:r>
          </a:p>
          <a:p>
            <a:r>
              <a:rPr lang="en-US" dirty="0" smtClean="0"/>
              <a:t>Showmanship</a:t>
            </a:r>
          </a:p>
          <a:p>
            <a:r>
              <a:rPr lang="en-US" dirty="0" smtClean="0"/>
              <a:t>Offering free services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</a:p>
          <a:p>
            <a:r>
              <a:rPr lang="en-US" dirty="0" smtClean="0"/>
              <a:t>Statement</a:t>
            </a:r>
          </a:p>
          <a:p>
            <a:r>
              <a:rPr lang="en-US" dirty="0" smtClean="0"/>
              <a:t>Premium</a:t>
            </a:r>
          </a:p>
          <a:p>
            <a:r>
              <a:rPr lang="en-US" dirty="0" smtClean="0"/>
              <a:t>Survey</a:t>
            </a:r>
          </a:p>
          <a:p>
            <a:r>
              <a:rPr lang="en-US" dirty="0" smtClean="0"/>
              <a:t>Compliment</a:t>
            </a:r>
          </a:p>
          <a:p>
            <a:r>
              <a:rPr lang="en-US" dirty="0" smtClean="0"/>
              <a:t>Referrals</a:t>
            </a:r>
          </a:p>
          <a:p>
            <a:r>
              <a:rPr lang="en-US" dirty="0" smtClean="0"/>
              <a:t>Dramatics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essentials of a good approach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Making and keeping appointments</a:t>
            </a:r>
          </a:p>
          <a:p>
            <a:r>
              <a:rPr lang="en-US" dirty="0" smtClean="0"/>
              <a:t>Timing the approach</a:t>
            </a:r>
          </a:p>
          <a:p>
            <a:r>
              <a:rPr lang="en-US" dirty="0" smtClean="0"/>
              <a:t>Use of the business card</a:t>
            </a:r>
          </a:p>
          <a:p>
            <a:r>
              <a:rPr lang="en-US" dirty="0" smtClean="0"/>
              <a:t>Appearance</a:t>
            </a:r>
          </a:p>
          <a:p>
            <a:r>
              <a:rPr lang="en-US" dirty="0" smtClean="0"/>
              <a:t>Avoiding the early dismissal</a:t>
            </a:r>
          </a:p>
          <a:p>
            <a:r>
              <a:rPr lang="en-US" dirty="0" smtClean="0"/>
              <a:t>Never apologizing for taking the prospect’s time</a:t>
            </a:r>
          </a:p>
          <a:p>
            <a:r>
              <a:rPr lang="en-US" dirty="0" smtClean="0"/>
              <a:t>Winning undivided attention</a:t>
            </a:r>
          </a:p>
          <a:p>
            <a:r>
              <a:rPr lang="en-US" dirty="0" smtClean="0"/>
              <a:t>Relieving or removing sales tension</a:t>
            </a:r>
          </a:p>
          <a:p>
            <a:r>
              <a:rPr lang="en-US" dirty="0" smtClean="0"/>
              <a:t>The call-back approach 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</p:spPr>
        <p:txBody>
          <a:bodyPr>
            <a:normAutofit/>
          </a:bodyPr>
          <a:lstStyle/>
          <a:p>
            <a:r>
              <a:rPr lang="en-US" dirty="0" smtClean="0"/>
              <a:t>Success follows the person who possesses courage, courtesy and confidence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Buyers often judge sales people chiefly by the way in which they come back after </a:t>
            </a:r>
            <a:r>
              <a:rPr lang="en-US" smtClean="0"/>
              <a:t>frequent rebuffs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555</Words>
  <Application>Microsoft Office PowerPoint</Application>
  <PresentationFormat>On-screen Show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Sales Prospecting, the Pre-approach and the Approach</vt:lpstr>
      <vt:lpstr>Who is a prospect?</vt:lpstr>
      <vt:lpstr>Prospects vs Suspects</vt:lpstr>
      <vt:lpstr>Good prospecting means more sales because it allows you to spend  your time with people whose probability of buying is high</vt:lpstr>
      <vt:lpstr>What is a qualified prospect?</vt:lpstr>
      <vt:lpstr>How to qualify a prospect?</vt:lpstr>
      <vt:lpstr>How to get qualified prospects?</vt:lpstr>
      <vt:lpstr>Planning for selling</vt:lpstr>
      <vt:lpstr>The Preapproach to Individuals</vt:lpstr>
      <vt:lpstr>The Preapproach to Organizations</vt:lpstr>
      <vt:lpstr>Prospect’s state of decision</vt:lpstr>
      <vt:lpstr>The Approach</vt:lpstr>
      <vt:lpstr>80% of all sales people have call reluctance. Results follow effort</vt:lpstr>
      <vt:lpstr>How to open the sales call?</vt:lpstr>
      <vt:lpstr>Opening Gambits</vt:lpstr>
      <vt:lpstr>Other essentials of a good approach</vt:lpstr>
      <vt:lpstr>Success follows the person who possesses courage, courtesy and confidence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Prospecting</dc:title>
  <dc:creator/>
  <cp:lastModifiedBy>mnt</cp:lastModifiedBy>
  <cp:revision>37</cp:revision>
  <dcterms:created xsi:type="dcterms:W3CDTF">2006-08-16T00:00:00Z</dcterms:created>
  <dcterms:modified xsi:type="dcterms:W3CDTF">2008-12-05T07:49:26Z</dcterms:modified>
</cp:coreProperties>
</file>