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9" r:id="rId1"/>
  </p:sldMasterIdLst>
  <p:notesMasterIdLst>
    <p:notesMasterId r:id="rId20"/>
  </p:notesMasterIdLst>
  <p:sldIdLst>
    <p:sldId id="256" r:id="rId2"/>
    <p:sldId id="263" r:id="rId3"/>
    <p:sldId id="264" r:id="rId4"/>
    <p:sldId id="265" r:id="rId5"/>
    <p:sldId id="266" r:id="rId6"/>
    <p:sldId id="274" r:id="rId7"/>
    <p:sldId id="275" r:id="rId8"/>
    <p:sldId id="276" r:id="rId9"/>
    <p:sldId id="277" r:id="rId10"/>
    <p:sldId id="278" r:id="rId11"/>
    <p:sldId id="279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showOutlineIcons="0">
    <p:restoredLeft sz="32787"/>
    <p:restoredTop sz="90929"/>
  </p:normalViewPr>
  <p:slideViewPr>
    <p:cSldViewPr>
      <p:cViewPr>
        <p:scale>
          <a:sx n="50" d="100"/>
          <a:sy n="50" d="100"/>
        </p:scale>
        <p:origin x="-1464" y="-5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39" d="100"/>
          <a:sy n="39" d="100"/>
        </p:scale>
        <p:origin x="-1524" y="-84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61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0"/>
            <a:r>
              <a:rPr lang="en-US" smtClean="0"/>
              <a:t>Second level</a:t>
            </a:r>
          </a:p>
          <a:p>
            <a:pPr lvl="0"/>
            <a:r>
              <a:rPr lang="en-US" smtClean="0"/>
              <a:t>Third level</a:t>
            </a:r>
          </a:p>
          <a:p>
            <a:pPr lvl="0"/>
            <a:r>
              <a:rPr lang="en-US" smtClean="0"/>
              <a:t>Fourth level</a:t>
            </a:r>
          </a:p>
          <a:p>
            <a:pPr lvl="0"/>
            <a:r>
              <a:rPr lang="en-US" smtClean="0"/>
              <a:t>Fifth level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5BA2A54D-5F17-4112-A01D-6536B7C4146B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050"/>
          <p:cNvSpPr>
            <a:spLocks noChangeArrowheads="1"/>
          </p:cNvSpPr>
          <p:nvPr/>
        </p:nvSpPr>
        <p:spPr bwMode="ltGray">
          <a:xfrm>
            <a:off x="0" y="0"/>
            <a:ext cx="825500" cy="6858000"/>
          </a:xfrm>
          <a:prstGeom prst="rect">
            <a:avLst/>
          </a:prstGeom>
          <a:solidFill>
            <a:schemeClr val="tx2">
              <a:alpha val="50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747" name="Rectangle 2051"/>
          <p:cNvSpPr>
            <a:spLocks noGrp="1" noChangeArrowheads="1"/>
          </p:cNvSpPr>
          <p:nvPr>
            <p:ph type="ctrTitle"/>
          </p:nvPr>
        </p:nvSpPr>
        <p:spPr>
          <a:xfrm>
            <a:off x="685800" y="21336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1748" name="Rectangle 2052"/>
          <p:cNvSpPr>
            <a:spLocks noGrp="1" noChangeArrowheads="1"/>
          </p:cNvSpPr>
          <p:nvPr>
            <p:ph type="subTitle" idx="1"/>
          </p:nvPr>
        </p:nvSpPr>
        <p:spPr>
          <a:xfrm>
            <a:off x="1447800" y="3886200"/>
            <a:ext cx="6400800" cy="1752600"/>
          </a:xfrm>
        </p:spPr>
        <p:txBody>
          <a:bodyPr/>
          <a:lstStyle>
            <a:lvl1pPr marL="0" indent="0" algn="ctr">
              <a:buFont typeface="Monotype Sort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31749" name="Rectangle 2053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>
                <a:solidFill>
                  <a:srgbClr val="CCECFF"/>
                </a:solidFill>
              </a:defRPr>
            </a:lvl1pPr>
          </a:lstStyle>
          <a:p>
            <a:endParaRPr lang="en-US"/>
          </a:p>
        </p:txBody>
      </p:sp>
      <p:sp>
        <p:nvSpPr>
          <p:cNvPr id="31750" name="Rectangle 2054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>
                <a:solidFill>
                  <a:srgbClr val="CCECFF"/>
                </a:solidFill>
              </a:defRPr>
            </a:lvl1pPr>
          </a:lstStyle>
          <a:p>
            <a:endParaRPr lang="en-US"/>
          </a:p>
        </p:txBody>
      </p:sp>
      <p:sp>
        <p:nvSpPr>
          <p:cNvPr id="31751" name="Rectangle 2055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>
                <a:solidFill>
                  <a:srgbClr val="CCECFF"/>
                </a:solidFill>
              </a:defRPr>
            </a:lvl1pPr>
          </a:lstStyle>
          <a:p>
            <a:fld id="{8EB0C9F8-9A83-4E6F-B439-3C687DB405FA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31752" name="Rectangle 2056"/>
          <p:cNvSpPr>
            <a:spLocks noChangeArrowheads="1"/>
          </p:cNvSpPr>
          <p:nvPr/>
        </p:nvSpPr>
        <p:spPr bwMode="ltGray">
          <a:xfrm>
            <a:off x="0" y="3543300"/>
            <a:ext cx="3343275" cy="122238"/>
          </a:xfrm>
          <a:prstGeom prst="rect">
            <a:avLst/>
          </a:prstGeom>
          <a:solidFill>
            <a:schemeClr val="bg2">
              <a:alpha val="50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17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317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6" grpId="0" animBg="1"/>
      <p:bldP spid="31752" grpId="0" animBg="1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A48ABCA-EF2A-4A16-AE3C-5DEFC89698B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8B99561-7E37-4578-89D3-6AC07C4501B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8E462B9-C9FE-40D9-8C02-57ED4931542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01F38D5-2B88-44C2-ABBD-63E426DD399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6CD48E8-3D3B-416E-BABD-472571C8DB9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155BD77-B62C-4C2A-A0B4-2486714DC8C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E4B30D2-3ED3-42A7-A29F-0DB796F92F6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C263A20-A528-4063-997F-1EA8C62BA7A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1FE5272-6571-4C95-AEF2-05FA4548CF8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00800" y="457200"/>
            <a:ext cx="2057400" cy="5638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457200"/>
            <a:ext cx="6019800" cy="5638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FCBA788-98C2-4110-96B0-1B6D5587556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4572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07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50000"/>
              </a:spcBef>
              <a:defRPr sz="1400"/>
            </a:lvl1pPr>
          </a:lstStyle>
          <a:p>
            <a:endParaRPr lang="en-US"/>
          </a:p>
        </p:txBody>
      </p:sp>
      <p:sp>
        <p:nvSpPr>
          <p:cNvPr id="307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50000"/>
              </a:spcBef>
              <a:defRPr sz="1400"/>
            </a:lvl1pPr>
          </a:lstStyle>
          <a:p>
            <a:endParaRPr lang="en-US"/>
          </a:p>
        </p:txBody>
      </p:sp>
      <p:sp>
        <p:nvSpPr>
          <p:cNvPr id="307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50000"/>
              </a:spcBef>
              <a:defRPr sz="1400"/>
            </a:lvl1pPr>
          </a:lstStyle>
          <a:p>
            <a:fld id="{B5B2EC50-0048-44AA-B487-54C2C63B957E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30727" name="Rectangle 7"/>
          <p:cNvSpPr>
            <a:spLocks noChangeArrowheads="1"/>
          </p:cNvSpPr>
          <p:nvPr/>
        </p:nvSpPr>
        <p:spPr bwMode="gray">
          <a:xfrm>
            <a:off x="0" y="1638300"/>
            <a:ext cx="3343275" cy="122238"/>
          </a:xfrm>
          <a:prstGeom prst="rect">
            <a:avLst/>
          </a:prstGeom>
          <a:solidFill>
            <a:schemeClr val="bg2">
              <a:alpha val="50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307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7" grpId="0" animBg="1"/>
    </p:bld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75000"/>
        <a:buFont typeface="Monotype Sorts" pitchFamily="2" charset="2"/>
        <a:buChar char="n"/>
        <a:defRPr kumimoji="1"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Char char="–"/>
        <a:defRPr kumimoji="1"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Monotype Sorts" pitchFamily="2" charset="2"/>
        <a:buChar char="n"/>
        <a:defRPr kumimoji="1"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Monotype Sorts" pitchFamily="2" charset="2"/>
        <a:buChar char="n"/>
        <a:defRPr kumimoji="1"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Monotype Sorts" pitchFamily="2" charset="2"/>
        <a:buChar char="n"/>
        <a:defRPr kumimoji="1"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Monotype Sorts" pitchFamily="2" charset="2"/>
        <a:buChar char="n"/>
        <a:defRPr kumimoji="1"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Monotype Sorts" pitchFamily="2" charset="2"/>
        <a:buChar char="n"/>
        <a:defRPr kumimoji="1"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Monotype Sorts" pitchFamily="2" charset="2"/>
        <a:buChar char="n"/>
        <a:defRPr kumimoji="1"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TERRITORY CONTROL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SETTING GOALS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Specific and measurable</a:t>
            </a:r>
          </a:p>
          <a:p>
            <a:r>
              <a:rPr lang="en-US"/>
              <a:t>reachable with stretch</a:t>
            </a:r>
          </a:p>
          <a:p>
            <a:r>
              <a:rPr lang="en-US"/>
              <a:t>time - based</a:t>
            </a:r>
          </a:p>
        </p:txBody>
      </p:sp>
    </p:spTree>
  </p:cSld>
  <p:clrMapOvr>
    <a:masterClrMapping/>
  </p:clrMapOvr>
  <p:transition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9" grpId="0" build="p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GOALS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performance eg. sales revenue, no.of m/cs</a:t>
            </a:r>
          </a:p>
          <a:p>
            <a:r>
              <a:rPr lang="en-US"/>
              <a:t>activity  eg. no.of calls made per day</a:t>
            </a:r>
          </a:p>
          <a:p>
            <a:r>
              <a:rPr lang="en-US"/>
              <a:t>conversion eg. sales effected/call</a:t>
            </a: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3" grpId="0" build="p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ALLOCATING RESOURCES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marketing literature,brochures,catalogues</a:t>
            </a:r>
          </a:p>
          <a:p>
            <a:r>
              <a:rPr lang="en-US"/>
              <a:t>discretionary rebates/budgets</a:t>
            </a:r>
          </a:p>
          <a:p>
            <a:r>
              <a:rPr lang="en-US"/>
              <a:t>time</a:t>
            </a:r>
          </a:p>
        </p:txBody>
      </p:sp>
    </p:spTree>
  </p:cSld>
  <p:clrMapOvr>
    <a:masterClrMapping/>
  </p:clrMapOvr>
  <p:transition>
    <p:checke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7" grpId="0" build="p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80/20 RULE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80 % sales comes from 20% customers</a:t>
            </a:r>
          </a:p>
          <a:p>
            <a:r>
              <a:rPr lang="en-US"/>
              <a:t>80 % problems comes from 20% of ypur customers</a:t>
            </a:r>
          </a:p>
          <a:p>
            <a:r>
              <a:rPr lang="en-US"/>
              <a:t>80 % of overdue outstandings comes from 20% of your customers</a:t>
            </a:r>
          </a:p>
          <a:p>
            <a:r>
              <a:rPr lang="en-US"/>
              <a:t>80 % of your time is taken by 20% of your customers</a:t>
            </a:r>
          </a:p>
        </p:txBody>
      </p:sp>
    </p:spTree>
  </p:cSld>
  <p:clrMapOvr>
    <a:masterClrMapping/>
  </p:clrMapOvr>
  <p:transition>
    <p:checke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1" grpId="0" build="p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57200"/>
            <a:ext cx="8534400" cy="1143000"/>
          </a:xfrm>
        </p:spPr>
        <p:txBody>
          <a:bodyPr/>
          <a:lstStyle/>
          <a:p>
            <a:r>
              <a:rPr lang="en-US" dirty="0" smtClean="0"/>
              <a:t>Territory time allocation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No. of accounts in the territory</a:t>
            </a:r>
          </a:p>
          <a:p>
            <a:r>
              <a:rPr lang="en-US" dirty="0" smtClean="0"/>
              <a:t>No. of sales calls made on customers</a:t>
            </a:r>
          </a:p>
          <a:p>
            <a:r>
              <a:rPr lang="en-US" dirty="0" smtClean="0"/>
              <a:t>Time required for each sales calls</a:t>
            </a:r>
          </a:p>
          <a:p>
            <a:r>
              <a:rPr lang="en-US" dirty="0" smtClean="0"/>
              <a:t>Frequency of customer sales calls</a:t>
            </a:r>
          </a:p>
          <a:p>
            <a:r>
              <a:rPr lang="en-US" dirty="0" smtClean="0"/>
              <a:t>Travel time around territory</a:t>
            </a:r>
          </a:p>
          <a:p>
            <a:r>
              <a:rPr lang="en-US" dirty="0" smtClean="0"/>
              <a:t>Non-selling time</a:t>
            </a:r>
          </a:p>
          <a:p>
            <a:r>
              <a:rPr lang="en-US" dirty="0" smtClean="0"/>
              <a:t>Return on time invested</a:t>
            </a: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Managing territory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Map the course – where to go, outlets, customers to visit, visit objective</a:t>
            </a:r>
          </a:p>
          <a:p>
            <a:r>
              <a:rPr lang="en-US" dirty="0" smtClean="0"/>
              <a:t>Plan the route – to cover the points you want to visit with the least amount of time, energy and money</a:t>
            </a:r>
          </a:p>
          <a:p>
            <a:r>
              <a:rPr lang="en-US" dirty="0" smtClean="0"/>
              <a:t>Set time targets – amount of time spent per customer/outlet/call</a:t>
            </a: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914400"/>
            <a:ext cx="7772400" cy="1447800"/>
          </a:xfrm>
        </p:spPr>
        <p:txBody>
          <a:bodyPr/>
          <a:lstStyle/>
          <a:p>
            <a:r>
              <a:rPr lang="en-US" dirty="0" smtClean="0"/>
              <a:t>Managing time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447800" y="2819400"/>
            <a:ext cx="6400800" cy="2819400"/>
          </a:xfrm>
        </p:spPr>
        <p:txBody>
          <a:bodyPr/>
          <a:lstStyle/>
          <a:p>
            <a:r>
              <a:rPr lang="en-US" dirty="0" smtClean="0"/>
              <a:t>Knowing how the time is spent. Keep a time log and </a:t>
            </a:r>
            <a:r>
              <a:rPr lang="en-US" dirty="0" err="1" smtClean="0"/>
              <a:t>analyse</a:t>
            </a:r>
            <a:r>
              <a:rPr lang="en-US" dirty="0" smtClean="0"/>
              <a:t> the time log later. Where can you save time?</a:t>
            </a: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Itinerary Planning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List of potential outlets/customers</a:t>
            </a:r>
          </a:p>
          <a:p>
            <a:r>
              <a:rPr lang="en-US" dirty="0" smtClean="0"/>
              <a:t>Classify outlets/customers</a:t>
            </a:r>
          </a:p>
          <a:p>
            <a:r>
              <a:rPr lang="en-US" dirty="0" smtClean="0"/>
              <a:t>Determine call frequencies by volume/profit</a:t>
            </a:r>
          </a:p>
          <a:p>
            <a:r>
              <a:rPr lang="en-US" dirty="0" smtClean="0"/>
              <a:t>Estimate the time to be allotted on each call</a:t>
            </a: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85800"/>
            <a:ext cx="7772400" cy="1371600"/>
          </a:xfrm>
        </p:spPr>
        <p:txBody>
          <a:bodyPr/>
          <a:lstStyle/>
          <a:p>
            <a:r>
              <a:rPr lang="en-US" dirty="0" smtClean="0"/>
              <a:t>Calculation of selling time</a:t>
            </a:r>
            <a:endParaRPr lang="en-US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1447800" y="2362200"/>
            <a:ext cx="6400800" cy="3276600"/>
          </a:xfrm>
        </p:spPr>
        <p:txBody>
          <a:bodyPr/>
          <a:lstStyle/>
          <a:p>
            <a:pPr algn="l"/>
            <a:r>
              <a:rPr lang="en-US" dirty="0" smtClean="0"/>
              <a:t>Total available time</a:t>
            </a:r>
          </a:p>
          <a:p>
            <a:pPr algn="l"/>
            <a:r>
              <a:rPr lang="en-US" dirty="0" smtClean="0"/>
              <a:t>Less travel time between visits</a:t>
            </a:r>
          </a:p>
          <a:p>
            <a:pPr algn="l"/>
            <a:r>
              <a:rPr lang="en-US" dirty="0" smtClean="0"/>
              <a:t>Less meal breaks</a:t>
            </a:r>
          </a:p>
          <a:p>
            <a:pPr algn="l"/>
            <a:r>
              <a:rPr lang="en-US" dirty="0" smtClean="0"/>
              <a:t>Less time for non-selling activities</a:t>
            </a:r>
          </a:p>
          <a:p>
            <a:pPr algn="l"/>
            <a:r>
              <a:rPr lang="en-US" dirty="0" smtClean="0"/>
              <a:t> </a:t>
            </a:r>
            <a:r>
              <a:rPr lang="en-US" dirty="0" smtClean="0"/>
              <a:t>(prospecting, planning, telephoning, reporting)</a:t>
            </a:r>
          </a:p>
          <a:p>
            <a:pPr algn="l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Check itinerary plan each day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Minimum travel time between calls</a:t>
            </a:r>
          </a:p>
          <a:p>
            <a:r>
              <a:rPr lang="en-US" dirty="0" smtClean="0"/>
              <a:t>Customer availability – best time to see that customer</a:t>
            </a:r>
          </a:p>
          <a:p>
            <a:r>
              <a:rPr lang="en-US" dirty="0" smtClean="0"/>
              <a:t>Inform customers in advance of your visit</a:t>
            </a:r>
          </a:p>
          <a:p>
            <a:r>
              <a:rPr lang="en-US" dirty="0" smtClean="0"/>
              <a:t>Try to develop a ‘contact person’ at key accounts to look after your interests</a:t>
            </a: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685800"/>
            <a:ext cx="7772400" cy="2514600"/>
          </a:xfrm>
        </p:spPr>
        <p:txBody>
          <a:bodyPr/>
          <a:lstStyle/>
          <a:p>
            <a:r>
              <a:rPr lang="en-US"/>
              <a:t>A B C Classification</a:t>
            </a:r>
            <a:br>
              <a:rPr lang="en-US"/>
            </a:br>
            <a:r>
              <a:rPr lang="en-US"/>
              <a:t>A   70 - 80 %</a:t>
            </a:r>
            <a:br>
              <a:rPr lang="en-US"/>
            </a:br>
            <a:r>
              <a:rPr lang="en-US"/>
              <a:t>B   10 - 25%</a:t>
            </a:r>
            <a:br>
              <a:rPr lang="en-US"/>
            </a:br>
            <a:r>
              <a:rPr lang="en-US"/>
              <a:t>C   5 - 10%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algn="l"/>
            <a:r>
              <a:rPr lang="en-US"/>
              <a:t>This is classifying your customers on the basis of</a:t>
            </a:r>
          </a:p>
          <a:p>
            <a:pPr algn="l"/>
            <a:r>
              <a:rPr lang="en-US"/>
              <a:t>a)  revenues</a:t>
            </a:r>
          </a:p>
          <a:p>
            <a:pPr algn="l"/>
            <a:r>
              <a:rPr lang="en-US"/>
              <a:t>b)  profits</a:t>
            </a:r>
          </a:p>
        </p:txBody>
      </p:sp>
    </p:spTree>
  </p:cSld>
  <p:clrMapOvr>
    <a:masterClrMapping/>
  </p:clrMapOvr>
  <p:transition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9" grpId="0" build="p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/>
              <a:t>DETERMINING CALL FREQUENCIES</a:t>
            </a:r>
            <a:endParaRPr lang="en-US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cost/call</a:t>
            </a:r>
          </a:p>
          <a:p>
            <a:r>
              <a:rPr lang="en-US"/>
              <a:t>cost/customer</a:t>
            </a:r>
          </a:p>
        </p:txBody>
      </p:sp>
    </p:spTree>
  </p:cSld>
  <p:clrMapOvr>
    <a:masterClrMapping/>
  </p:clrMapOvr>
  <p:transition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SALES PRODUCTIVITY INDICES</a:t>
            </a:r>
            <a:endParaRPr lang="en-US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Cost / m/c sold</a:t>
            </a:r>
          </a:p>
          <a:p>
            <a:r>
              <a:rPr lang="en-US"/>
              <a:t>sales / call</a:t>
            </a:r>
          </a:p>
          <a:p>
            <a:r>
              <a:rPr lang="en-US"/>
              <a:t>sales / customer</a:t>
            </a:r>
          </a:p>
          <a:p>
            <a:endParaRPr lang="en-US"/>
          </a:p>
        </p:txBody>
      </p:sp>
    </p:spTree>
  </p:cSld>
  <p:clrMapOvr>
    <a:masterClrMapping/>
  </p:clrMapOvr>
  <p:transition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7" grpId="0" build="p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914400"/>
            <a:ext cx="7772400" cy="1295400"/>
          </a:xfrm>
        </p:spPr>
        <p:txBody>
          <a:bodyPr/>
          <a:lstStyle/>
          <a:p>
            <a:r>
              <a:rPr lang="en-US" sz="3600"/>
              <a:t>OUTSTANDINGS MANAGEMENT</a:t>
            </a:r>
            <a:endParaRPr lang="en-US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47800" y="2743200"/>
            <a:ext cx="6400800" cy="2895600"/>
          </a:xfrm>
        </p:spPr>
        <p:txBody>
          <a:bodyPr/>
          <a:lstStyle/>
          <a:p>
            <a:pPr algn="l"/>
            <a:r>
              <a:rPr lang="en-US"/>
              <a:t>Total outstandings</a:t>
            </a:r>
          </a:p>
          <a:p>
            <a:pPr algn="l"/>
            <a:r>
              <a:rPr lang="en-US"/>
              <a:t>overdue outstandings</a:t>
            </a:r>
          </a:p>
          <a:p>
            <a:pPr algn="l"/>
            <a:r>
              <a:rPr lang="en-US" b="1"/>
              <a:t>Every lac of outstandings uncollected incurs a loss of  Rs50/- per day for the company</a:t>
            </a:r>
          </a:p>
        </p:txBody>
      </p:sp>
    </p:spTree>
  </p:cSld>
  <p:clrMapOvr>
    <a:masterClrMapping/>
  </p:clrMapOvr>
  <p:transition>
    <p:cover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1" grpId="0" build="p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SCHEDULING AND ROUTING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Straight line pattern</a:t>
            </a:r>
          </a:p>
          <a:p>
            <a:r>
              <a:rPr lang="en-US"/>
              <a:t>clover leaf pattern</a:t>
            </a:r>
          </a:p>
          <a:p>
            <a:r>
              <a:rPr lang="en-US"/>
              <a:t>major city pattern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9" grpId="0" build="p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0"/>
            <a:ext cx="7772400" cy="990600"/>
          </a:xfrm>
        </p:spPr>
        <p:txBody>
          <a:bodyPr/>
          <a:lstStyle/>
          <a:p>
            <a:r>
              <a:rPr lang="en-US" sz="3600"/>
              <a:t>RETURN ON TIME INVESTED(ROTI)</a:t>
            </a:r>
            <a:endParaRPr lang="en-US"/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1143000"/>
            <a:ext cx="6400800" cy="4495800"/>
          </a:xfrm>
        </p:spPr>
        <p:txBody>
          <a:bodyPr/>
          <a:lstStyle/>
          <a:p>
            <a:pPr algn="l"/>
            <a:r>
              <a:rPr lang="en-US"/>
              <a:t>Fixed costs   Salary   Rs.10000 p.m.</a:t>
            </a:r>
          </a:p>
          <a:p>
            <a:pPr algn="l"/>
            <a:r>
              <a:rPr lang="en-US"/>
              <a:t>Variable costs  Tpt +</a:t>
            </a:r>
          </a:p>
          <a:p>
            <a:pPr algn="l"/>
            <a:r>
              <a:rPr lang="en-US"/>
              <a:t>                  Expenses Rs. 10000 p.m.</a:t>
            </a:r>
          </a:p>
          <a:p>
            <a:pPr algn="l"/>
            <a:r>
              <a:rPr lang="en-US"/>
              <a:t>Total Expenses          Rs. 20000 p.m.</a:t>
            </a:r>
          </a:p>
          <a:p>
            <a:pPr algn="l"/>
            <a:r>
              <a:rPr lang="en-US"/>
              <a:t>Annual Expenses      Rs.2,40,000</a:t>
            </a:r>
          </a:p>
          <a:p>
            <a:pPr algn="l"/>
            <a:r>
              <a:rPr lang="en-US"/>
              <a:t>Price of an item        Rs.20000</a:t>
            </a:r>
          </a:p>
          <a:p>
            <a:pPr algn="l"/>
            <a:r>
              <a:rPr lang="en-US"/>
              <a:t>Margin@30%           Rs.6000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6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6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66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66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66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66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66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66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7" grpId="0" build="p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09600" y="228600"/>
            <a:ext cx="7772400" cy="1143000"/>
          </a:xfrm>
        </p:spPr>
        <p:txBody>
          <a:bodyPr/>
          <a:lstStyle/>
          <a:p>
            <a:endParaRPr lang="en-US"/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95400" y="1828800"/>
            <a:ext cx="6400800" cy="1752600"/>
          </a:xfrm>
        </p:spPr>
        <p:txBody>
          <a:bodyPr/>
          <a:lstStyle/>
          <a:p>
            <a:pPr algn="l"/>
            <a:r>
              <a:rPr lang="en-US"/>
              <a:t>Breakeven  = 2,40.000/6000</a:t>
            </a:r>
          </a:p>
          <a:p>
            <a:pPr algn="l"/>
            <a:r>
              <a:rPr lang="en-US"/>
              <a:t>                   =  40 m/cs</a:t>
            </a:r>
          </a:p>
          <a:p>
            <a:pPr algn="l"/>
            <a:r>
              <a:rPr lang="en-US" b="1"/>
              <a:t>It is only after you sell the 41st m/c that you are earning for the company</a:t>
            </a:r>
            <a:endParaRPr lang="en-US"/>
          </a:p>
          <a:p>
            <a:pPr algn="l"/>
            <a:r>
              <a:rPr lang="en-US"/>
              <a:t>Therefore ROTI  = Profit generated  /time spent on a customer                                           </a:t>
            </a:r>
          </a:p>
        </p:txBody>
      </p:sp>
    </p:spTree>
  </p:cSld>
  <p:clrMapOvr>
    <a:masterClrMapping/>
  </p:clrMapOvr>
  <p:transition>
    <p:checke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9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9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9" grpId="0" build="p" autoUpdateAnimBg="0"/>
    </p:bldLst>
  </p:timing>
</p:sld>
</file>

<file path=ppt/theme/theme1.xml><?xml version="1.0" encoding="utf-8"?>
<a:theme xmlns:a="http://schemas.openxmlformats.org/drawingml/2006/main" name="Whirlpool">
  <a:themeElements>
    <a:clrScheme name="Whirlpool 1">
      <a:dk1>
        <a:srgbClr val="000066"/>
      </a:dk1>
      <a:lt1>
        <a:srgbClr val="CCECFF"/>
      </a:lt1>
      <a:dk2>
        <a:srgbClr val="0000CC"/>
      </a:dk2>
      <a:lt2>
        <a:srgbClr val="CCFFFF"/>
      </a:lt2>
      <a:accent1>
        <a:srgbClr val="CC99FF"/>
      </a:accent1>
      <a:accent2>
        <a:srgbClr val="9999FF"/>
      </a:accent2>
      <a:accent3>
        <a:srgbClr val="AAAAE2"/>
      </a:accent3>
      <a:accent4>
        <a:srgbClr val="AEC9DA"/>
      </a:accent4>
      <a:accent5>
        <a:srgbClr val="E2CAFF"/>
      </a:accent5>
      <a:accent6>
        <a:srgbClr val="8A8AE7"/>
      </a:accent6>
      <a:hlink>
        <a:srgbClr val="99CCFF"/>
      </a:hlink>
      <a:folHlink>
        <a:srgbClr val="0066FF"/>
      </a:folHlink>
    </a:clrScheme>
    <a:fontScheme name="Whirlpool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Whirlpool 1">
        <a:dk1>
          <a:srgbClr val="000066"/>
        </a:dk1>
        <a:lt1>
          <a:srgbClr val="CCECFF"/>
        </a:lt1>
        <a:dk2>
          <a:srgbClr val="0000CC"/>
        </a:dk2>
        <a:lt2>
          <a:srgbClr val="CCFFFF"/>
        </a:lt2>
        <a:accent1>
          <a:srgbClr val="CC99FF"/>
        </a:accent1>
        <a:accent2>
          <a:srgbClr val="9999FF"/>
        </a:accent2>
        <a:accent3>
          <a:srgbClr val="AAAAE2"/>
        </a:accent3>
        <a:accent4>
          <a:srgbClr val="AEC9DA"/>
        </a:accent4>
        <a:accent5>
          <a:srgbClr val="E2CAFF"/>
        </a:accent5>
        <a:accent6>
          <a:srgbClr val="8A8AE7"/>
        </a:accent6>
        <a:hlink>
          <a:srgbClr val="99CCFF"/>
        </a:hlink>
        <a:folHlink>
          <a:srgbClr val="0066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hirlpool 2">
        <a:dk1>
          <a:srgbClr val="000066"/>
        </a:dk1>
        <a:lt1>
          <a:srgbClr val="CCECFF"/>
        </a:lt1>
        <a:dk2>
          <a:srgbClr val="6699FF"/>
        </a:dk2>
        <a:lt2>
          <a:srgbClr val="CCFFFF"/>
        </a:lt2>
        <a:accent1>
          <a:srgbClr val="CC99FF"/>
        </a:accent1>
        <a:accent2>
          <a:srgbClr val="9999FF"/>
        </a:accent2>
        <a:accent3>
          <a:srgbClr val="B8CAFF"/>
        </a:accent3>
        <a:accent4>
          <a:srgbClr val="AEC9DA"/>
        </a:accent4>
        <a:accent5>
          <a:srgbClr val="E2CAFF"/>
        </a:accent5>
        <a:accent6>
          <a:srgbClr val="8A8AE7"/>
        </a:accent6>
        <a:hlink>
          <a:srgbClr val="99CCFF"/>
        </a:hlink>
        <a:folHlink>
          <a:srgbClr val="0066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hirlpool 3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Designs\Whirlpool.pot</Template>
  <TotalTime>491</TotalTime>
  <Words>441</Words>
  <Application>Microsoft PowerPoint</Application>
  <PresentationFormat>On-screen Show (4:3)</PresentationFormat>
  <Paragraphs>79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Whirlpool</vt:lpstr>
      <vt:lpstr>TERRITORY CONTROL</vt:lpstr>
      <vt:lpstr>SETTING GOALS</vt:lpstr>
      <vt:lpstr>GOALS</vt:lpstr>
      <vt:lpstr>ALLOCATING RESOURCES</vt:lpstr>
      <vt:lpstr>80/20 RULE</vt:lpstr>
      <vt:lpstr>Territory time allocation</vt:lpstr>
      <vt:lpstr>Managing territory</vt:lpstr>
      <vt:lpstr>Managing time</vt:lpstr>
      <vt:lpstr>Itinerary Planning</vt:lpstr>
      <vt:lpstr>Calculation of selling time</vt:lpstr>
      <vt:lpstr>Check itinerary plan each day</vt:lpstr>
      <vt:lpstr>A B C Classification A   70 - 80 % B   10 - 25% C   5 - 10%</vt:lpstr>
      <vt:lpstr>DETERMINING CALL FREQUENCIES</vt:lpstr>
      <vt:lpstr>SALES PRODUCTIVITY INDICES</vt:lpstr>
      <vt:lpstr>OUTSTANDINGS MANAGEMENT</vt:lpstr>
      <vt:lpstr>SCHEDULING AND ROUTING</vt:lpstr>
      <vt:lpstr>RETURN ON TIME INVESTED(ROTI)</vt:lpstr>
      <vt:lpstr>Slide 18</vt:lpstr>
    </vt:vector>
  </TitlesOfParts>
  <Company>XIMB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TERRITORY CONTROL</dc:title>
  <dc:creator>MR.TRIPAHTY</dc:creator>
  <cp:lastModifiedBy>mnt</cp:lastModifiedBy>
  <cp:revision>22</cp:revision>
  <cp:lastPrinted>2002-02-05T00:26:54Z</cp:lastPrinted>
  <dcterms:created xsi:type="dcterms:W3CDTF">2002-02-04T15:46:57Z</dcterms:created>
  <dcterms:modified xsi:type="dcterms:W3CDTF">2008-12-08T11:10:13Z</dcterms:modified>
</cp:coreProperties>
</file>